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68" r:id="rId2"/>
    <p:sldId id="283" r:id="rId3"/>
    <p:sldId id="284" r:id="rId4"/>
    <p:sldId id="269" r:id="rId5"/>
    <p:sldId id="273" r:id="rId6"/>
    <p:sldId id="274" r:id="rId7"/>
    <p:sldId id="275" r:id="rId8"/>
    <p:sldId id="286" r:id="rId9"/>
    <p:sldId id="277" r:id="rId10"/>
    <p:sldId id="278" r:id="rId11"/>
    <p:sldId id="279" r:id="rId12"/>
    <p:sldId id="280" r:id="rId13"/>
    <p:sldId id="281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E8B90-323C-4DA3-8FB7-996A83F2BF1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D47B3-362D-40E7-8822-2D490C341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947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106AD-8D5A-4E78-96EE-171658A302D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971632-C8F9-48EA-BE96-8BBBC1E3487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4C8F44-A6D8-4A31-8F28-904F42B1351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127664-082A-4CF8-AC9C-6D2EDBE7AD4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127664-082A-4CF8-AC9C-6D2EDBE7AD4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F9415E-7ECE-4B35-ABD4-1922C65596E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8E7882-D8A6-416F-B551-2D17C008C6B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91A92F-A004-47A5-BB13-F191E22CDBB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AB7F9A-3DE5-47E2-9833-AA0FF22E574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15D131-C099-45A1-8A57-6CEAE03939E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AFD7E7-3C5B-4A07-BD36-94DF40FC5B6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F423FA-864C-4301-85A4-360C0AFBA55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F423FA-864C-4301-85A4-360C0AFBA55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223A39-4478-4A0C-8531-640B2279EC3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абличка 8"/>
          <p:cNvSpPr/>
          <p:nvPr/>
        </p:nvSpPr>
        <p:spPr>
          <a:xfrm>
            <a:off x="228600" y="30480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3" name="Picture 6" descr="C:\Documents and Settings\Иятта\Рабочий стол\ЭТО СРОЧНО\Новая папка\1283249095_school-supplies-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19600"/>
            <a:ext cx="3606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C:\Documents and Settings\Иятта\Рабочий стол\ЭТО СРОЧНО\Новая папка\0_7a149_a679bc59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 flipV="1">
            <a:off x="5638800" y="5867400"/>
            <a:ext cx="1165412" cy="9906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pic>
        <p:nvPicPr>
          <p:cNvPr id="5" name="Picture 11" descr="В Рассказовском районе выбрали лучшего учителя &quot; Тамбов и Липецк сегодня - новости, погода, каталог организаций, справочник Тамб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304800"/>
            <a:ext cx="2090400" cy="139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622387" y="457200"/>
            <a:ext cx="4419600" cy="762000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7" name="TextBox 7"/>
          <p:cNvSpPr txBox="1">
            <a:spLocks noChangeArrowheads="1"/>
          </p:cNvSpPr>
          <p:nvPr/>
        </p:nvSpPr>
        <p:spPr bwMode="auto">
          <a:xfrm>
            <a:off x="838200" y="5181600"/>
            <a:ext cx="3048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родного языка и литературы</a:t>
            </a:r>
          </a:p>
          <a:p>
            <a:pPr algn="ctr" eaLnBrk="1" hangingPunct="1"/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СОШ №4</a:t>
            </a:r>
          </a:p>
          <a:p>
            <a:pPr algn="ctr" eaLnBrk="1" hangingPunct="1"/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г.Ак-Довурака</a:t>
            </a: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81792" y="4267200"/>
            <a:ext cx="2640595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Донгак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Угулза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Экер-</a:t>
            </a:r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ооловна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6019800"/>
            <a:ext cx="716158" cy="33855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1600" b="1" dirty="0">
                <a:ln w="50800"/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2017г.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82528" y="1752600"/>
            <a:ext cx="5643019" cy="267765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ПРИМЕНЕНИЕ</a:t>
            </a:r>
          </a:p>
          <a:p>
            <a:pPr algn="ctr">
              <a:defRPr/>
            </a:pPr>
            <a:r>
              <a:rPr lang="ru-RU" sz="28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Инновационных </a:t>
            </a:r>
          </a:p>
          <a:p>
            <a:pPr algn="ctr">
              <a:defRPr/>
            </a:pPr>
            <a:r>
              <a:rPr lang="ru-RU" sz="28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Технологий  </a:t>
            </a:r>
          </a:p>
          <a:p>
            <a:pPr algn="ctr">
              <a:defRPr/>
            </a:pPr>
            <a:r>
              <a:rPr lang="ru-RU" sz="28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 Процессе</a:t>
            </a:r>
          </a:p>
          <a:p>
            <a:pPr algn="ctr">
              <a:defRPr/>
            </a:pPr>
            <a:r>
              <a:rPr lang="ru-RU" sz="28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обучения родного языка</a:t>
            </a:r>
          </a:p>
          <a:p>
            <a:pPr algn="ctr">
              <a:defRPr/>
            </a:pPr>
            <a:r>
              <a:rPr lang="ru-RU" sz="28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 литературы</a:t>
            </a:r>
          </a:p>
        </p:txBody>
      </p:sp>
      <p:pic>
        <p:nvPicPr>
          <p:cNvPr id="2061" name="Picture 14" descr="D:\фотографии\драйвер принтера\SPL\фот\все мои фотки\IMG_20160314_11000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8" y="1752600"/>
            <a:ext cx="203517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18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.fl.ru/users/GrafWar/upload/f_4e3723bd48e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6" y="-12383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1295400" y="381000"/>
            <a:ext cx="2962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Корзина идей</a:t>
            </a:r>
          </a:p>
        </p:txBody>
      </p:sp>
      <p:sp>
        <p:nvSpPr>
          <p:cNvPr id="14340" name="TextBox 7"/>
          <p:cNvSpPr txBox="1">
            <a:spLocks noChangeArrowheads="1"/>
          </p:cNvSpPr>
          <p:nvPr/>
        </p:nvSpPr>
        <p:spPr bwMode="auto">
          <a:xfrm>
            <a:off x="4953000" y="304800"/>
            <a:ext cx="327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Опорные схемы</a:t>
            </a:r>
          </a:p>
        </p:txBody>
      </p:sp>
      <p:pic>
        <p:nvPicPr>
          <p:cNvPr id="14341" name="Picture 6" descr="http://www.uroki.net/docrus/docrus49/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318" y="3977640"/>
            <a:ext cx="241776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2"/>
          <p:cNvSpPr txBox="1">
            <a:spLocks noChangeArrowheads="1"/>
          </p:cNvSpPr>
          <p:nvPr/>
        </p:nvSpPr>
        <p:spPr bwMode="auto">
          <a:xfrm>
            <a:off x="709930" y="937577"/>
            <a:ext cx="3718053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Ученик записывает в тетради всё, что ему известно по проблеме.</a:t>
            </a:r>
          </a:p>
          <a:p>
            <a:pPr eaLnBrk="1" hangingPunct="1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Обмен информацией в парах или группах.</a:t>
            </a:r>
          </a:p>
          <a:p>
            <a:pPr eaLnBrk="1" hangingPunct="1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Называние по кругу сведений, фактов.</a:t>
            </a:r>
          </a:p>
          <a:p>
            <a:pPr eaLnBrk="1" hangingPunct="1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записывает всё на доске (правильные и неправильные версии, без комментариев).</a:t>
            </a:r>
          </a:p>
          <a:p>
            <a:pPr eaLnBrk="1" hangingPunct="1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Связывание в логические цепи, исправление ошибок по мере усвоения новой информации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4346" name="TextBox 13"/>
          <p:cNvSpPr txBox="1">
            <a:spLocks noChangeArrowheads="1"/>
          </p:cNvSpPr>
          <p:nvPr/>
        </p:nvSpPr>
        <p:spPr bwMode="auto">
          <a:xfrm>
            <a:off x="4724400" y="914400"/>
            <a:ext cx="36576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Опорные схемы – это главные мысли какого-либо текста, план изучаемого материала (целого произведения или отдельных глав), это- ключевые слова и фразы, тезисы, опорные конспекты текста. Главная их цель – сделать изучаемый материал понятным, легко и надолго запоминающимся. </a:t>
            </a:r>
          </a:p>
        </p:txBody>
      </p:sp>
      <p:pic>
        <p:nvPicPr>
          <p:cNvPr id="3074" name="Picture 2" descr="C:\Users\Admin\Downloads\корзин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80" y="4180194"/>
            <a:ext cx="2939148" cy="168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56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.fl.ru/users/GrafWar/upload/f_4e3723bd48e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1295400" y="381000"/>
            <a:ext cx="3048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Интеллект-карты</a:t>
            </a:r>
          </a:p>
        </p:txBody>
      </p:sp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4953000" y="304800"/>
            <a:ext cx="327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dirty="0" err="1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Синквейн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 </a:t>
            </a:r>
          </a:p>
        </p:txBody>
      </p:sp>
      <p:pic>
        <p:nvPicPr>
          <p:cNvPr id="15365" name="Picture 2" descr="http://www.e-reading.club/illustrations/9/9801-ilustr_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4800600"/>
            <a:ext cx="2417187" cy="137160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9"/>
          <p:cNvSpPr>
            <a:spLocks noChangeArrowheads="1"/>
          </p:cNvSpPr>
          <p:nvPr/>
        </p:nvSpPr>
        <p:spPr bwMode="auto">
          <a:xfrm>
            <a:off x="4724400" y="990600"/>
            <a:ext cx="3810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 «СИНКВЕЙН» – малая стихотворная форма, используемая для фиксации эмоциональных оценок, описания своих текущих впечатлений, ощущений, ассоциаций.</a:t>
            </a:r>
          </a:p>
          <a:p>
            <a:pPr>
              <a:buFont typeface="Wingdings" pitchFamily="2" charset="2"/>
              <a:buNone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 – короткое литературное произведение, характеризующее предмет (тему), состоящее из пяти строк, которое пишется по определённому плану.</a:t>
            </a:r>
          </a:p>
        </p:txBody>
      </p:sp>
      <p:sp>
        <p:nvSpPr>
          <p:cNvPr id="15368" name="TextBox 10"/>
          <p:cNvSpPr txBox="1">
            <a:spLocks noChangeArrowheads="1"/>
          </p:cNvSpPr>
          <p:nvPr/>
        </p:nvSpPr>
        <p:spPr bwMode="auto">
          <a:xfrm>
            <a:off x="762000" y="1143000"/>
            <a:ext cx="38100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Интеллект-карты — это инструмент, позволяющий:</a:t>
            </a:r>
          </a:p>
          <a:p>
            <a:pPr eaLnBrk="1" hangingPunct="1"/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эффективно структурировать и обрабатывать информацию;</a:t>
            </a:r>
          </a:p>
          <a:p>
            <a:pPr eaLnBrk="1" hangingPunct="1"/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мыслить, используя весь свой творческий и интеллектуальный потенциал.</a:t>
            </a:r>
          </a:p>
          <a:p>
            <a:pPr eaLnBrk="1" hangingPunct="1"/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Интеллект- карта- это графическое отображение на бумаге эффективного способа думать, запоминать, вспоминать, решать</a:t>
            </a:r>
          </a:p>
        </p:txBody>
      </p:sp>
      <p:pic>
        <p:nvPicPr>
          <p:cNvPr id="15366" name="Picture 4" descr="https://pp.vk.me/c613518/v613518576/1798c/4MBb_4gA6i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093" y="3879850"/>
            <a:ext cx="2908300" cy="20510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бъект 4"/>
          <p:cNvSpPr>
            <a:spLocks noGrp="1"/>
          </p:cNvSpPr>
          <p:nvPr>
            <p:ph sz="quarter" idx="13"/>
          </p:nvPr>
        </p:nvSpPr>
        <p:spPr>
          <a:xfrm>
            <a:off x="5196136" y="3697545"/>
            <a:ext cx="3033464" cy="2133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45720" indent="0" algn="ctr">
              <a:buNone/>
            </a:pP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1-ги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сѳс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          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Чүве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ады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2-ги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сѳс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  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демдек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ады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демдек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ады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3-кү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одуруг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кылыг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сѳзү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кылыг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сѳзү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кылыг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сѳзү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-кү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одуруг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домак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5-ки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одуруг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      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чүве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ады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06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st.fl.ru/users/GrafWar/upload/f_4e3723bd48e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1295400" y="381000"/>
            <a:ext cx="3048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Кубик </a:t>
            </a:r>
            <a:r>
              <a:rPr lang="ru-RU" sz="2800" b="1" dirty="0" err="1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Блума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4953000" y="304800"/>
            <a:ext cx="327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Письмо героя </a:t>
            </a:r>
          </a:p>
        </p:txBody>
      </p:sp>
      <p:pic>
        <p:nvPicPr>
          <p:cNvPr id="16392" name="Picture 4" descr="C:\Users\Бэлла\Desktop\письм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7820" y="3864864"/>
            <a:ext cx="2057400" cy="2057400"/>
          </a:xfrm>
          <a:prstGeom prst="flowChartOr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Прямоугольник 12"/>
          <p:cNvSpPr>
            <a:spLocks noChangeArrowheads="1"/>
          </p:cNvSpPr>
          <p:nvPr/>
        </p:nvSpPr>
        <p:spPr bwMode="auto">
          <a:xfrm>
            <a:off x="685800" y="990600"/>
            <a:ext cx="38100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данного педагогического приема американский педагог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Бенжамин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Блум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 грани кубика нанесены вопросы: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Почему»,«Объясни»,«Назови»,«Предложи»,«Придумай»,«Поделись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(или ученик) бросает кубик. Необходимо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сформулировать вопрос к учебному материалу по той грани, на которую выпадет кубик.. Б.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Блум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считал, что одной из основных задач школы является </a:t>
            </a:r>
            <a:r>
              <a:rPr lang="ru-RU" sz="1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решению проблем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 которыми придется столкнуться в жизни и умению применять полученные знания на практике к широкому кругу проблем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6395" name="TextBox 13"/>
          <p:cNvSpPr txBox="1">
            <a:spLocks noChangeArrowheads="1"/>
          </p:cNvSpPr>
          <p:nvPr/>
        </p:nvSpPr>
        <p:spPr bwMode="auto">
          <a:xfrm>
            <a:off x="4724400" y="914400"/>
            <a:ext cx="3352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Данный прием позволяет развивать творческие способности учащихся и культуру письменной речи.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лица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одного из персонажей произведения, учащийся пишет письмо( телеграмму)</a:t>
            </a:r>
          </a:p>
        </p:txBody>
      </p:sp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099142"/>
            <a:ext cx="3225552" cy="1994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вал 9"/>
          <p:cNvSpPr/>
          <p:nvPr/>
        </p:nvSpPr>
        <p:spPr>
          <a:xfrm>
            <a:off x="1979713" y="4408902"/>
            <a:ext cx="936104" cy="36003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 err="1" smtClean="0">
                <a:effectLst/>
                <a:latin typeface="Times New Roman"/>
                <a:ea typeface="Calibri"/>
                <a:cs typeface="Times New Roman"/>
              </a:rPr>
              <a:t>Чүге</a:t>
            </a:r>
            <a:r>
              <a:rPr lang="ru-RU" sz="1100" dirty="0" smtClean="0">
                <a:effectLst/>
                <a:ea typeface="Calibri"/>
                <a:cs typeface="Times New Roman"/>
              </a:rPr>
              <a:t>?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0387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st.fl.ru/users/GrafWar/upload/f_4e3723bd48e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1295400" y="381000"/>
            <a:ext cx="3048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«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Фишбоун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</a:rPr>
              <a:t>»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16394" name="Прямоугольник 12"/>
          <p:cNvSpPr>
            <a:spLocks noChangeArrowheads="1"/>
          </p:cNvSpPr>
          <p:nvPr/>
        </p:nvSpPr>
        <p:spPr bwMode="auto">
          <a:xfrm>
            <a:off x="685800" y="990600"/>
            <a:ext cx="38100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данного педагогического приема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японский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профессор, педагог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Кауро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Ишикава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использовать данную схему нужен творческий подход. Его можно использовать следующими  способами: 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4274" name="Picture 2" descr="C:\Users\Admin\Desktop\IMG_01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14600"/>
            <a:ext cx="3581400" cy="3715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21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абличка 8"/>
          <p:cNvSpPr/>
          <p:nvPr/>
        </p:nvSpPr>
        <p:spPr>
          <a:xfrm>
            <a:off x="228600" y="30480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762000" y="1447800"/>
            <a:ext cx="7162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  <a:t>Учитель! Будь осторожен! Не ошибись!</a:t>
            </a:r>
            <a:b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  <a:t>Не вреди! Будь надеждой для школьника!</a:t>
            </a:r>
            <a:b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  <a:t>Дари себя детям! Знай, к чему стремишься!</a:t>
            </a:r>
            <a:b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  <a:t>Постоянно ищи в ребенке богатство его души!</a:t>
            </a:r>
            <a:b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  <a:t>Будь терпелив в ожидании чуда и будь готов для встречи с ним в ребенке!</a:t>
            </a:r>
          </a:p>
          <a:p>
            <a:pPr algn="ctr">
              <a:defRPr/>
            </a:pPr>
            <a:endParaRPr lang="ru-RU" sz="2200" b="1" i="1" dirty="0" smtClean="0">
              <a:solidFill>
                <a:schemeClr val="tx2">
                  <a:lumMod val="50000"/>
                </a:schemeClr>
              </a:solidFill>
              <a:latin typeface="Segoe Script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  <a:t>Ш.А</a:t>
            </a:r>
            <a:r>
              <a:rPr lang="ru-RU" sz="2200" b="1" i="1" dirty="0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  <a:t>. </a:t>
            </a:r>
            <a:r>
              <a:rPr lang="ru-RU" sz="2200" b="1" i="1" dirty="0" err="1">
                <a:solidFill>
                  <a:schemeClr val="tx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  <a:t>Амонашвили</a:t>
            </a:r>
            <a:endParaRPr lang="ru-RU" sz="2200" b="1" i="1" dirty="0">
              <a:solidFill>
                <a:schemeClr val="tx2">
                  <a:lumMod val="50000"/>
                </a:schemeClr>
              </a:solidFill>
              <a:latin typeface="Segoe Script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87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абличка 8"/>
          <p:cNvSpPr/>
          <p:nvPr/>
        </p:nvSpPr>
        <p:spPr>
          <a:xfrm>
            <a:off x="228600" y="260648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критического </a:t>
            </a:r>
          </a:p>
        </p:txBody>
      </p:sp>
      <p:pic>
        <p:nvPicPr>
          <p:cNvPr id="3079" name="Picture 7" descr="C:\Documents and Settings\Иятта\Рабочий стол\ЭТО СРОЧНО\Новая папка\0_7a149_a679bc59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 flipV="1">
            <a:off x="5638800" y="5867400"/>
            <a:ext cx="1165412" cy="9906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sp>
        <p:nvSpPr>
          <p:cNvPr id="6150" name="TextBox 4"/>
          <p:cNvSpPr txBox="1">
            <a:spLocks noChangeArrowheads="1"/>
          </p:cNvSpPr>
          <p:nvPr/>
        </p:nvSpPr>
        <p:spPr bwMode="auto">
          <a:xfrm>
            <a:off x="1524000" y="457200"/>
            <a:ext cx="5791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ПЕДАГОГИЧЕСКИЕ ЗАДАЧИ</a:t>
            </a:r>
            <a:r>
              <a:rPr lang="ru-RU" b="1">
                <a:solidFill>
                  <a:srgbClr val="800000"/>
                </a:solidFill>
              </a:rPr>
              <a:t>:</a:t>
            </a: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49122" y="2819400"/>
            <a:ext cx="2118849" cy="1569660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Цель-</a:t>
            </a:r>
          </a:p>
          <a:p>
            <a:pPr algn="ctr">
              <a:defRPr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ГУМАНИЗАЦИЯ </a:t>
            </a:r>
          </a:p>
          <a:p>
            <a:pPr algn="ctr">
              <a:defRPr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ПРОЦЕССА </a:t>
            </a:r>
          </a:p>
          <a:p>
            <a:pPr algn="ctr">
              <a:defRPr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ОБУЧЕНИЯ </a:t>
            </a:r>
          </a:p>
          <a:p>
            <a:pPr algn="ctr">
              <a:defRPr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 воспитания</a:t>
            </a:r>
          </a:p>
        </p:txBody>
      </p:sp>
      <p:sp>
        <p:nvSpPr>
          <p:cNvPr id="7" name="Рамка 6"/>
          <p:cNvSpPr/>
          <p:nvPr/>
        </p:nvSpPr>
        <p:spPr>
          <a:xfrm>
            <a:off x="609600" y="990600"/>
            <a:ext cx="2438400" cy="1295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153" name="TextBox 7"/>
          <p:cNvSpPr txBox="1">
            <a:spLocks noChangeArrowheads="1"/>
          </p:cNvSpPr>
          <p:nvPr/>
        </p:nvSpPr>
        <p:spPr bwMode="auto">
          <a:xfrm>
            <a:off x="838200" y="1219200"/>
            <a:ext cx="21336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читать со смыслом</a:t>
            </a:r>
          </a:p>
          <a:p>
            <a:pPr algn="ctr" eaLnBrk="1" hangingPunct="1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3505200" y="914400"/>
            <a:ext cx="2286000" cy="1295400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6324600" y="914400"/>
            <a:ext cx="2286000" cy="1295400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156" name="TextBox 11"/>
          <p:cNvSpPr txBox="1">
            <a:spLocks noChangeArrowheads="1"/>
          </p:cNvSpPr>
          <p:nvPr/>
        </p:nvSpPr>
        <p:spPr bwMode="auto">
          <a:xfrm>
            <a:off x="3733800" y="1143000"/>
            <a:ext cx="1828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Обучить мыслить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мыслить</a:t>
            </a:r>
          </a:p>
        </p:txBody>
      </p:sp>
      <p:sp>
        <p:nvSpPr>
          <p:cNvPr id="13" name="Рамка 12"/>
          <p:cNvSpPr/>
          <p:nvPr/>
        </p:nvSpPr>
        <p:spPr>
          <a:xfrm>
            <a:off x="533400" y="2971800"/>
            <a:ext cx="2286000" cy="1295400"/>
          </a:xfrm>
          <a:prstGeom prst="frame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6553200" y="2971800"/>
            <a:ext cx="2286000" cy="1295400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762000" y="4724400"/>
            <a:ext cx="2286000" cy="1295400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3657600" y="4876800"/>
            <a:ext cx="2286000" cy="1295400"/>
          </a:xfrm>
          <a:prstGeom prst="frame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6477000" y="4724400"/>
            <a:ext cx="2286000" cy="12954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162" name="TextBox 18"/>
          <p:cNvSpPr txBox="1">
            <a:spLocks noChangeArrowheads="1"/>
          </p:cNvSpPr>
          <p:nvPr/>
        </p:nvSpPr>
        <p:spPr bwMode="auto">
          <a:xfrm>
            <a:off x="6477000" y="1066800"/>
            <a:ext cx="1828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критического мышления</a:t>
            </a:r>
          </a:p>
        </p:txBody>
      </p:sp>
      <p:sp>
        <p:nvSpPr>
          <p:cNvPr id="6163" name="TextBox 21"/>
          <p:cNvSpPr txBox="1">
            <a:spLocks noChangeArrowheads="1"/>
          </p:cNvSpPr>
          <p:nvPr/>
        </p:nvSpPr>
        <p:spPr bwMode="auto">
          <a:xfrm>
            <a:off x="762000" y="3200400"/>
            <a:ext cx="1905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400" b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самостоятельному поиску информации</a:t>
            </a:r>
          </a:p>
        </p:txBody>
      </p:sp>
      <p:pic>
        <p:nvPicPr>
          <p:cNvPr id="23" name="Picture 7" descr="C:\Documents and Settings\Иятта\Рабочий стол\ЭТО СРОЧНО\Новая папка\0_7a149_a679bc59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 flipV="1">
            <a:off x="6172200" y="5867400"/>
            <a:ext cx="1165412" cy="9906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pic>
        <p:nvPicPr>
          <p:cNvPr id="24" name="Picture 7" descr="C:\Documents and Settings\Иятта\Рабочий стол\ЭТО СРОЧНО\Новая папка\0_7a149_a679bc59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 flipV="1">
            <a:off x="6934200" y="5867400"/>
            <a:ext cx="1165412" cy="9906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pic>
        <p:nvPicPr>
          <p:cNvPr id="25" name="Picture 7" descr="C:\Documents and Settings\Иятта\Рабочий стол\ЭТО СРОЧНО\Новая папка\0_7a149_a679bc59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 flipV="1">
            <a:off x="7620000" y="5867400"/>
            <a:ext cx="1165412" cy="9906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sp>
        <p:nvSpPr>
          <p:cNvPr id="6167" name="TextBox 25"/>
          <p:cNvSpPr txBox="1">
            <a:spLocks noChangeArrowheads="1"/>
          </p:cNvSpPr>
          <p:nvPr/>
        </p:nvSpPr>
        <p:spPr bwMode="auto">
          <a:xfrm>
            <a:off x="6934200" y="3276600"/>
            <a:ext cx="1603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</a:p>
          <a:p>
            <a:pPr eaLnBrk="1" hangingPunct="1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гуманности</a:t>
            </a:r>
          </a:p>
        </p:txBody>
      </p:sp>
      <p:sp>
        <p:nvSpPr>
          <p:cNvPr id="6168" name="TextBox 26"/>
          <p:cNvSpPr txBox="1">
            <a:spLocks noChangeArrowheads="1"/>
          </p:cNvSpPr>
          <p:nvPr/>
        </p:nvSpPr>
        <p:spPr bwMode="auto">
          <a:xfrm>
            <a:off x="990600" y="4876800"/>
            <a:ext cx="190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 ребенку в социализации</a:t>
            </a:r>
          </a:p>
        </p:txBody>
      </p:sp>
      <p:sp>
        <p:nvSpPr>
          <p:cNvPr id="6169" name="TextBox 27"/>
          <p:cNvSpPr txBox="1">
            <a:spLocks noChangeArrowheads="1"/>
          </p:cNvSpPr>
          <p:nvPr/>
        </p:nvSpPr>
        <p:spPr bwMode="auto">
          <a:xfrm>
            <a:off x="3886200" y="5029200"/>
            <a:ext cx="1752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творческих способностей</a:t>
            </a:r>
          </a:p>
        </p:txBody>
      </p:sp>
      <p:sp>
        <p:nvSpPr>
          <p:cNvPr id="6170" name="TextBox 28"/>
          <p:cNvSpPr txBox="1">
            <a:spLocks noChangeArrowheads="1"/>
          </p:cNvSpPr>
          <p:nvPr/>
        </p:nvSpPr>
        <p:spPr bwMode="auto">
          <a:xfrm>
            <a:off x="6705600" y="4953000"/>
            <a:ext cx="190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Побуждение к чтению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5943600" y="2286000"/>
            <a:ext cx="457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0" idx="2"/>
          </p:cNvCxnSpPr>
          <p:nvPr/>
        </p:nvCxnSpPr>
        <p:spPr>
          <a:xfrm flipV="1">
            <a:off x="4648200" y="22098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2819400" y="2362200"/>
            <a:ext cx="762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6" idx="3"/>
          </p:cNvCxnSpPr>
          <p:nvPr/>
        </p:nvCxnSpPr>
        <p:spPr>
          <a:xfrm>
            <a:off x="5867400" y="3603625"/>
            <a:ext cx="609600" cy="53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6" idx="1"/>
          </p:cNvCxnSpPr>
          <p:nvPr/>
        </p:nvCxnSpPr>
        <p:spPr>
          <a:xfrm flipH="1" flipV="1">
            <a:off x="2971800" y="3581400"/>
            <a:ext cx="777875" cy="22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2438400" y="4191000"/>
            <a:ext cx="1219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5791200" y="4419600"/>
            <a:ext cx="1143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4648200" y="44196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01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абличка 8"/>
          <p:cNvSpPr/>
          <p:nvPr/>
        </p:nvSpPr>
        <p:spPr>
          <a:xfrm>
            <a:off x="228600" y="30480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077" name="Picture 6" descr="C:\Documents and Settings\Иятта\Рабочий стол\ЭТО СРОЧНО\Новая папка\1283249095_school-supplies-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848225"/>
            <a:ext cx="29718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C:\Documents and Settings\Иятта\Рабочий стол\ЭТО СРОЧНО\Новая папка\0_7a149_a679bc59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 flipV="1">
            <a:off x="5638800" y="5867400"/>
            <a:ext cx="1165412" cy="9906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sp>
        <p:nvSpPr>
          <p:cNvPr id="12" name="Прямоугольник 11"/>
          <p:cNvSpPr/>
          <p:nvPr/>
        </p:nvSpPr>
        <p:spPr>
          <a:xfrm>
            <a:off x="1117685" y="381000"/>
            <a:ext cx="3232808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литературы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9600" y="990600"/>
            <a:ext cx="4114800" cy="533400"/>
          </a:xfrm>
          <a:prstGeom prst="roundRect">
            <a:avLst/>
          </a:prstGeom>
          <a:effectLst>
            <a:outerShdw blurRad="40000" dist="20000" dir="5400000" rotWithShape="0">
              <a:schemeClr val="accent1">
                <a:lumMod val="75000"/>
                <a:alpha val="38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Стремится к тому, чтобы: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2590800" y="1524000"/>
            <a:ext cx="304800" cy="609600"/>
          </a:xfrm>
          <a:prstGeom prst="downArrow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381000" y="2209800"/>
            <a:ext cx="4343400" cy="5334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prst="cross"/>
            <a:bevelB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ребенок познавал и усваивал истинно человеческое;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381000" y="2819400"/>
            <a:ext cx="4343400" cy="4572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prst="cross"/>
            <a:bevelB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познавал себя как человека;</a:t>
            </a: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381000" y="3352800"/>
            <a:ext cx="4343400" cy="4572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prst="cross"/>
            <a:bevelB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проявлял свою истинную индивидуальность;</a:t>
            </a: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381000" y="3962400"/>
            <a:ext cx="4343400" cy="4572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prst="cross"/>
            <a:bevelB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находил общественный простор для развития своей истинной Природы;</a:t>
            </a: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381000" y="4572000"/>
            <a:ext cx="4343400" cy="4572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prst="cross"/>
            <a:bevelB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его интересы совпадали с общечеловеческими интересами;</a:t>
            </a: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1000" y="5181600"/>
            <a:ext cx="4343400" cy="762000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39700" prst="cross"/>
            <a:bevelB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были устранены условия, способные спровоцировать ребенка на асоциальные проявления.</a:t>
            </a:r>
          </a:p>
        </p:txBody>
      </p:sp>
      <p:pic>
        <p:nvPicPr>
          <p:cNvPr id="22" name="Picture 2" descr="http://ic.pics.livejournal.com/sa_va_artpantry/34195454/93085/93085_10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990600"/>
            <a:ext cx="2514600" cy="2781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4343400" y="381000"/>
            <a:ext cx="262604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ГУМАНИСТ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181600" y="3886200"/>
            <a:ext cx="3372655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«Человека ищу!»</a:t>
            </a:r>
          </a:p>
          <a:p>
            <a:pPr algn="ctr">
              <a:defRPr/>
            </a:pPr>
            <a:r>
              <a:rPr lang="ru-RU" sz="3200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Диоген</a:t>
            </a:r>
          </a:p>
        </p:txBody>
      </p:sp>
    </p:spTree>
    <p:extLst>
      <p:ext uri="{BB962C8B-B14F-4D97-AF65-F5344CB8AC3E}">
        <p14:creationId xmlns:p14="http://schemas.microsoft.com/office/powerpoint/2010/main" val="345314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абличка 8"/>
          <p:cNvSpPr/>
          <p:nvPr/>
        </p:nvSpPr>
        <p:spPr>
          <a:xfrm>
            <a:off x="228600" y="30480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5672" y="304800"/>
            <a:ext cx="8668207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2400" b="1" dirty="0" smtClean="0">
                <a:ln w="50800"/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технологии, используемые мною на уроках :</a:t>
            </a:r>
            <a:endParaRPr lang="ru-RU" sz="2400" b="1" dirty="0">
              <a:ln w="50800"/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194691"/>
              </p:ext>
            </p:extLst>
          </p:nvPr>
        </p:nvGraphicFramePr>
        <p:xfrm>
          <a:off x="228600" y="914400"/>
          <a:ext cx="8686800" cy="5637214"/>
        </p:xfrm>
        <a:graphic>
          <a:graphicData uri="http://schemas.openxmlformats.org/drawingml/2006/table">
            <a:tbl>
              <a:tblPr/>
              <a:tblGrid>
                <a:gridCol w="3623320"/>
                <a:gridCol w="5063480"/>
              </a:tblGrid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Педагогические технологии </a:t>
                      </a:r>
                    </a:p>
                  </a:txBody>
                  <a:tcPr marL="6819" marR="6819" marT="6819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Ожидаемые результаты </a:t>
                      </a:r>
                    </a:p>
                  </a:txBody>
                  <a:tcPr marL="6819" marR="6819" marT="6819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107315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Применение мультимедиа технологий на уроке</a:t>
                      </a:r>
                    </a:p>
                  </a:txBody>
                  <a:tcPr marL="6819" marR="6819" marT="6819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Делают обучение более эффективным, вовлекая в процесс восприятия учебной информации большинство чувственных компонентов обучаемого </a:t>
                      </a:r>
                    </a:p>
                  </a:txBody>
                  <a:tcPr marL="6819" marR="6819" marT="681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Межпредметная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интеграция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Метапредметная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деятельность </a:t>
                      </a:r>
                    </a:p>
                  </a:txBody>
                  <a:tcPr marL="6819" marR="6819" marT="6819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у школьников целостного представления об окружающем мире; нахождение общего в предметных знаниях. </a:t>
                      </a:r>
                    </a:p>
                  </a:txBody>
                  <a:tcPr marL="6819" marR="6819" marT="681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609725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Технология критического мышления </a:t>
                      </a:r>
                    </a:p>
                  </a:txBody>
                  <a:tcPr marL="6819" marR="6819" marT="6819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таких базовых качеств личности, как критическое мышление,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рефлексивность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коммуникативность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креативность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мобильность, самостоятельность, толерантность, ответственность за собственный выбор и результаты своей деятельности </a:t>
                      </a:r>
                    </a:p>
                  </a:txBody>
                  <a:tcPr marL="6819" marR="6819" marT="681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Технология театральная педагогика</a:t>
                      </a:r>
                    </a:p>
                  </a:txBody>
                  <a:tcPr marL="6819" marR="6819" marT="6819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опыта междисциплинарного синтеза, развитие творческих способностей, креативности. Социализация ребенка. </a:t>
                      </a:r>
                    </a:p>
                  </a:txBody>
                  <a:tcPr marL="6819" marR="6819" marT="681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7315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Здоровьесберегающая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272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технология</a:t>
                      </a:r>
                    </a:p>
                  </a:txBody>
                  <a:tcPr marL="6819" marR="6819" marT="6819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обучающихся сформируется осознанная потребность в сохранении и укреплении здоровья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обучающиеся совместно с учителем нашли оптимальные средства сохранения и укрепления здоровья</a:t>
                      </a:r>
                    </a:p>
                  </a:txBody>
                  <a:tcPr marL="6819" marR="6819" marT="681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89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абличка 8"/>
          <p:cNvSpPr/>
          <p:nvPr/>
        </p:nvSpPr>
        <p:spPr>
          <a:xfrm>
            <a:off x="228600" y="30480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82679" y="381000"/>
            <a:ext cx="672094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мультимедиа технологий</a:t>
            </a:r>
            <a:r>
              <a:rPr 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:</a:t>
            </a: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685800" y="1051054"/>
            <a:ext cx="56388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медиа-уроков с использованием мультимедийных средств обучения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ЭОР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электронных учебных пособий по темам и разделам 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мультимедиа- тренажеров( тестов)</a:t>
            </a:r>
          </a:p>
          <a:p>
            <a:pPr eaLnBrk="1" hangingPunct="1"/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20161220_0903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522884"/>
            <a:ext cx="282163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IMG_02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255" y="3776912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04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абличка 8"/>
          <p:cNvSpPr/>
          <p:nvPr/>
        </p:nvSpPr>
        <p:spPr>
          <a:xfrm>
            <a:off x="228600" y="30480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45" name="Picture 6" descr="C:\Documents and Settings\Иятта\Рабочий стол\ЭТО СРОЧНО\Новая папка\1283249095_school-supplies-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19600"/>
            <a:ext cx="3606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C:\Documents and Settings\Иятта\Рабочий стол\ЭТО СРОЧНО\Новая папка\0_7a149_a679bc59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 flipV="1">
            <a:off x="5638800" y="5867400"/>
            <a:ext cx="1165412" cy="9906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sp>
        <p:nvSpPr>
          <p:cNvPr id="5" name="Прямоугольник 4"/>
          <p:cNvSpPr/>
          <p:nvPr/>
        </p:nvSpPr>
        <p:spPr>
          <a:xfrm>
            <a:off x="1147982" y="381000"/>
            <a:ext cx="7095211" cy="9541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инновационных технологий</a:t>
            </a:r>
          </a:p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 со словом</a:t>
            </a:r>
          </a:p>
        </p:txBody>
      </p:sp>
      <p:sp>
        <p:nvSpPr>
          <p:cNvPr id="10249" name="TextBox 7"/>
          <p:cNvSpPr txBox="1">
            <a:spLocks noChangeArrowheads="1"/>
          </p:cNvSpPr>
          <p:nvPr/>
        </p:nvSpPr>
        <p:spPr bwMode="auto">
          <a:xfrm>
            <a:off x="457200" y="1371600"/>
            <a:ext cx="55626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обучающимися  словарей афоризмов по произведениям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тувинской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русской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литературы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буклетов по изучаемому произведению в программе 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word publisher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IMG_019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33595"/>
            <a:ext cx="2946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IMG_02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480" y="4013526"/>
            <a:ext cx="1659434" cy="2229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110" y="1327899"/>
            <a:ext cx="181927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22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абличка 8"/>
          <p:cNvSpPr/>
          <p:nvPr/>
        </p:nvSpPr>
        <p:spPr>
          <a:xfrm>
            <a:off x="228600" y="22860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31567" y="228600"/>
            <a:ext cx="6623929" cy="9541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  <a:cs typeface="Times New Roman" pitchFamily="18" charset="0"/>
              </a:rPr>
              <a:t>Технология </a:t>
            </a:r>
          </a:p>
          <a:p>
            <a:pPr algn="ctr">
              <a:defRPr/>
            </a:pPr>
            <a:r>
              <a:rPr lang="ru-RU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  <a:cs typeface="Times New Roman" pitchFamily="18" charset="0"/>
              </a:rPr>
              <a:t>межпредметная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  <a:cs typeface="Times New Roman" pitchFamily="18" charset="0"/>
              </a:rPr>
              <a:t> интеграция </a:t>
            </a:r>
          </a:p>
        </p:txBody>
      </p:sp>
      <p:sp>
        <p:nvSpPr>
          <p:cNvPr id="12295" name="TextBox 17"/>
          <p:cNvSpPr txBox="1">
            <a:spLocks noChangeArrowheads="1"/>
          </p:cNvSpPr>
          <p:nvPr/>
        </p:nvSpPr>
        <p:spPr bwMode="auto">
          <a:xfrm>
            <a:off x="342900" y="1513463"/>
            <a:ext cx="8458200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уроков- путешествий по роману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Л.Чадамба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Аян-Чорук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М.Эргеп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Өдүгенде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чайлаг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заочных экскурсий  на место исторического события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С.Сурун-оол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Озалааш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хем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музыкальных уроков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Ырлар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кожамыктар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карт исторических сражений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(К.-Э.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Кудажы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Уйгу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чок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Улуг-Хем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художественных фильмов и спектаклей по произведениям классической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литературы (Алдан-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маадырлар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Хайыраат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бот)</a:t>
            </a:r>
            <a:endParaRPr lang="ru-RU" sz="2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37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абличка 8"/>
          <p:cNvSpPr/>
          <p:nvPr/>
        </p:nvSpPr>
        <p:spPr>
          <a:xfrm>
            <a:off x="268302" y="19620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tt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Холдарывыс шимчедип,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Буттарывыс силгип,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Бажывысты ийи катап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Ол-бо талазынче шимчедиилиңер!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Сандайга олуруп алгаш,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Карактарны оожум шиггеш,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шупту деңге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5-ке чедир санаалыңар.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Оожум ажыдаалыңар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1046" y="228600"/>
            <a:ext cx="718498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  <a:cs typeface="Times New Roman" pitchFamily="18" charset="0"/>
              </a:rPr>
              <a:t>Здоровьесберегающая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  <a:cs typeface="Times New Roman" pitchFamily="18" charset="0"/>
              </a:rPr>
              <a:t> технология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itchFamily="34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84784"/>
            <a:ext cx="289747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146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абличка 8"/>
          <p:cNvSpPr/>
          <p:nvPr/>
        </p:nvSpPr>
        <p:spPr>
          <a:xfrm>
            <a:off x="228600" y="304800"/>
            <a:ext cx="8686800" cy="6324600"/>
          </a:xfrm>
          <a:prstGeom prst="plaque">
            <a:avLst>
              <a:gd name="adj" fmla="val 11607"/>
            </a:avLst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7" name="Picture 6" descr="C:\Documents and Settings\Иятта\Рабочий стол\ЭТО СРОЧНО\Новая папка\1283249095_school-supplies-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883150"/>
            <a:ext cx="2921000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C:\Documents and Settings\Иятта\Рабочий стол\ЭТО СРОЧНО\Новая папка\0_7a149_a679bc59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 flipV="1">
            <a:off x="5867400" y="5867400"/>
            <a:ext cx="1165412" cy="9906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sp>
        <p:nvSpPr>
          <p:cNvPr id="5" name="Прямоугольник 4"/>
          <p:cNvSpPr/>
          <p:nvPr/>
        </p:nvSpPr>
        <p:spPr>
          <a:xfrm>
            <a:off x="1524000" y="381000"/>
            <a:ext cx="6188233" cy="9541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Приемы обучения в технологии</a:t>
            </a:r>
          </a:p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развития критического мышления</a:t>
            </a:r>
          </a:p>
        </p:txBody>
      </p:sp>
      <p:sp>
        <p:nvSpPr>
          <p:cNvPr id="13320" name="TextBox 5"/>
          <p:cNvSpPr txBox="1">
            <a:spLocks noChangeArrowheads="1"/>
          </p:cNvSpPr>
          <p:nvPr/>
        </p:nvSpPr>
        <p:spPr bwMode="auto">
          <a:xfrm>
            <a:off x="381000" y="1371600"/>
            <a:ext cx="8229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Особенностью данной педагогической технологии является то, что учащийся в процессе обучения сам конструирует этот процесс, исходя из реальных и конкретных целей, сам отслеживает направления своего развития, сам определяет конечный результат.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846045"/>
              </p:ext>
            </p:extLst>
          </p:nvPr>
        </p:nvGraphicFramePr>
        <p:xfrm>
          <a:off x="762000" y="2667000"/>
          <a:ext cx="5638800" cy="33528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133600"/>
                <a:gridCol w="3505200"/>
              </a:tblGrid>
              <a:tr h="301153">
                <a:tc rowSpan="8"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Технология развития критического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мышления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Приемы </a:t>
                      </a:r>
                      <a:endParaRPr lang="ru-RU" dirty="0"/>
                    </a:p>
                  </a:txBody>
                  <a:tcPr/>
                </a:tc>
              </a:tr>
              <a:tr h="376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Корзина идей</a:t>
                      </a:r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Опорные схемы</a:t>
                      </a:r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Интеллект- карта</a:t>
                      </a:r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Синквейн</a:t>
                      </a:r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Кубик </a:t>
                      </a:r>
                      <a:r>
                        <a:rPr lang="ru-RU" sz="2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Блума</a:t>
                      </a:r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Письмо героя</a:t>
                      </a:r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4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Метод «</a:t>
                      </a:r>
                      <a:r>
                        <a:rPr lang="ru-RU" sz="2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Фишбоун</a:t>
                      </a:r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004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139</TotalTime>
  <Words>764</Words>
  <Application>Microsoft Office PowerPoint</Application>
  <PresentationFormat>Экран (4:3)</PresentationFormat>
  <Paragraphs>142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2017-02-07T17:26:28Z</dcterms:created>
  <dcterms:modified xsi:type="dcterms:W3CDTF">2017-02-08T10:21:04Z</dcterms:modified>
</cp:coreProperties>
</file>