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2" r:id="rId5"/>
    <p:sldId id="259" r:id="rId6"/>
    <p:sldId id="263" r:id="rId7"/>
    <p:sldId id="260" r:id="rId8"/>
    <p:sldId id="264" r:id="rId9"/>
    <p:sldId id="261"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1FE26E0D-17B6-4D35-B355-EB2099474500}" type="datetimeFigureOut">
              <a:rPr lang="ru-RU" smtClean="0"/>
              <a:t>06.02.2017</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EC6D9549-73B5-4A08-8787-40FE4036D0E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FE26E0D-17B6-4D35-B355-EB2099474500}" type="datetimeFigureOut">
              <a:rPr lang="ru-RU" smtClean="0"/>
              <a:t>06.02.2017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FE26E0D-17B6-4D35-B355-EB2099474500}" type="datetimeFigureOut">
              <a:rPr lang="ru-RU" smtClean="0"/>
              <a:t>06.02.2017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FE26E0D-17B6-4D35-B355-EB2099474500}" type="datetimeFigureOut">
              <a:rPr lang="ru-RU" smtClean="0"/>
              <a:t>06.02.2017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1FE26E0D-17B6-4D35-B355-EB2099474500}" type="datetimeFigureOut">
              <a:rPr lang="ru-RU" smtClean="0"/>
              <a:t>06.02.2017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C6D9549-73B5-4A08-8787-40FE4036D0E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FE26E0D-17B6-4D35-B355-EB2099474500}" type="datetimeFigureOut">
              <a:rPr lang="ru-RU" smtClean="0"/>
              <a:t>06.02.2017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1FE26E0D-17B6-4D35-B355-EB2099474500}" type="datetimeFigureOut">
              <a:rPr lang="ru-RU" smtClean="0"/>
              <a:t>06.02.2017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1FE26E0D-17B6-4D35-B355-EB2099474500}" type="datetimeFigureOut">
              <a:rPr lang="ru-RU" smtClean="0"/>
              <a:t>06.02.2017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26E0D-17B6-4D35-B355-EB2099474500}" type="datetimeFigureOut">
              <a:rPr lang="ru-RU" smtClean="0"/>
              <a:t>06.02.2017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FE26E0D-17B6-4D35-B355-EB2099474500}" type="datetimeFigureOut">
              <a:rPr lang="ru-RU" smtClean="0"/>
              <a:t>06.02.2017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C6D9549-73B5-4A08-8787-40FE4036D0E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1FE26E0D-17B6-4D35-B355-EB2099474500}" type="datetimeFigureOut">
              <a:rPr lang="ru-RU" smtClean="0"/>
              <a:t>06.02.2017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EC6D9549-73B5-4A08-8787-40FE4036D0E1}"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FE26E0D-17B6-4D35-B355-EB2099474500}" type="datetimeFigureOut">
              <a:rPr lang="ru-RU" smtClean="0"/>
              <a:t>06.02.2017</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C6D9549-73B5-4A08-8787-40FE4036D0E1}"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88640"/>
            <a:ext cx="7851648" cy="1828800"/>
          </a:xfrm>
        </p:spPr>
        <p:txBody>
          <a:bodyPr/>
          <a:lstStyle/>
          <a:p>
            <a:pPr algn="ctr"/>
            <a:r>
              <a:rPr lang="ru-RU" dirty="0" smtClean="0">
                <a:solidFill>
                  <a:srgbClr val="FFFF00"/>
                </a:solidFill>
              </a:rPr>
              <a:t>Потребители электроэнергии:</a:t>
            </a:r>
            <a:endParaRPr lang="ru-RU" dirty="0">
              <a:solidFill>
                <a:srgbClr val="FFFF00"/>
              </a:solidFill>
            </a:endParaRPr>
          </a:p>
        </p:txBody>
      </p:sp>
      <p:sp>
        <p:nvSpPr>
          <p:cNvPr id="3" name="Подзаголовок 2"/>
          <p:cNvSpPr>
            <a:spLocks noGrp="1"/>
          </p:cNvSpPr>
          <p:nvPr>
            <p:ph type="subTitle" idx="1"/>
          </p:nvPr>
        </p:nvSpPr>
        <p:spPr>
          <a:xfrm rot="10800000" flipH="1" flipV="1">
            <a:off x="4427984" y="2996952"/>
            <a:ext cx="45719" cy="45719"/>
          </a:xfrm>
        </p:spPr>
        <p:txBody>
          <a:bodyPr>
            <a:normAutofit fontScale="25000" lnSpcReduction="20000"/>
          </a:bodyPr>
          <a:lstStyle/>
          <a:p>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002" y="2276872"/>
            <a:ext cx="7620000" cy="4324350"/>
          </a:xfrm>
          <a:prstGeom prst="rect">
            <a:avLst/>
          </a:prstGeom>
        </p:spPr>
      </p:pic>
    </p:spTree>
    <p:extLst>
      <p:ext uri="{BB962C8B-B14F-4D97-AF65-F5344CB8AC3E}">
        <p14:creationId xmlns:p14="http://schemas.microsoft.com/office/powerpoint/2010/main" val="2104626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305800" cy="6192688"/>
          </a:xfrm>
        </p:spPr>
        <p:txBody>
          <a:bodyPr>
            <a:normAutofit fontScale="90000"/>
          </a:bodyPr>
          <a:lstStyle/>
          <a:p>
            <a:r>
              <a:rPr lang="ru-RU" dirty="0"/>
              <a:t>1.	Отрицательная частица атома.</a:t>
            </a:r>
            <a:br>
              <a:rPr lang="ru-RU" dirty="0"/>
            </a:br>
            <a:r>
              <a:rPr lang="ru-RU" dirty="0"/>
              <a:t>2.	Единица измерения заряда.</a:t>
            </a:r>
            <a:br>
              <a:rPr lang="ru-RU" dirty="0"/>
            </a:br>
            <a:r>
              <a:rPr lang="ru-RU" dirty="0"/>
              <a:t>3.	Элемент электрической цепи </a:t>
            </a:r>
            <a:r>
              <a:rPr lang="ru-RU" dirty="0" smtClean="0"/>
              <a:t/>
            </a:r>
            <a:br>
              <a:rPr lang="ru-RU" dirty="0" smtClean="0"/>
            </a:br>
            <a:r>
              <a:rPr lang="ru-RU" dirty="0" smtClean="0"/>
              <a:t>   </a:t>
            </a:r>
            <a:r>
              <a:rPr lang="ru-RU" dirty="0"/>
              <a:t/>
            </a:r>
            <a:br>
              <a:rPr lang="ru-RU" dirty="0"/>
            </a:br>
            <a:r>
              <a:rPr lang="ru-RU" dirty="0"/>
              <a:t>4.	Единица времени.</a:t>
            </a:r>
            <a:br>
              <a:rPr lang="ru-RU" dirty="0"/>
            </a:br>
            <a:r>
              <a:rPr lang="ru-RU" dirty="0"/>
              <a:t>5.	Частица вещества.</a:t>
            </a:r>
            <a:br>
              <a:rPr lang="ru-RU" dirty="0"/>
            </a:br>
            <a:r>
              <a:rPr lang="ru-RU" dirty="0"/>
              <a:t>6.	Элемент электрической цепи </a:t>
            </a:r>
            <a:r>
              <a:rPr lang="ru-RU" dirty="0" smtClean="0"/>
              <a:t/>
            </a:r>
            <a:br>
              <a:rPr lang="ru-RU" dirty="0" smtClean="0"/>
            </a:b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5949280"/>
            <a:ext cx="1666639" cy="54793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285492"/>
            <a:ext cx="2656132" cy="433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999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305800" cy="5760640"/>
          </a:xfrm>
        </p:spPr>
        <p:txBody>
          <a:bodyPr>
            <a:normAutofit fontScale="90000"/>
          </a:bodyPr>
          <a:lstStyle/>
          <a:p>
            <a:r>
              <a:rPr lang="ru-RU" dirty="0"/>
              <a:t>7.	</a:t>
            </a:r>
            <a:r>
              <a:rPr lang="ru-RU" sz="4000" dirty="0"/>
              <a:t>Элемент электрической цепи </a:t>
            </a:r>
            <a:r>
              <a:rPr lang="ru-RU" sz="4000" dirty="0" smtClean="0"/>
              <a:t/>
            </a:r>
            <a:br>
              <a:rPr lang="ru-RU" sz="4000" dirty="0" smtClean="0"/>
            </a:br>
            <a:r>
              <a:rPr lang="ru-RU" sz="4000" dirty="0" smtClean="0"/>
              <a:t>   </a:t>
            </a:r>
            <a:r>
              <a:rPr lang="ru-RU" sz="4000" dirty="0"/>
              <a:t/>
            </a:r>
            <a:br>
              <a:rPr lang="ru-RU" sz="4000" dirty="0"/>
            </a:br>
            <a:r>
              <a:rPr lang="ru-RU" sz="4000" dirty="0"/>
              <a:t>8.	 Элемент электрической </a:t>
            </a:r>
            <a:r>
              <a:rPr lang="ru-RU" sz="4000" dirty="0" smtClean="0"/>
              <a:t>цепи</a:t>
            </a:r>
            <a:br>
              <a:rPr lang="ru-RU" sz="4000" dirty="0" smtClean="0"/>
            </a:br>
            <a:r>
              <a:rPr lang="ru-RU" sz="4000" dirty="0" smtClean="0"/>
              <a:t>    </a:t>
            </a:r>
            <a:r>
              <a:rPr lang="ru-RU" sz="4000" dirty="0"/>
              <a:t/>
            </a:r>
            <a:br>
              <a:rPr lang="ru-RU" sz="4000" dirty="0"/>
            </a:br>
            <a:r>
              <a:rPr lang="ru-RU" sz="4000" dirty="0"/>
              <a:t>9.	Нейтральная частица ядра.</a:t>
            </a:r>
            <a:br>
              <a:rPr lang="ru-RU" sz="4000" dirty="0"/>
            </a:br>
            <a:r>
              <a:rPr lang="ru-RU" sz="4000" dirty="0"/>
              <a:t>10.Прибор для измерения времени.</a:t>
            </a:r>
            <a:br>
              <a:rPr lang="ru-RU" sz="4000" dirty="0"/>
            </a:br>
            <a:r>
              <a:rPr lang="ru-RU" sz="4000" dirty="0"/>
              <a:t>11. Положительная частица ядра.</a:t>
            </a:r>
            <a:br>
              <a:rPr lang="ru-RU" sz="4000" dirty="0"/>
            </a:br>
            <a:r>
              <a:rPr lang="ru-RU" sz="4000" dirty="0"/>
              <a:t>12. Единица электрического напряжения.</a:t>
            </a:r>
            <a:br>
              <a:rPr lang="ru-RU" sz="4000" dirty="0"/>
            </a:br>
            <a:r>
              <a:rPr lang="ru-RU" sz="4000" dirty="0"/>
              <a:t>13. Элемент электрической цепи</a:t>
            </a:r>
            <a:r>
              <a:rPr lang="ru-RU" sz="4000" dirty="0" smtClean="0"/>
              <a:t>.</a:t>
            </a:r>
            <a:r>
              <a:rPr lang="ru-RU" dirty="0" smtClean="0"/>
              <a:t/>
            </a:r>
            <a:br>
              <a:rPr lang="ru-RU" dirty="0" smtClean="0"/>
            </a:br>
            <a:r>
              <a:rPr lang="ru-RU" dirty="0" smtClean="0"/>
              <a:t> </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7302" y="5805264"/>
            <a:ext cx="1307579" cy="70408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345" y="2492896"/>
            <a:ext cx="1446536" cy="6199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2751" y="1556792"/>
            <a:ext cx="2062195" cy="403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057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280920" cy="2490552"/>
          </a:xfrm>
        </p:spPr>
        <p:txBody>
          <a:bodyPr/>
          <a:lstStyle/>
          <a:p>
            <a:r>
              <a:rPr lang="ru-RU" dirty="0" smtClean="0">
                <a:effectLst/>
                <a:latin typeface="Times New Roman" pitchFamily="18" charset="0"/>
                <a:cs typeface="Times New Roman" pitchFamily="18" charset="0"/>
              </a:rPr>
              <a:t>Тема урока: </a:t>
            </a:r>
            <a:br>
              <a:rPr lang="ru-RU" dirty="0" smtClean="0">
                <a:effectLst/>
                <a:latin typeface="Times New Roman" pitchFamily="18" charset="0"/>
                <a:cs typeface="Times New Roman" pitchFamily="18" charset="0"/>
              </a:rPr>
            </a:br>
            <a:r>
              <a:rPr lang="ru-RU" dirty="0" smtClean="0">
                <a:effectLst/>
                <a:latin typeface="Times New Roman" pitchFamily="18" charset="0"/>
                <a:cs typeface="Times New Roman" pitchFamily="18" charset="0"/>
              </a:rPr>
              <a:t>«Работа и мощность электрического тока»</a:t>
            </a:r>
            <a:endParaRPr lang="ru-RU" dirty="0">
              <a:effectLst/>
              <a:latin typeface="Times New Roman" pitchFamily="18" charset="0"/>
              <a:cs typeface="Times New Roman" pitchFamily="18" charset="0"/>
            </a:endParaRPr>
          </a:p>
        </p:txBody>
      </p:sp>
      <p:sp>
        <p:nvSpPr>
          <p:cNvPr id="3" name="Текст 2"/>
          <p:cNvSpPr>
            <a:spLocks noGrp="1"/>
          </p:cNvSpPr>
          <p:nvPr>
            <p:ph type="body" idx="1"/>
          </p:nvPr>
        </p:nvSpPr>
        <p:spPr>
          <a:xfrm>
            <a:off x="323528" y="2708920"/>
            <a:ext cx="8424936" cy="3960440"/>
          </a:xfrm>
        </p:spPr>
        <p:txBody>
          <a:bodyPr>
            <a:normAutofit/>
          </a:bodyPr>
          <a:lstStyle/>
          <a:p>
            <a:r>
              <a:rPr lang="ru-RU" sz="2400" dirty="0" smtClean="0">
                <a:latin typeface="Times New Roman" pitchFamily="18" charset="0"/>
                <a:cs typeface="Times New Roman" pitchFamily="18" charset="0"/>
              </a:rPr>
              <a:t>Цель урока: </a:t>
            </a:r>
            <a:r>
              <a:rPr lang="ru-RU" sz="2400" dirty="0">
                <a:latin typeface="Times New Roman" pitchFamily="18" charset="0"/>
                <a:cs typeface="Times New Roman" pitchFamily="18" charset="0"/>
              </a:rPr>
              <a:t>в</a:t>
            </a:r>
            <a:r>
              <a:rPr lang="ru-RU" sz="2400" dirty="0" smtClean="0">
                <a:latin typeface="Times New Roman" pitchFamily="18" charset="0"/>
                <a:cs typeface="Times New Roman" pitchFamily="18" charset="0"/>
              </a:rPr>
              <a:t>вести понятие работы и мощности электрического тока, единицы измерения работы и мощности тока; способы измерения работы и мощности электрического тока;</a:t>
            </a:r>
          </a:p>
          <a:p>
            <a:r>
              <a:rPr lang="ru-RU" sz="2400" dirty="0" smtClean="0">
                <a:latin typeface="Times New Roman" pitchFamily="18" charset="0"/>
                <a:cs typeface="Times New Roman" pitchFamily="18" charset="0"/>
              </a:rPr>
              <a:t>усовершенствование навыков решать задачи, собирать электрическую цепь, измерять силу тока и напряжение; развивать логическое мышление;</a:t>
            </a:r>
          </a:p>
          <a:p>
            <a:r>
              <a:rPr lang="ru-RU" sz="2400" dirty="0" smtClean="0">
                <a:latin typeface="Times New Roman" pitchFamily="18" charset="0"/>
                <a:cs typeface="Times New Roman" pitchFamily="18" charset="0"/>
              </a:rPr>
              <a:t>воспитывать навыки работать в группе и коллективе; воспитывать аккуратность, усидчивость, ответственность и навыки экономного использования электроэнергии.</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093362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305800" cy="4896544"/>
          </a:xfrm>
        </p:spPr>
        <p:txBody>
          <a:bodyPr/>
          <a:lstStyle/>
          <a:p>
            <a:r>
              <a:rPr lang="ru-RU" dirty="0" smtClean="0">
                <a:solidFill>
                  <a:schemeClr val="accent1">
                    <a:lumMod val="50000"/>
                  </a:schemeClr>
                </a:solidFill>
                <a:latin typeface="Times New Roman" pitchFamily="18" charset="0"/>
                <a:cs typeface="Times New Roman" pitchFamily="18" charset="0"/>
              </a:rPr>
              <a:t>Составить рассказ, используя слова:</a:t>
            </a:r>
            <a:br>
              <a:rPr lang="ru-RU" dirty="0" smtClean="0">
                <a:solidFill>
                  <a:schemeClr val="accent1">
                    <a:lumMod val="50000"/>
                  </a:schemeClr>
                </a:solidFill>
                <a:latin typeface="Times New Roman" pitchFamily="18" charset="0"/>
                <a:cs typeface="Times New Roman" pitchFamily="18" charset="0"/>
              </a:rPr>
            </a:br>
            <a:r>
              <a:rPr lang="ru-RU" dirty="0" smtClean="0">
                <a:solidFill>
                  <a:srgbClr val="7030A0"/>
                </a:solidFill>
                <a:latin typeface="Times New Roman" pitchFamily="18" charset="0"/>
                <a:cs typeface="Times New Roman" pitchFamily="18" charset="0"/>
              </a:rPr>
              <a:t>правило, работа, техника безопасности, приборы, электрическая цепь, источник тока.</a:t>
            </a:r>
            <a:endParaRPr lang="ru-RU"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1637767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885152"/>
          </a:xfrm>
        </p:spPr>
        <p:txBody>
          <a:bodyPr>
            <a:normAutofit/>
          </a:bodyPr>
          <a:lstStyle/>
          <a:p>
            <a:r>
              <a:rPr lang="ru-RU" dirty="0" smtClean="0">
                <a:solidFill>
                  <a:srgbClr val="C00000"/>
                </a:solidFill>
                <a:latin typeface="Times New Roman" pitchFamily="18" charset="0"/>
                <a:cs typeface="Times New Roman" pitchFamily="18" charset="0"/>
              </a:rPr>
              <a:t>Задание классу:</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собрать электрическую цепь, состоящую из источника тока, амперметра, вольтметра, лампочки, реостата, ключа и соединительных проводов.</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27288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20688"/>
            <a:ext cx="7772400" cy="1656184"/>
          </a:xfrm>
        </p:spPr>
        <p:txBody>
          <a:bodyPr/>
          <a:lstStyle/>
          <a:p>
            <a:pPr algn="ctr"/>
            <a:r>
              <a:rPr lang="ru-RU" dirty="0" smtClean="0">
                <a:solidFill>
                  <a:srgbClr val="FFFF00"/>
                </a:solidFill>
                <a:latin typeface="Times New Roman" pitchFamily="18" charset="0"/>
                <a:cs typeface="Times New Roman" pitchFamily="18" charset="0"/>
              </a:rPr>
              <a:t>Изложение нового материала.</a:t>
            </a:r>
            <a:endParaRPr lang="ru-RU" dirty="0">
              <a:solidFill>
                <a:srgbClr val="FFFF00"/>
              </a:solidFill>
              <a:latin typeface="Times New Roman" pitchFamily="18" charset="0"/>
              <a:cs typeface="Times New Roman" pitchFamily="18" charset="0"/>
            </a:endParaRPr>
          </a:p>
        </p:txBody>
      </p:sp>
      <p:sp>
        <p:nvSpPr>
          <p:cNvPr id="3" name="Текст 2"/>
          <p:cNvSpPr>
            <a:spLocks noGrp="1"/>
          </p:cNvSpPr>
          <p:nvPr>
            <p:ph type="body" idx="1"/>
          </p:nvPr>
        </p:nvSpPr>
        <p:spPr>
          <a:xfrm>
            <a:off x="539552" y="2492896"/>
            <a:ext cx="8424936" cy="3888432"/>
          </a:xfrm>
        </p:spPr>
        <p:txBody>
          <a:bodyPr>
            <a:noAutofit/>
          </a:bodyPr>
          <a:lstStyle/>
          <a:p>
            <a:r>
              <a:rPr lang="ru-RU" sz="2400" dirty="0" smtClean="0">
                <a:solidFill>
                  <a:schemeClr val="tx2"/>
                </a:solidFill>
                <a:latin typeface="Times New Roman" pitchFamily="18" charset="0"/>
                <a:cs typeface="Times New Roman" pitchFamily="18" charset="0"/>
              </a:rPr>
              <a:t>Работа электрического тока:</a:t>
            </a:r>
          </a:p>
          <a:p>
            <a:r>
              <a:rPr lang="en-US" sz="2400" dirty="0" smtClean="0">
                <a:solidFill>
                  <a:schemeClr val="tx2"/>
                </a:solidFill>
                <a:latin typeface="Times New Roman" pitchFamily="18" charset="0"/>
                <a:cs typeface="Times New Roman" pitchFamily="18" charset="0"/>
              </a:rPr>
              <a:t>A = q</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U = U</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I</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a:t>
            </a:r>
            <a:r>
              <a:rPr lang="ru-RU"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t</a:t>
            </a:r>
          </a:p>
          <a:p>
            <a:r>
              <a:rPr lang="en-US" sz="2400" dirty="0" smtClean="0">
                <a:solidFill>
                  <a:schemeClr val="tx2"/>
                </a:solidFill>
                <a:latin typeface="Times New Roman" pitchFamily="18" charset="0"/>
                <a:cs typeface="Times New Roman" pitchFamily="18" charset="0"/>
              </a:rPr>
              <a:t>1</a:t>
            </a:r>
            <a:r>
              <a:rPr lang="ru-RU" sz="2400" dirty="0" smtClean="0">
                <a:solidFill>
                  <a:schemeClr val="tx2"/>
                </a:solidFill>
                <a:latin typeface="Times New Roman" pitchFamily="18" charset="0"/>
                <a:cs typeface="Times New Roman" pitchFamily="18" charset="0"/>
              </a:rPr>
              <a:t> Дж = 1 Кл ∙ 1 В = 1 В ∙ 1 А ∙ 1 с</a:t>
            </a:r>
          </a:p>
          <a:p>
            <a:r>
              <a:rPr lang="ru-RU" sz="2400" dirty="0" smtClean="0">
                <a:solidFill>
                  <a:schemeClr val="tx2"/>
                </a:solidFill>
                <a:latin typeface="Times New Roman" pitchFamily="18" charset="0"/>
                <a:cs typeface="Times New Roman" pitchFamily="18" charset="0"/>
              </a:rPr>
              <a:t>1 мДж = 0,001 Дж,   1 кДж = 1 000 Дж,  1 МДж = 1 000 000 Дж</a:t>
            </a:r>
          </a:p>
          <a:p>
            <a:r>
              <a:rPr lang="ru-RU" sz="2400" dirty="0" smtClean="0">
                <a:solidFill>
                  <a:schemeClr val="tx2"/>
                </a:solidFill>
                <a:latin typeface="Times New Roman" pitchFamily="18" charset="0"/>
                <a:cs typeface="Times New Roman" pitchFamily="18" charset="0"/>
              </a:rPr>
              <a:t>Мощность электрического тока:</a:t>
            </a:r>
          </a:p>
          <a:p>
            <a:r>
              <a:rPr lang="en-US" sz="2400" dirty="0" smtClean="0">
                <a:solidFill>
                  <a:schemeClr val="tx2"/>
                </a:solidFill>
                <a:latin typeface="Times New Roman" pitchFamily="18" charset="0"/>
                <a:cs typeface="Times New Roman" pitchFamily="18" charset="0"/>
              </a:rPr>
              <a:t>N = A/t = U ∙ I</a:t>
            </a:r>
          </a:p>
          <a:p>
            <a:r>
              <a:rPr lang="ru-RU" sz="2400" dirty="0" smtClean="0">
                <a:solidFill>
                  <a:schemeClr val="tx2"/>
                </a:solidFill>
                <a:latin typeface="Times New Roman" pitchFamily="18" charset="0"/>
                <a:cs typeface="Times New Roman" pitchFamily="18" charset="0"/>
              </a:rPr>
              <a:t>1 Вт = 1 Дж/1 с = 1 В ∙ 1 А</a:t>
            </a:r>
          </a:p>
          <a:p>
            <a:r>
              <a:rPr lang="ru-RU" sz="2400" dirty="0" smtClean="0">
                <a:solidFill>
                  <a:schemeClr val="tx2"/>
                </a:solidFill>
                <a:latin typeface="Times New Roman" pitchFamily="18" charset="0"/>
                <a:cs typeface="Times New Roman" pitchFamily="18" charset="0"/>
              </a:rPr>
              <a:t>1 кВт = 1 000 Вт    1 МВт = 1 000 000 Вт</a:t>
            </a:r>
          </a:p>
          <a:p>
            <a:r>
              <a:rPr lang="en-US" sz="2400" dirty="0" smtClean="0">
                <a:solidFill>
                  <a:schemeClr val="tx2"/>
                </a:solidFill>
                <a:latin typeface="Times New Roman" pitchFamily="18" charset="0"/>
                <a:cs typeface="Times New Roman" pitchFamily="18" charset="0"/>
              </a:rPr>
              <a:t>A = N ∙ t     1 </a:t>
            </a:r>
            <a:r>
              <a:rPr lang="ru-RU" sz="2400" dirty="0" smtClean="0">
                <a:solidFill>
                  <a:schemeClr val="tx2"/>
                </a:solidFill>
                <a:latin typeface="Times New Roman" pitchFamily="18" charset="0"/>
                <a:cs typeface="Times New Roman" pitchFamily="18" charset="0"/>
              </a:rPr>
              <a:t>Дж = 1 Вт ∙ 1 с     1 кВт ∙ 1 ч = 3 600 000 Дж</a:t>
            </a:r>
            <a:endParaRPr lang="ru-RU" sz="2400"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762809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305800" cy="4608512"/>
          </a:xfrm>
        </p:spPr>
        <p:txBody>
          <a:bodyPr>
            <a:noAutofit/>
          </a:bodyPr>
          <a:lstStyle/>
          <a:p>
            <a:r>
              <a:rPr lang="ru-RU" sz="4800" b="1" u="sng" dirty="0" smtClean="0">
                <a:solidFill>
                  <a:schemeClr val="accent4">
                    <a:lumMod val="50000"/>
                  </a:schemeClr>
                </a:solidFill>
                <a:latin typeface="Times New Roman" pitchFamily="18" charset="0"/>
                <a:cs typeface="Times New Roman" pitchFamily="18" charset="0"/>
              </a:rPr>
              <a:t>Задача</a:t>
            </a:r>
            <a:r>
              <a:rPr lang="ru-RU" sz="4800" b="1" dirty="0" smtClean="0">
                <a:solidFill>
                  <a:schemeClr val="accent4">
                    <a:lumMod val="50000"/>
                  </a:schemeClr>
                </a:solidFill>
                <a:latin typeface="Times New Roman" pitchFamily="18" charset="0"/>
                <a:cs typeface="Times New Roman" pitchFamily="18" charset="0"/>
              </a:rPr>
              <a:t>:</a:t>
            </a:r>
            <a:r>
              <a:rPr lang="ru-RU" sz="4800" dirty="0" smtClean="0">
                <a:solidFill>
                  <a:schemeClr val="accent4">
                    <a:lumMod val="50000"/>
                  </a:schemeClr>
                </a:solidFill>
                <a:latin typeface="Times New Roman" pitchFamily="18" charset="0"/>
                <a:cs typeface="Times New Roman" pitchFamily="18" charset="0"/>
              </a:rPr>
              <a:t/>
            </a:r>
            <a:br>
              <a:rPr lang="ru-RU" sz="4800" dirty="0" smtClean="0">
                <a:solidFill>
                  <a:schemeClr val="accent4">
                    <a:lumMod val="50000"/>
                  </a:schemeClr>
                </a:solidFill>
                <a:latin typeface="Times New Roman" pitchFamily="18" charset="0"/>
                <a:cs typeface="Times New Roman" pitchFamily="18" charset="0"/>
              </a:rPr>
            </a:br>
            <a:r>
              <a:rPr lang="ru-RU" sz="4800" dirty="0" smtClean="0">
                <a:solidFill>
                  <a:schemeClr val="accent4">
                    <a:lumMod val="50000"/>
                  </a:schemeClr>
                </a:solidFill>
                <a:latin typeface="Times New Roman" pitchFamily="18" charset="0"/>
                <a:cs typeface="Times New Roman" pitchFamily="18" charset="0"/>
              </a:rPr>
              <a:t>Электроплита включена в сеть с напряжением 220 В и </a:t>
            </a:r>
            <a:r>
              <a:rPr lang="ru-RU" sz="4800" dirty="0">
                <a:solidFill>
                  <a:schemeClr val="accent4">
                    <a:lumMod val="50000"/>
                  </a:schemeClr>
                </a:solidFill>
                <a:latin typeface="Times New Roman" pitchFamily="18" charset="0"/>
                <a:cs typeface="Times New Roman" pitchFamily="18" charset="0"/>
              </a:rPr>
              <a:t>с</a:t>
            </a:r>
            <a:r>
              <a:rPr lang="ru-RU" sz="4800" dirty="0" smtClean="0">
                <a:solidFill>
                  <a:schemeClr val="accent4">
                    <a:lumMod val="50000"/>
                  </a:schemeClr>
                </a:solidFill>
                <a:latin typeface="Times New Roman" pitchFamily="18" charset="0"/>
                <a:cs typeface="Times New Roman" pitchFamily="18" charset="0"/>
              </a:rPr>
              <a:t>илой тока 4 А. Рассчитать мощность и работу электрического тока за 1 час работы плиты.</a:t>
            </a:r>
            <a:endParaRPr lang="ru-RU" sz="4800"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404813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305800" cy="4968552"/>
          </a:xfrm>
        </p:spPr>
        <p:txBody>
          <a:bodyPr>
            <a:normAutofit/>
          </a:bodyPr>
          <a:lstStyle/>
          <a:p>
            <a:r>
              <a:rPr lang="ru-RU" sz="5400" dirty="0" smtClean="0">
                <a:solidFill>
                  <a:srgbClr val="7030A0"/>
                </a:solidFill>
                <a:latin typeface="Times New Roman" pitchFamily="18" charset="0"/>
                <a:cs typeface="Times New Roman" pitchFamily="18" charset="0"/>
              </a:rPr>
              <a:t>Соединить электрическую цепь, измерить силу тока и напряжение и рассчитать мощность тока в электрической лампе.</a:t>
            </a:r>
            <a:endParaRPr lang="ru-RU" sz="5400"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1144319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24744"/>
            <a:ext cx="8305800" cy="4104456"/>
          </a:xfrm>
        </p:spPr>
        <p:txBody>
          <a:bodyPr>
            <a:normAutofit fontScale="90000"/>
          </a:bodyPr>
          <a:lstStyle/>
          <a:p>
            <a:r>
              <a:rPr lang="ru-RU" sz="4000" b="1" i="1" u="sng" dirty="0" smtClean="0">
                <a:latin typeface="Times New Roman" pitchFamily="18" charset="0"/>
                <a:cs typeface="Times New Roman" pitchFamily="18" charset="0"/>
              </a:rPr>
              <a:t>Подведение итогов урока:</a:t>
            </a:r>
            <a:br>
              <a:rPr lang="ru-RU" sz="4000" b="1" i="1" u="sng"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1. Какие физические величины изучили?</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2. Каковы единицы измерения работы и мощности электрического тока?</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3. А знаете ли вы, сколько электроэнергии потребляет гимназия?</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4. Почему нужно экономить электроэнергию?</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2547697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32656"/>
            <a:ext cx="9036496" cy="6264696"/>
          </a:xfrm>
        </p:spPr>
        <p:txBody>
          <a:bodyPr>
            <a:normAutofit fontScale="90000"/>
          </a:bodyPr>
          <a:lstStyle/>
          <a:p>
            <a:r>
              <a:rPr lang="ru-RU" sz="3600" dirty="0" smtClean="0">
                <a:solidFill>
                  <a:srgbClr val="FF0000"/>
                </a:solidFill>
                <a:cs typeface="Times New Roman" pitchFamily="18" charset="0"/>
              </a:rPr>
              <a:t>1</a:t>
            </a:r>
            <a:r>
              <a:rPr lang="ru-RU" dirty="0" smtClean="0">
                <a:solidFill>
                  <a:srgbClr val="FF0000"/>
                </a:solidFill>
                <a:cs typeface="Times New Roman" pitchFamily="18" charset="0"/>
              </a:rPr>
              <a:t>. </a:t>
            </a:r>
            <a:r>
              <a:rPr lang="ru-RU" sz="3600" dirty="0" smtClean="0">
                <a:solidFill>
                  <a:srgbClr val="FF0000"/>
                </a:solidFill>
                <a:cs typeface="Times New Roman" pitchFamily="18" charset="0"/>
              </a:rPr>
              <a:t>Основные источники энергии – нефть, газ и уголь. Но они небезграничные.</a:t>
            </a:r>
            <a:br>
              <a:rPr lang="ru-RU" sz="3600" dirty="0" smtClean="0">
                <a:solidFill>
                  <a:srgbClr val="FF0000"/>
                </a:solidFill>
                <a:cs typeface="Times New Roman" pitchFamily="18" charset="0"/>
              </a:rPr>
            </a:br>
            <a:r>
              <a:rPr lang="ru-RU" sz="3600" dirty="0" smtClean="0">
                <a:solidFill>
                  <a:srgbClr val="C00000"/>
                </a:solidFill>
                <a:cs typeface="Times New Roman" pitchFamily="18" charset="0"/>
              </a:rPr>
              <a:t>2. Загрязнение окружающей среды.</a:t>
            </a:r>
            <a:br>
              <a:rPr lang="ru-RU" sz="3600" dirty="0" smtClean="0">
                <a:solidFill>
                  <a:srgbClr val="C00000"/>
                </a:solidFill>
                <a:cs typeface="Times New Roman" pitchFamily="18" charset="0"/>
              </a:rPr>
            </a:br>
            <a:r>
              <a:rPr lang="ru-RU" sz="3600" dirty="0" smtClean="0">
                <a:solidFill>
                  <a:srgbClr val="FF0000"/>
                </a:solidFill>
                <a:cs typeface="Times New Roman" pitchFamily="18" charset="0"/>
              </a:rPr>
              <a:t>3. Энергосбережение в 4-5 раз экономично выгоднее, нежели производство эквивалентного количества энергии.</a:t>
            </a:r>
            <a:br>
              <a:rPr lang="ru-RU" sz="3600" dirty="0" smtClean="0">
                <a:solidFill>
                  <a:srgbClr val="FF0000"/>
                </a:solidFill>
                <a:cs typeface="Times New Roman" pitchFamily="18" charset="0"/>
              </a:rPr>
            </a:br>
            <a:r>
              <a:rPr lang="ru-RU" sz="3600" dirty="0" smtClean="0">
                <a:solidFill>
                  <a:srgbClr val="C00000"/>
                </a:solidFill>
                <a:cs typeface="Times New Roman" pitchFamily="18" charset="0"/>
              </a:rPr>
              <a:t>4. За час эксплуатации одной эконом. лампочки сберегается 500 кг угля.</a:t>
            </a:r>
            <a:br>
              <a:rPr lang="ru-RU" sz="3600" dirty="0" smtClean="0">
                <a:solidFill>
                  <a:srgbClr val="C00000"/>
                </a:solidFill>
                <a:cs typeface="Times New Roman" pitchFamily="18" charset="0"/>
              </a:rPr>
            </a:br>
            <a:r>
              <a:rPr lang="ru-RU" sz="3600" dirty="0" smtClean="0">
                <a:solidFill>
                  <a:srgbClr val="FF0000"/>
                </a:solidFill>
                <a:cs typeface="Times New Roman" pitchFamily="18" charset="0"/>
              </a:rPr>
              <a:t>5. Если ты сэкономишь использование электроэнергии на 1 </a:t>
            </a:r>
            <a:r>
              <a:rPr lang="ru-RU" sz="3600" dirty="0" err="1" smtClean="0">
                <a:solidFill>
                  <a:srgbClr val="FF0000"/>
                </a:solidFill>
                <a:cs typeface="Times New Roman" pitchFamily="18" charset="0"/>
              </a:rPr>
              <a:t>кВт∙ч</a:t>
            </a:r>
            <a:r>
              <a:rPr lang="ru-RU" sz="3600" dirty="0" smtClean="0">
                <a:solidFill>
                  <a:srgbClr val="FF0000"/>
                </a:solidFill>
                <a:cs typeface="Times New Roman" pitchFamily="18" charset="0"/>
              </a:rPr>
              <a:t>, то сэкономишь 1,4 </a:t>
            </a:r>
            <a:r>
              <a:rPr lang="ru-RU" sz="3600" dirty="0" err="1">
                <a:solidFill>
                  <a:srgbClr val="FF0000"/>
                </a:solidFill>
                <a:cs typeface="Times New Roman" pitchFamily="18" charset="0"/>
              </a:rPr>
              <a:t>кВт∙</a:t>
            </a:r>
            <a:r>
              <a:rPr lang="ru-RU" sz="3600" dirty="0" err="1" smtClean="0">
                <a:solidFill>
                  <a:srgbClr val="FF0000"/>
                </a:solidFill>
                <a:cs typeface="Times New Roman" pitchFamily="18" charset="0"/>
              </a:rPr>
              <a:t>ч</a:t>
            </a:r>
            <a:r>
              <a:rPr lang="ru-RU" sz="3600" dirty="0" smtClean="0">
                <a:solidFill>
                  <a:srgbClr val="FF0000"/>
                </a:solidFill>
                <a:cs typeface="Times New Roman" pitchFamily="18" charset="0"/>
              </a:rPr>
              <a:t>, т.к. на доставку электроэнергии к твоему дому тоже тратится электроэнергия.</a:t>
            </a:r>
            <a:endParaRPr lang="ru-RU" sz="3600" dirty="0">
              <a:solidFill>
                <a:srgbClr val="FF0000"/>
              </a:solidFill>
              <a:cs typeface="Times New Roman" pitchFamily="18" charset="0"/>
            </a:endParaRPr>
          </a:p>
        </p:txBody>
      </p:sp>
    </p:spTree>
    <p:extLst>
      <p:ext uri="{BB962C8B-B14F-4D97-AF65-F5344CB8AC3E}">
        <p14:creationId xmlns:p14="http://schemas.microsoft.com/office/powerpoint/2010/main" val="2134115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628800"/>
            <a:ext cx="8305800" cy="3240360"/>
          </a:xfrm>
        </p:spPr>
        <p:txBody>
          <a:bodyPr>
            <a:normAutofit fontScale="90000"/>
          </a:bodyPr>
          <a:lstStyle/>
          <a:p>
            <a:pPr algn="ctr"/>
            <a:r>
              <a:rPr lang="ru-RU" sz="6600" b="1" dirty="0" smtClean="0">
                <a:solidFill>
                  <a:srgbClr val="00B050"/>
                </a:solidFill>
                <a:latin typeface="Times New Roman" pitchFamily="18" charset="0"/>
                <a:cs typeface="Times New Roman" pitchFamily="18" charset="0"/>
              </a:rPr>
              <a:t>Разгадать кроссворды, определить тему и цель урока</a:t>
            </a:r>
            <a:endParaRPr lang="ru-RU" sz="6600" b="1"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2177040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305800" cy="3240360"/>
          </a:xfrm>
        </p:spPr>
        <p:txBody>
          <a:bodyPr>
            <a:normAutofit fontScale="90000"/>
          </a:bodyPr>
          <a:lstStyle/>
          <a:p>
            <a:r>
              <a:rPr lang="ru-RU" sz="6000" b="1" i="1" u="sng" dirty="0" smtClean="0">
                <a:solidFill>
                  <a:srgbClr val="7030A0"/>
                </a:solidFill>
                <a:latin typeface="Times New Roman" pitchFamily="18" charset="0"/>
                <a:cs typeface="Times New Roman" pitchFamily="18" charset="0"/>
              </a:rPr>
              <a:t>Домашнее задание:</a:t>
            </a:r>
            <a:br>
              <a:rPr lang="ru-RU" sz="6000" b="1" i="1" u="sng" dirty="0" smtClean="0">
                <a:solidFill>
                  <a:srgbClr val="7030A0"/>
                </a:solidFill>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solidFill>
                  <a:schemeClr val="accent5">
                    <a:lumMod val="50000"/>
                  </a:schemeClr>
                </a:solidFill>
                <a:latin typeface="Times New Roman" pitchFamily="18" charset="0"/>
                <a:cs typeface="Times New Roman" pitchFamily="18" charset="0"/>
              </a:rPr>
              <a:t>учить § 12, задачи № 12.1 – 12.3, стр. 53</a:t>
            </a:r>
            <a:endParaRPr lang="ru-RU"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2530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Таблица 18"/>
          <p:cNvGraphicFramePr>
            <a:graphicFrameLocks noGrp="1"/>
          </p:cNvGraphicFramePr>
          <p:nvPr>
            <p:extLst>
              <p:ext uri="{D42A27DB-BD31-4B8C-83A1-F6EECF244321}">
                <p14:modId xmlns:p14="http://schemas.microsoft.com/office/powerpoint/2010/main" val="2830040741"/>
              </p:ext>
            </p:extLst>
          </p:nvPr>
        </p:nvGraphicFramePr>
        <p:xfrm>
          <a:off x="899592" y="1844824"/>
          <a:ext cx="7272809" cy="2502516"/>
        </p:xfrm>
        <a:graphic>
          <a:graphicData uri="http://schemas.openxmlformats.org/drawingml/2006/table">
            <a:tbl>
              <a:tblPr firstRow="1" firstCol="1" bandRow="1"/>
              <a:tblGrid>
                <a:gridCol w="831981"/>
                <a:gridCol w="783354"/>
                <a:gridCol w="807667"/>
                <a:gridCol w="807667"/>
                <a:gridCol w="808428"/>
                <a:gridCol w="808428"/>
                <a:gridCol w="808428"/>
                <a:gridCol w="808428"/>
                <a:gridCol w="808428"/>
              </a:tblGrid>
              <a:tr h="833175">
                <a:tc>
                  <a:txBody>
                    <a:bodyPr/>
                    <a:lstStyle/>
                    <a:p>
                      <a:pPr>
                        <a:lnSpc>
                          <a:spcPct val="115000"/>
                        </a:lnSpc>
                        <a:spcAft>
                          <a:spcPts val="0"/>
                        </a:spcAft>
                      </a:pPr>
                      <a:r>
                        <a:rPr lang="ru-RU" sz="1200" b="1" dirty="0">
                          <a:effectLst/>
                          <a:latin typeface="Times New Roman"/>
                          <a:ea typeface="Calibri"/>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840654">
                <a:tc rowSpan="2" gridSpan="2">
                  <a:txBody>
                    <a:bodyPr/>
                    <a:lstStyle/>
                    <a:p>
                      <a:pPr>
                        <a:lnSpc>
                          <a:spcPct val="115000"/>
                        </a:lnSpc>
                        <a:spcAft>
                          <a:spcPts val="0"/>
                        </a:spcAft>
                      </a:pPr>
                      <a:r>
                        <a:rPr lang="ru-RU" sz="1200" dirty="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8687">
                <a:tc gridSpan="2" vMerge="1">
                  <a:txBody>
                    <a:bodyPr/>
                    <a:lstStyle/>
                    <a:p>
                      <a:endParaRPr lang="ru-RU"/>
                    </a:p>
                  </a:txBody>
                  <a:tcPr/>
                </a:tc>
                <a:tc hMerge="1" vMerge="1">
                  <a:txBody>
                    <a:bodyPr/>
                    <a:lstStyle/>
                    <a:p>
                      <a:endParaRPr lang="ru-RU"/>
                    </a:p>
                  </a:txBody>
                  <a:tcPr/>
                </a:tc>
                <a:tc gridSpan="2">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218941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305800" cy="4968552"/>
          </a:xfrm>
        </p:spPr>
        <p:txBody>
          <a:bodyPr>
            <a:normAutofit fontScale="90000"/>
          </a:bodyPr>
          <a:lstStyle/>
          <a:p>
            <a:r>
              <a:rPr lang="ru-RU" dirty="0"/>
              <a:t>1.	Единица измерения  напряжения.</a:t>
            </a:r>
            <a:br>
              <a:rPr lang="ru-RU" dirty="0"/>
            </a:br>
            <a:r>
              <a:rPr lang="ru-RU" dirty="0"/>
              <a:t>2.	Элемент электрической цепи </a:t>
            </a:r>
            <a:r>
              <a:rPr lang="ru-RU" dirty="0" smtClean="0"/>
              <a:t/>
            </a:r>
            <a:br>
              <a:rPr lang="ru-RU" dirty="0" smtClean="0"/>
            </a:br>
            <a:r>
              <a:rPr lang="ru-RU" dirty="0" smtClean="0"/>
              <a:t>   </a:t>
            </a:r>
            <a:r>
              <a:rPr lang="ru-RU" dirty="0"/>
              <a:t/>
            </a:r>
            <a:br>
              <a:rPr lang="ru-RU" dirty="0"/>
            </a:br>
            <a:r>
              <a:rPr lang="ru-RU" dirty="0"/>
              <a:t>3.	Элемент электрической </a:t>
            </a:r>
            <a:r>
              <a:rPr lang="ru-RU" dirty="0" smtClean="0"/>
              <a:t>цепи</a:t>
            </a:r>
            <a:br>
              <a:rPr lang="ru-RU" dirty="0" smtClean="0"/>
            </a:br>
            <a:r>
              <a:rPr lang="ru-RU" dirty="0" smtClean="0"/>
              <a:t> </a:t>
            </a:r>
            <a:endParaRPr lang="ru-RU"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0" y="4005064"/>
            <a:ext cx="1688463"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5373216"/>
            <a:ext cx="2240015" cy="514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1598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23723402"/>
              </p:ext>
            </p:extLst>
          </p:nvPr>
        </p:nvGraphicFramePr>
        <p:xfrm>
          <a:off x="251520" y="1988840"/>
          <a:ext cx="8568952" cy="3274452"/>
        </p:xfrm>
        <a:graphic>
          <a:graphicData uri="http://schemas.openxmlformats.org/drawingml/2006/table">
            <a:tbl>
              <a:tblPr firstRow="1" firstCol="1" bandRow="1"/>
              <a:tblGrid>
                <a:gridCol w="476973"/>
                <a:gridCol w="476973"/>
                <a:gridCol w="476076"/>
                <a:gridCol w="476973"/>
                <a:gridCol w="476076"/>
                <a:gridCol w="476973"/>
                <a:gridCol w="476076"/>
                <a:gridCol w="476076"/>
                <a:gridCol w="476973"/>
                <a:gridCol w="476973"/>
                <a:gridCol w="476973"/>
                <a:gridCol w="476973"/>
                <a:gridCol w="476973"/>
                <a:gridCol w="476973"/>
                <a:gridCol w="476973"/>
                <a:gridCol w="476973"/>
                <a:gridCol w="476973"/>
                <a:gridCol w="463999"/>
              </a:tblGrid>
              <a:tr h="545578">
                <a:tc gridSpan="3">
                  <a:txBody>
                    <a:bodyPr/>
                    <a:lstStyle/>
                    <a:p>
                      <a:pPr>
                        <a:lnSpc>
                          <a:spcPct val="115000"/>
                        </a:lnSpc>
                        <a:spcAft>
                          <a:spcPts val="0"/>
                        </a:spcAft>
                      </a:pPr>
                      <a:r>
                        <a:rPr lang="ru-RU" sz="1200" dirty="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52436">
                <a:tc rowSpan="2">
                  <a:txBody>
                    <a:bodyPr/>
                    <a:lstStyle/>
                    <a:p>
                      <a:pPr>
                        <a:lnSpc>
                          <a:spcPct val="115000"/>
                        </a:lnSpc>
                        <a:spcAft>
                          <a:spcPts val="0"/>
                        </a:spcAft>
                      </a:pPr>
                      <a:r>
                        <a:rPr lang="ru-RU" sz="1200" dirty="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b="1" dirty="0">
                          <a:effectLst/>
                          <a:latin typeface="Times New Roman"/>
                          <a:ea typeface="Calibri"/>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0">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32845">
                <a:tc vMerge="1">
                  <a:txBody>
                    <a:bodyPr/>
                    <a:lstStyle/>
                    <a:p>
                      <a:endParaRPr lang="ru-RU"/>
                    </a:p>
                  </a:txBody>
                  <a:tcPr/>
                </a:tc>
                <a:tc gridSpan="5">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9702">
                <a:tc>
                  <a:txBody>
                    <a:bodyPr/>
                    <a:lstStyle/>
                    <a:p>
                      <a:pPr>
                        <a:lnSpc>
                          <a:spcPct val="115000"/>
                        </a:lnSpc>
                        <a:spcAft>
                          <a:spcPts val="0"/>
                        </a:spcAft>
                      </a:pPr>
                      <a:r>
                        <a:rPr lang="ru-RU" sz="1200" b="1" dirty="0">
                          <a:effectLst/>
                          <a:latin typeface="Times New Roman"/>
                          <a:ea typeface="Calibri"/>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0">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61251">
                <a:tc gridSpan="6">
                  <a:txBody>
                    <a:bodyPr/>
                    <a:lstStyle/>
                    <a:p>
                      <a:pPr>
                        <a:lnSpc>
                          <a:spcPct val="115000"/>
                        </a:lnSpc>
                        <a:spcAft>
                          <a:spcPts val="0"/>
                        </a:spcAft>
                      </a:pPr>
                      <a:r>
                        <a:rPr lang="ru-RU" sz="120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42640">
                <a:tc gridSpan="5">
                  <a:txBody>
                    <a:bodyPr/>
                    <a:lstStyle/>
                    <a:p>
                      <a:pPr>
                        <a:lnSpc>
                          <a:spcPct val="115000"/>
                        </a:lnSpc>
                        <a:spcAft>
                          <a:spcPts val="1000"/>
                        </a:spcAft>
                      </a:pPr>
                      <a:r>
                        <a:rPr lang="ru-RU" sz="1200">
                          <a:effectLst/>
                          <a:latin typeface="Times New Roman"/>
                          <a:ea typeface="Calibri"/>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nSpc>
                          <a:spcPct val="115000"/>
                        </a:lnSpc>
                        <a:spcAft>
                          <a:spcPts val="1000"/>
                        </a:spcAft>
                      </a:pPr>
                      <a:r>
                        <a:rPr lang="ru-RU" sz="1200" dirty="0">
                          <a:effectLst/>
                          <a:latin typeface="Times New Roman"/>
                          <a:ea typeface="Calibri"/>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3257797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305800" cy="5472608"/>
          </a:xfrm>
        </p:spPr>
        <p:txBody>
          <a:bodyPr>
            <a:noAutofit/>
          </a:bodyPr>
          <a:lstStyle/>
          <a:p>
            <a:r>
              <a:rPr lang="ru-RU" sz="4000" dirty="0"/>
              <a:t>1.	Что измеряют вольтметром?</a:t>
            </a:r>
            <a:br>
              <a:rPr lang="ru-RU" sz="4000" dirty="0"/>
            </a:br>
            <a:r>
              <a:rPr lang="ru-RU" sz="4000" dirty="0"/>
              <a:t>2.	Прибор для регулирования силы тока.</a:t>
            </a:r>
            <a:br>
              <a:rPr lang="ru-RU" sz="4000" dirty="0"/>
            </a:br>
            <a:r>
              <a:rPr lang="ru-RU" sz="4000" dirty="0"/>
              <a:t>3.	Правила техники …</a:t>
            </a:r>
            <a:br>
              <a:rPr lang="ru-RU" sz="4000" dirty="0"/>
            </a:br>
            <a:r>
              <a:rPr lang="ru-RU" sz="4000" dirty="0"/>
              <a:t>4.	Элемент электрической цепи </a:t>
            </a:r>
            <a:r>
              <a:rPr lang="ru-RU" sz="4000" dirty="0" smtClean="0"/>
              <a:t/>
            </a:r>
            <a:br>
              <a:rPr lang="ru-RU" sz="4000" dirty="0" smtClean="0"/>
            </a:br>
            <a:r>
              <a:rPr lang="ru-RU" sz="4000" dirty="0" smtClean="0"/>
              <a:t>    </a:t>
            </a:r>
            <a:r>
              <a:rPr lang="ru-RU" sz="4000" dirty="0"/>
              <a:t/>
            </a:r>
            <a:br>
              <a:rPr lang="ru-RU" sz="4000" dirty="0"/>
            </a:br>
            <a:r>
              <a:rPr lang="ru-RU" sz="4000" dirty="0"/>
              <a:t>5.	Направленное движение заряженных частиц.</a:t>
            </a:r>
            <a:br>
              <a:rPr lang="ru-RU" sz="4000" dirty="0"/>
            </a:br>
            <a:r>
              <a:rPr lang="ru-RU" sz="4000" dirty="0"/>
              <a:t>6.	 Элемент электрической цепи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717032"/>
            <a:ext cx="2355667" cy="428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4817" y="6093296"/>
            <a:ext cx="1824657" cy="528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2889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892269338"/>
              </p:ext>
            </p:extLst>
          </p:nvPr>
        </p:nvGraphicFramePr>
        <p:xfrm>
          <a:off x="1187624" y="1484784"/>
          <a:ext cx="6696743" cy="4104957"/>
        </p:xfrm>
        <a:graphic>
          <a:graphicData uri="http://schemas.openxmlformats.org/drawingml/2006/table">
            <a:tbl>
              <a:tblPr firstRow="1" firstCol="1" bandRow="1"/>
              <a:tblGrid>
                <a:gridCol w="743383"/>
                <a:gridCol w="743383"/>
                <a:gridCol w="743383"/>
                <a:gridCol w="743383"/>
                <a:gridCol w="744083"/>
                <a:gridCol w="744782"/>
                <a:gridCol w="744782"/>
                <a:gridCol w="744782"/>
                <a:gridCol w="744782"/>
              </a:tblGrid>
              <a:tr h="491789">
                <a:tc rowSpan="5">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no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ru-RU" sz="1200">
                          <a:effectLst/>
                          <a:latin typeface="Times New Roman"/>
                          <a:ea typeface="Calibri"/>
                        </a:rPr>
                        <a:t> </a:t>
                      </a:r>
                    </a:p>
                  </a:txBody>
                  <a:tcPr marL="68580" marR="68580" marT="0" marB="0">
                    <a:lnL>
                      <a:noFill/>
                    </a:lnL>
                    <a:lnR>
                      <a:noFill/>
                    </a:lnR>
                    <a:lnT>
                      <a:noFill/>
                    </a:lnT>
                    <a:lnB>
                      <a:noFill/>
                    </a:lnB>
                  </a:tcPr>
                </a:tc>
                <a:tc>
                  <a:txBody>
                    <a:bodyPr/>
                    <a:lstStyle/>
                    <a:p>
                      <a:pPr>
                        <a:lnSpc>
                          <a:spcPct val="115000"/>
                        </a:lnSpc>
                        <a:spcAft>
                          <a:spcPts val="0"/>
                        </a:spcAft>
                      </a:pPr>
                      <a:r>
                        <a:rPr lang="ru-RU" sz="120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1</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497715">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 </a:t>
                      </a:r>
                      <a:r>
                        <a:rPr lang="ru-RU" sz="1200" b="1" dirty="0" smtClean="0">
                          <a:effectLst/>
                          <a:latin typeface="Times New Roman"/>
                          <a:ea typeface="Calibri"/>
                        </a:rPr>
                        <a:t>2</a:t>
                      </a:r>
                      <a:endParaRPr lang="ru-RU" sz="1200" b="1"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233">
                <a:tc vMerge="1">
                  <a:txBody>
                    <a:bodyPr/>
                    <a:lstStyle/>
                    <a:p>
                      <a:endParaRPr lang="ru-RU"/>
                    </a:p>
                  </a:txBody>
                  <a:tcPr/>
                </a:tc>
                <a:tc gridSpan="3">
                  <a:txBody>
                    <a:bodyPr/>
                    <a:lstStyle/>
                    <a:p>
                      <a:pPr>
                        <a:lnSpc>
                          <a:spcPct val="115000"/>
                        </a:lnSpc>
                        <a:spcAft>
                          <a:spcPts val="0"/>
                        </a:spcAft>
                      </a:pPr>
                      <a:r>
                        <a:rPr lang="ru-RU" sz="120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dirty="0">
                          <a:effectLst/>
                          <a:latin typeface="Times New Roman"/>
                          <a:ea typeface="Calibri"/>
                        </a:rPr>
                        <a:t> </a:t>
                      </a:r>
                      <a:r>
                        <a:rPr lang="ru-RU" sz="1200" b="1" dirty="0" smtClean="0">
                          <a:effectLst/>
                          <a:latin typeface="Times New Roman"/>
                          <a:ea typeface="Calibri"/>
                        </a:rPr>
                        <a:t>3</a:t>
                      </a:r>
                      <a:endParaRPr lang="ru-RU" sz="1200" b="1"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r>
              <a:tr h="477569">
                <a:tc vMerge="1">
                  <a:txBody>
                    <a:bodyPr/>
                    <a:lstStyle/>
                    <a:p>
                      <a:endParaRPr lang="ru-RU"/>
                    </a:p>
                  </a:txBody>
                  <a:tcPr/>
                </a:tc>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4</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r>
              <a:tr h="517859">
                <a:tc vMerge="1">
                  <a:txBody>
                    <a:bodyPr/>
                    <a:lstStyle/>
                    <a:p>
                      <a:endParaRPr lang="ru-RU"/>
                    </a:p>
                  </a:txBody>
                  <a:tcPr/>
                </a:tc>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5</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dirty="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475199">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6</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effectLst/>
                          <a:latin typeface="Times New Roman"/>
                          <a:ea typeface="Calibri"/>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r>
              <a:tr h="498899">
                <a:tc rowSpan="2">
                  <a:txBody>
                    <a:bodyPr/>
                    <a:lstStyle/>
                    <a:p>
                      <a:pPr>
                        <a:lnSpc>
                          <a:spcPct val="115000"/>
                        </a:lnSpc>
                        <a:spcAft>
                          <a:spcPts val="0"/>
                        </a:spcAft>
                      </a:pPr>
                      <a:r>
                        <a:rPr lang="ru-RU" sz="1200">
                          <a:effectLst/>
                          <a:latin typeface="Times New Roman"/>
                          <a:ea typeface="Calibri"/>
                        </a:rPr>
                        <a:t> </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7</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1000"/>
                        </a:spcAft>
                      </a:pPr>
                      <a:r>
                        <a:rPr lang="ru-RU" sz="1200">
                          <a:effectLst/>
                          <a:latin typeface="Times New Roman"/>
                          <a:ea typeface="Calibri"/>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r>
              <a:tr h="657694">
                <a:tc vMerge="1">
                  <a:txBody>
                    <a:bodyPr/>
                    <a:lstStyle/>
                    <a:p>
                      <a:endParaRPr lang="ru-RU"/>
                    </a:p>
                  </a:txBody>
                  <a:tcPr/>
                </a:tc>
                <a:tc>
                  <a:txBody>
                    <a:bodyPr/>
                    <a:lstStyle/>
                    <a:p>
                      <a:pPr>
                        <a:lnSpc>
                          <a:spcPct val="115000"/>
                        </a:lnSpc>
                        <a:spcAft>
                          <a:spcPts val="0"/>
                        </a:spcAft>
                      </a:pPr>
                      <a:r>
                        <a:rPr lang="ru-RU" sz="1200" dirty="0">
                          <a:effectLst/>
                          <a:latin typeface="Times New Roman"/>
                          <a:ea typeface="Calibri"/>
                        </a:rPr>
                        <a:t> </a:t>
                      </a:r>
                      <a:r>
                        <a:rPr lang="ru-RU" sz="1200" b="1" dirty="0" smtClean="0">
                          <a:effectLst/>
                          <a:latin typeface="Times New Roman"/>
                          <a:ea typeface="Calibri"/>
                        </a:rPr>
                        <a:t>8</a:t>
                      </a:r>
                      <a:endParaRPr lang="ru-RU" sz="1200" dirty="0">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a:lnSpc>
                          <a:spcPct val="115000"/>
                        </a:lnSpc>
                        <a:spcAft>
                          <a:spcPts val="1000"/>
                        </a:spcAft>
                      </a:pPr>
                      <a:r>
                        <a:rPr lang="ru-RU" sz="1200" dirty="0">
                          <a:effectLst/>
                          <a:latin typeface="Times New Roman"/>
                          <a:ea typeface="Calibri"/>
                        </a:rPr>
                        <a:t> </a:t>
                      </a:r>
                    </a:p>
                  </a:txBody>
                  <a:tcPr marL="0" marR="0" marT="0" marB="0" anchor="ctr">
                    <a:lnL>
                      <a:noFill/>
                    </a:lnL>
                    <a:lnR>
                      <a:noFill/>
                    </a:lnR>
                    <a:lnT>
                      <a:noFill/>
                    </a:lnT>
                    <a:lnB>
                      <a:noFill/>
                    </a:lnB>
                  </a:tcPr>
                </a:tc>
                <a:tc hMerge="1">
                  <a:txBody>
                    <a:bodyPr/>
                    <a:lstStyle/>
                    <a:p>
                      <a:endParaRPr lang="ru-RU"/>
                    </a:p>
                  </a:txBody>
                  <a:tcPr/>
                </a:tc>
              </a:tr>
            </a:tbl>
          </a:graphicData>
        </a:graphic>
      </p:graphicFrame>
    </p:spTree>
    <p:extLst>
      <p:ext uri="{BB962C8B-B14F-4D97-AF65-F5344CB8AC3E}">
        <p14:creationId xmlns:p14="http://schemas.microsoft.com/office/powerpoint/2010/main" val="35601179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533224"/>
          </a:xfrm>
        </p:spPr>
        <p:txBody>
          <a:bodyPr>
            <a:normAutofit fontScale="90000"/>
          </a:bodyPr>
          <a:lstStyle/>
          <a:p>
            <a:r>
              <a:rPr lang="ru-RU" sz="4000" dirty="0"/>
              <a:t>1. Единица измерения сопротивления.</a:t>
            </a:r>
            <a:br>
              <a:rPr lang="ru-RU" sz="4000" dirty="0"/>
            </a:br>
            <a:r>
              <a:rPr lang="ru-RU" sz="4000" dirty="0"/>
              <a:t>2. Прибор для регулирования силы тока.</a:t>
            </a:r>
            <a:br>
              <a:rPr lang="ru-RU" sz="4000" dirty="0"/>
            </a:br>
            <a:r>
              <a:rPr lang="ru-RU" sz="4000" dirty="0"/>
              <a:t>3. Элемент </a:t>
            </a:r>
            <a:r>
              <a:rPr lang="ru-RU" sz="4000" dirty="0" smtClean="0"/>
              <a:t>проводника.</a:t>
            </a:r>
            <a:r>
              <a:rPr lang="ru-RU" sz="4000" dirty="0"/>
              <a:t/>
            </a:r>
            <a:br>
              <a:rPr lang="ru-RU" sz="4000" dirty="0"/>
            </a:br>
            <a:r>
              <a:rPr lang="ru-RU" sz="4000" dirty="0"/>
              <a:t>4. Элемент электрической цепи</a:t>
            </a:r>
            <a:r>
              <a:rPr lang="ru-RU" sz="4000" dirty="0" smtClean="0"/>
              <a:t>.</a:t>
            </a:r>
            <a:br>
              <a:rPr lang="ru-RU" sz="4000" dirty="0" smtClean="0"/>
            </a:br>
            <a:r>
              <a:rPr lang="ru-RU" sz="4000" dirty="0" smtClean="0"/>
              <a:t>    </a:t>
            </a:r>
            <a:r>
              <a:rPr lang="ru-RU" sz="4000" dirty="0"/>
              <a:t/>
            </a:r>
            <a:br>
              <a:rPr lang="ru-RU" sz="4000" dirty="0"/>
            </a:br>
            <a:r>
              <a:rPr lang="ru-RU" sz="4000" dirty="0"/>
              <a:t>5. Единица измерения заряда.</a:t>
            </a:r>
            <a:br>
              <a:rPr lang="ru-RU" sz="4000" dirty="0"/>
            </a:br>
            <a:r>
              <a:rPr lang="ru-RU" sz="4000" dirty="0"/>
              <a:t>6. Элемент электрической </a:t>
            </a:r>
            <a:r>
              <a:rPr lang="ru-RU" sz="4000" dirty="0" smtClean="0"/>
              <a:t>цепи.  </a:t>
            </a:r>
            <a:br>
              <a:rPr lang="ru-RU" sz="4000" dirty="0" smtClean="0"/>
            </a:br>
            <a:r>
              <a:rPr lang="ru-RU" sz="4000" dirty="0" smtClean="0"/>
              <a:t>  </a:t>
            </a:r>
            <a:r>
              <a:rPr lang="ru-RU" sz="4000" dirty="0"/>
              <a:t/>
            </a:r>
            <a:br>
              <a:rPr lang="ru-RU" sz="4000" dirty="0"/>
            </a:br>
            <a:r>
              <a:rPr lang="ru-RU" sz="4000" dirty="0"/>
              <a:t>7. Положительная частица ядра.</a:t>
            </a:r>
            <a:br>
              <a:rPr lang="ru-RU" sz="4000" dirty="0"/>
            </a:br>
            <a:r>
              <a:rPr lang="ru-RU" sz="4000" dirty="0"/>
              <a:t>8. Единица измерения напряжения. </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924945"/>
            <a:ext cx="1874650" cy="605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725144"/>
            <a:ext cx="2020970"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3935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820520143"/>
              </p:ext>
            </p:extLst>
          </p:nvPr>
        </p:nvGraphicFramePr>
        <p:xfrm>
          <a:off x="683568" y="548680"/>
          <a:ext cx="7776864" cy="6048672"/>
        </p:xfrm>
        <a:graphic>
          <a:graphicData uri="http://schemas.openxmlformats.org/drawingml/2006/table">
            <a:tbl>
              <a:tblPr firstRow="1" firstCol="1" bandRow="1"/>
              <a:tblGrid>
                <a:gridCol w="597908"/>
                <a:gridCol w="597908"/>
                <a:gridCol w="597908"/>
                <a:gridCol w="597908"/>
                <a:gridCol w="597908"/>
                <a:gridCol w="597908"/>
                <a:gridCol w="597908"/>
                <a:gridCol w="597908"/>
                <a:gridCol w="598720"/>
                <a:gridCol w="598720"/>
                <a:gridCol w="598720"/>
                <a:gridCol w="598720"/>
                <a:gridCol w="598720"/>
              </a:tblGrid>
              <a:tr h="463197">
                <a:tc gridSpan="5">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1</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018">
                <a:tc gridSpan="3">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2</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rowSpan="2">
                  <a:txBody>
                    <a:bodyPr/>
                    <a:lstStyle/>
                    <a:p>
                      <a:pPr>
                        <a:lnSpc>
                          <a:spcPct val="115000"/>
                        </a:lnSpc>
                        <a:spcAft>
                          <a:spcPts val="0"/>
                        </a:spcAft>
                      </a:pPr>
                      <a:r>
                        <a:rPr lang="ru-RU" sz="1200">
                          <a:effectLst/>
                          <a:latin typeface="Times New Roman"/>
                          <a:ea typeface="Calibri"/>
                        </a:rPr>
                        <a:t> </a:t>
                      </a:r>
                    </a:p>
                  </a:txBody>
                  <a:tcPr marL="67634" marR="67634" marT="0" marB="0">
                    <a:lnL>
                      <a:noFill/>
                    </a:lnL>
                    <a:lnR>
                      <a:noFill/>
                    </a:lnR>
                    <a:lnT w="12700" cap="flat" cmpd="sng" algn="ctr">
                      <a:solidFill>
                        <a:srgbClr val="000000"/>
                      </a:solidFill>
                      <a:prstDash val="solid"/>
                      <a:round/>
                      <a:headEnd type="none" w="med" len="med"/>
                      <a:tailEnd type="none" w="med" len="med"/>
                    </a:lnT>
                    <a:lnB>
                      <a:noFill/>
                    </a:lnB>
                  </a:tcPr>
                </a:tc>
              </a:tr>
              <a:tr h="452385">
                <a:tc gridSpan="3">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3</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vMerge="1">
                  <a:txBody>
                    <a:bodyPr/>
                    <a:lstStyle/>
                    <a:p>
                      <a:endParaRPr lang="ru-RU"/>
                    </a:p>
                  </a:txBody>
                  <a:tcPr/>
                </a:tc>
              </a:tr>
              <a:tr h="459038">
                <a:tc gridSpan="3">
                  <a:txBody>
                    <a:bodyPr/>
                    <a:lstStyle/>
                    <a:p>
                      <a:pPr>
                        <a:lnSpc>
                          <a:spcPct val="115000"/>
                        </a:lnSpc>
                        <a:spcAft>
                          <a:spcPts val="1000"/>
                        </a:spcAft>
                      </a:pPr>
                      <a:r>
                        <a:rPr lang="ru-RU" sz="1200">
                          <a:effectLst/>
                          <a:latin typeface="Times New Roman"/>
                          <a:ea typeface="Calibri"/>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4</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r>
              <a:tr h="476502">
                <a:tc gridSpan="4">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5</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nSpc>
                          <a:spcPct val="115000"/>
                        </a:lnSpc>
                        <a:spcAft>
                          <a:spcPts val="0"/>
                        </a:spcAft>
                      </a:pPr>
                      <a:r>
                        <a:rPr lang="ru-RU" sz="1200" dirty="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59870">
                <a:tc rowSpan="2">
                  <a:txBody>
                    <a:bodyPr/>
                    <a:lstStyle/>
                    <a:p>
                      <a:pPr>
                        <a:lnSpc>
                          <a:spcPct val="115000"/>
                        </a:lnSpc>
                        <a:spcAft>
                          <a:spcPts val="0"/>
                        </a:spcAft>
                      </a:pPr>
                      <a:r>
                        <a:rPr lang="ru-RU" sz="1200" dirty="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b="1">
                          <a:effectLst/>
                          <a:latin typeface="Times New Roman"/>
                          <a:ea typeface="Calibri"/>
                        </a:rPr>
                        <a:t>6</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r>
              <a:tr h="466523">
                <a:tc vMerge="1">
                  <a:txBody>
                    <a:bodyPr/>
                    <a:lstStyle/>
                    <a:p>
                      <a:endParaRPr lang="ru-RU"/>
                    </a:p>
                  </a:txBody>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b="1">
                          <a:effectLst/>
                          <a:latin typeface="Times New Roman"/>
                          <a:ea typeface="Calibri"/>
                        </a:rPr>
                        <a:t>7</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r>
              <a:tr h="450724">
                <a:tc>
                  <a:txBody>
                    <a:bodyPr/>
                    <a:lstStyle/>
                    <a:p>
                      <a:pPr>
                        <a:lnSpc>
                          <a:spcPct val="115000"/>
                        </a:lnSpc>
                        <a:spcAft>
                          <a:spcPts val="0"/>
                        </a:spcAft>
                      </a:pPr>
                      <a:r>
                        <a:rPr lang="ru-RU" sz="1200" b="1">
                          <a:effectLst/>
                          <a:latin typeface="Times New Roman"/>
                          <a:ea typeface="Calibri"/>
                        </a:rPr>
                        <a:t>8</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nSpc>
                          <a:spcPct val="115000"/>
                        </a:lnSpc>
                        <a:spcAft>
                          <a:spcPts val="0"/>
                        </a:spcAft>
                      </a:pPr>
                      <a:r>
                        <a:rPr lang="ru-RU" sz="1200" dirty="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79829">
                <a:tc gridSpan="4">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9</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hMerge="1">
                  <a:txBody>
                    <a:bodyPr/>
                    <a:lstStyle/>
                    <a:p>
                      <a:endParaRPr lang="ru-RU"/>
                    </a:p>
                  </a:txBody>
                  <a:tcPr/>
                </a:tc>
              </a:tr>
              <a:tr h="464029">
                <a:tc gridSpan="3">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10</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nSpc>
                          <a:spcPct val="115000"/>
                        </a:lnSpc>
                        <a:spcAft>
                          <a:spcPts val="1000"/>
                        </a:spcAft>
                      </a:pPr>
                      <a:r>
                        <a:rPr lang="ru-RU" sz="1200" dirty="0">
                          <a:effectLst/>
                          <a:latin typeface="Times New Roman"/>
                          <a:ea typeface="Calibri"/>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58208">
                <a:tc gridSpan="2">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11</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nSpc>
                          <a:spcPct val="115000"/>
                        </a:lnSpc>
                        <a:spcAft>
                          <a:spcPts val="0"/>
                        </a:spcAft>
                      </a:pPr>
                      <a:r>
                        <a:rPr lang="ru-RU" sz="1200" dirty="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54049">
                <a:tc gridSpan="5">
                  <a:txBody>
                    <a:bodyPr/>
                    <a:lstStyle/>
                    <a:p>
                      <a:pPr>
                        <a:lnSpc>
                          <a:spcPct val="115000"/>
                        </a:lnSpc>
                        <a:spcAft>
                          <a:spcPts val="0"/>
                        </a:spcAft>
                      </a:pPr>
                      <a:r>
                        <a:rPr lang="ru-RU" sz="1200">
                          <a:effectLst/>
                          <a:latin typeface="Times New Roman"/>
                          <a:ea typeface="Calibri"/>
                        </a:rPr>
                        <a:t> </a:t>
                      </a:r>
                    </a:p>
                  </a:txBody>
                  <a:tcPr marL="67634" marR="67634"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12</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0"/>
                        </a:spcAft>
                      </a:pPr>
                      <a:r>
                        <a:rPr lang="ru-RU" sz="1200" dirty="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r>
              <a:tr h="495300">
                <a:tc gridSpan="3">
                  <a:txBody>
                    <a:bodyPr/>
                    <a:lstStyle/>
                    <a:p>
                      <a:pPr>
                        <a:lnSpc>
                          <a:spcPct val="115000"/>
                        </a:lnSpc>
                        <a:spcAft>
                          <a:spcPts val="1000"/>
                        </a:spcAft>
                      </a:pPr>
                      <a:r>
                        <a:rPr lang="ru-RU" sz="1200">
                          <a:effectLst/>
                          <a:latin typeface="Times New Roman"/>
                          <a:ea typeface="Calibri"/>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200" b="1">
                          <a:effectLst/>
                          <a:latin typeface="Times New Roman"/>
                          <a:ea typeface="Calibri"/>
                        </a:rPr>
                        <a:t>13</a:t>
                      </a:r>
                      <a:endParaRPr lang="ru-RU" sz="1200">
                        <a:effectLst/>
                        <a:latin typeface="Times New Roman"/>
                        <a:ea typeface="Calibri"/>
                      </a:endParaRP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effectLst/>
                          <a:latin typeface="Times New Roman"/>
                          <a:ea typeface="Calibri"/>
                        </a:rPr>
                        <a:t> </a:t>
                      </a:r>
                    </a:p>
                  </a:txBody>
                  <a:tcPr marL="67634" marR="676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15000"/>
                        </a:lnSpc>
                        <a:spcAft>
                          <a:spcPts val="1000"/>
                        </a:spcAft>
                      </a:pPr>
                      <a:r>
                        <a:rPr lang="ru-RU" sz="1200" dirty="0">
                          <a:effectLst/>
                          <a:latin typeface="Times New Roman"/>
                          <a:ea typeface="Calibri"/>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42315464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305</TotalTime>
  <Words>281</Words>
  <Application>Microsoft Office PowerPoint</Application>
  <PresentationFormat>Экран (4:3)</PresentationFormat>
  <Paragraphs>270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Потребители электроэнергии:</vt:lpstr>
      <vt:lpstr>Разгадать кроссворды, определить тему и цель урока</vt:lpstr>
      <vt:lpstr>Презентация PowerPoint</vt:lpstr>
      <vt:lpstr>1. Единица измерения  напряжения. 2. Элемент электрической цепи      3. Элемент электрической цепи  </vt:lpstr>
      <vt:lpstr>Презентация PowerPoint</vt:lpstr>
      <vt:lpstr>1. Что измеряют вольтметром? 2. Прибор для регулирования силы тока. 3. Правила техники … 4. Элемент электрической цепи       5. Направленное движение заряженных частиц. 6.  Элемент электрической цепи </vt:lpstr>
      <vt:lpstr>Презентация PowerPoint</vt:lpstr>
      <vt:lpstr>1. Единица измерения сопротивления. 2. Прибор для регулирования силы тока. 3. Элемент проводника. 4. Элемент электрической цепи.      5. Единица измерения заряда. 6. Элемент электрической цепи.      7. Положительная частица ядра. 8. Единица измерения напряжения. </vt:lpstr>
      <vt:lpstr>Презентация PowerPoint</vt:lpstr>
      <vt:lpstr>1. Отрицательная частица атома. 2. Единица измерения заряда. 3. Элемент электрической цепи      4. Единица времени. 5. Частица вещества. 6. Элемент электрической цепи  </vt:lpstr>
      <vt:lpstr>7. Элемент электрической цепи      8.  Элемент электрической цепи      9. Нейтральная частица ядра. 10.Прибор для измерения времени. 11. Положительная частица ядра. 12. Единица электрического напряжения. 13. Элемент электрической цепи.  </vt:lpstr>
      <vt:lpstr>Тема урока:  «Работа и мощность электрического тока»</vt:lpstr>
      <vt:lpstr>Составить рассказ, используя слова: правило, работа, техника безопасности, приборы, электрическая цепь, источник тока.</vt:lpstr>
      <vt:lpstr>Задание классу: собрать электрическую цепь, состоящую из источника тока, амперметра, вольтметра, лампочки, реостата, ключа и соединительных проводов.</vt:lpstr>
      <vt:lpstr>Изложение нового материала.</vt:lpstr>
      <vt:lpstr>Задача: Электроплита включена в сеть с напряжением 220 В и силой тока 4 А. Рассчитать мощность и работу электрического тока за 1 час работы плиты.</vt:lpstr>
      <vt:lpstr>Соединить электрическую цепь, измерить силу тока и напряжение и рассчитать мощность тока в электрической лампе.</vt:lpstr>
      <vt:lpstr>Подведение итогов урока:  1. Какие физические величины изучили? 2. Каковы единицы измерения работы и мощности электрического тока? 3. А знаете ли вы, сколько электроэнергии потребляет гимназия? 4. Почему нужно экономить электроэнергию?</vt:lpstr>
      <vt:lpstr>1. Основные источники энергии – нефть, газ и уголь. Но они небезграничные. 2. Загрязнение окружающей среды. 3. Энергосбережение в 4-5 раз экономично выгоднее, нежели производство эквивалентного количества энергии. 4. За час эксплуатации одной эконом. лампочки сберегается 500 кг угля. 5. Если ты сэкономишь использование электроэнергии на 1 кВт∙ч, то сэкономишь 1,4 кВт∙ч, т.к. на доставку электроэнергии к твоему дому тоже тратится электроэнергия.</vt:lpstr>
      <vt:lpstr>Домашнее задание:  учить § 12, задачи № 12.1 – 12.3, стр. 53</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Потребители электроэнергии:</dc:title>
  <dc:creator>Пользователь Windows</dc:creator>
  <cp:lastModifiedBy>Пользователь Windows</cp:lastModifiedBy>
  <cp:revision>16</cp:revision>
  <dcterms:created xsi:type="dcterms:W3CDTF">2017-02-05T19:36:52Z</dcterms:created>
  <dcterms:modified xsi:type="dcterms:W3CDTF">2017-02-06T20:40:39Z</dcterms:modified>
</cp:coreProperties>
</file>