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  <p:sldId id="264" r:id="rId10"/>
    <p:sldId id="275" r:id="rId11"/>
    <p:sldId id="265" r:id="rId12"/>
    <p:sldId id="266" r:id="rId13"/>
    <p:sldId id="267" r:id="rId14"/>
    <p:sldId id="276" r:id="rId15"/>
    <p:sldId id="268" r:id="rId16"/>
    <p:sldId id="271" r:id="rId17"/>
    <p:sldId id="269" r:id="rId18"/>
    <p:sldId id="277" r:id="rId19"/>
    <p:sldId id="270" r:id="rId20"/>
    <p:sldId id="272" r:id="rId21"/>
    <p:sldId id="273" r:id="rId22"/>
    <p:sldId id="278" r:id="rId23"/>
    <p:sldId id="274" r:id="rId24"/>
    <p:sldId id="280" r:id="rId25"/>
    <p:sldId id="279" r:id="rId26"/>
    <p:sldId id="281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571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57;&#1074;&#1077;&#1090;&#1080;&#1082;\Desktop\&#1052;&#1040;&#1064;&#1040;\Masha-i-Medved_-Smeh-Mashi(muzofon.com)%20(1).mp3" TargetMode="Externa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13" Type="http://schemas.openxmlformats.org/officeDocument/2006/relationships/image" Target="../media/image22.jpeg"/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12" Type="http://schemas.openxmlformats.org/officeDocument/2006/relationships/image" Target="../media/image21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11" Type="http://schemas.openxmlformats.org/officeDocument/2006/relationships/image" Target="../media/image20.jpeg"/><Relationship Id="rId5" Type="http://schemas.openxmlformats.org/officeDocument/2006/relationships/image" Target="../media/image14.jpeg"/><Relationship Id="rId10" Type="http://schemas.openxmlformats.org/officeDocument/2006/relationships/image" Target="../media/image19.jpeg"/><Relationship Id="rId4" Type="http://schemas.openxmlformats.org/officeDocument/2006/relationships/image" Target="../media/image13.jpeg"/><Relationship Id="rId9" Type="http://schemas.openxmlformats.org/officeDocument/2006/relationships/image" Target="../media/image18.png"/><Relationship Id="rId14" Type="http://schemas.openxmlformats.org/officeDocument/2006/relationships/image" Target="../media/image2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57;&#1074;&#1077;&#1090;&#1080;&#1082;\Desktop\&#1052;&#1040;&#1064;&#1040;\Detskie-pesenki-Masha-i-medved_---pesnya-pro-sledy(muzofon.com).mp3" TargetMode="External"/><Relationship Id="rId4" Type="http://schemas.openxmlformats.org/officeDocument/2006/relationships/image" Target="../media/image2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57;&#1074;&#1077;&#1090;&#1080;&#1082;\Desktop\&#1052;&#1040;&#1064;&#1040;\_z_M_F_Masha_i_medved__-_Pesnya_medvedya_muzofon.com.mp3" TargetMode="Externa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3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57;&#1074;&#1077;&#1090;&#1080;&#1082;\Desktop\&#1052;&#1040;&#1064;&#1040;\WaP_Ka4Ka_Ru_-_Masha_i_Medved__-_Nachalo__muzofon.com.mp3" TargetMode="External"/><Relationship Id="rId4" Type="http://schemas.openxmlformats.org/officeDocument/2006/relationships/image" Target="../media/image3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71604" y="1428736"/>
            <a:ext cx="6286544" cy="91717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/>
              <a:t>Урок русского языка </a:t>
            </a:r>
          </a:p>
          <a:p>
            <a:pPr algn="ctr"/>
            <a:r>
              <a:rPr lang="ru-RU" sz="4000" b="1" dirty="0" smtClean="0"/>
              <a:t>во 2 классе</a:t>
            </a:r>
          </a:p>
          <a:p>
            <a:pPr algn="ctr"/>
            <a:r>
              <a:rPr lang="ru-RU" sz="4000" dirty="0" smtClean="0"/>
              <a:t>«Правописание </a:t>
            </a:r>
            <a:r>
              <a:rPr lang="ru-RU" sz="4000" smtClean="0"/>
              <a:t>парных согласных»</a:t>
            </a:r>
            <a:endParaRPr lang="ru-RU" sz="4000" dirty="0" smtClean="0"/>
          </a:p>
          <a:p>
            <a:pPr algn="ctr"/>
            <a:endParaRPr lang="ru-RU" sz="4000" dirty="0" smtClean="0"/>
          </a:p>
          <a:p>
            <a:pPr algn="ctr"/>
            <a:endParaRPr lang="ru-RU" sz="4000" dirty="0" smtClean="0"/>
          </a:p>
          <a:p>
            <a:pPr algn="ctr"/>
            <a:r>
              <a:rPr lang="ru-RU" sz="2800" b="1" dirty="0" smtClean="0"/>
              <a:t> разработала</a:t>
            </a:r>
          </a:p>
          <a:p>
            <a:pPr algn="ctr"/>
            <a:r>
              <a:rPr lang="ru-RU" sz="2800" b="1" dirty="0" smtClean="0"/>
              <a:t>учитель начальных классов</a:t>
            </a:r>
          </a:p>
          <a:p>
            <a:pPr algn="ctr"/>
            <a:r>
              <a:rPr lang="ru-RU" sz="2800" b="1" dirty="0" smtClean="0"/>
              <a:t>МБОУ СОШ №  45</a:t>
            </a:r>
          </a:p>
          <a:p>
            <a:pPr algn="ctr"/>
            <a:r>
              <a:rPr lang="ru-RU" sz="2800" b="1" dirty="0" err="1" smtClean="0"/>
              <a:t>Рользинг</a:t>
            </a:r>
            <a:r>
              <a:rPr lang="ru-RU" sz="2800" b="1" dirty="0" smtClean="0"/>
              <a:t> О. В.</a:t>
            </a:r>
          </a:p>
          <a:p>
            <a:endParaRPr lang="ru-RU" sz="4000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319877" y="571480"/>
            <a:ext cx="335143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Проверка: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2967335"/>
            <a:ext cx="929807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Загадочка</a:t>
            </a:r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- загадка</a:t>
            </a:r>
            <a:endParaRPr lang="ru-RU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lovejpg.ru/images/letters/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0"/>
            <a:ext cx="7358114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071802" y="642918"/>
            <a:ext cx="40719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Отгадайте, кто я?</a:t>
            </a:r>
            <a:endParaRPr lang="ru-RU" sz="40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857356" y="1285860"/>
            <a:ext cx="5357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/>
              <a:t>Найдите в каждой строке лишнее слово:</a:t>
            </a:r>
            <a:endParaRPr lang="ru-RU" sz="2800" b="1" i="1" dirty="0"/>
          </a:p>
        </p:txBody>
      </p:sp>
      <p:sp>
        <p:nvSpPr>
          <p:cNvPr id="5" name="TextBox 4"/>
          <p:cNvSpPr txBox="1"/>
          <p:nvPr/>
        </p:nvSpPr>
        <p:spPr>
          <a:xfrm>
            <a:off x="1714480" y="2214554"/>
            <a:ext cx="56436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</a:rPr>
              <a:t>1) речка, Москва, птичка, аптечка, </a:t>
            </a:r>
            <a:endParaRPr lang="ru-RU" sz="2800" b="1" dirty="0">
              <a:solidFill>
                <a:srgbClr val="7030A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928794" y="2714620"/>
            <a:ext cx="42148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</a:rPr>
              <a:t>страничка;</a:t>
            </a:r>
            <a:endParaRPr lang="ru-RU" sz="2800" b="1" dirty="0">
              <a:solidFill>
                <a:srgbClr val="7030A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85918" y="3214686"/>
            <a:ext cx="52864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2) яблоня, вишня, астра, слива,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000232" y="3714752"/>
            <a:ext cx="43577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груша;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714480" y="4643446"/>
            <a:ext cx="57864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</a:rPr>
              <a:t>4) рыба, рыбный, рыбак, рыбёшка, </a:t>
            </a:r>
            <a:endParaRPr lang="ru-RU" sz="28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000232" y="5143512"/>
            <a:ext cx="47149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</a:rPr>
              <a:t>аквариум;</a:t>
            </a:r>
            <a:endParaRPr lang="ru-RU" sz="28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785918" y="4143380"/>
            <a:ext cx="56436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3) ужи, жизнь, ежи, моржи, шина; </a:t>
            </a:r>
            <a:endParaRPr lang="ru-RU" sz="28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1857356" y="5643578"/>
            <a:ext cx="571504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/>
              <a:t>У лишних слов запишите только первые буквы.</a:t>
            </a:r>
            <a:endParaRPr lang="ru-RU" sz="2800" b="1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img-fotki.yandex.ru/get/4702/flashtuchka.2c5/0_6ace0_b35bbb1c_X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2532" name="Picture 4" descr="m99487758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14546" y="1428712"/>
            <a:ext cx="4572032" cy="5429288"/>
          </a:xfrm>
          <a:prstGeom prst="rect">
            <a:avLst/>
          </a:prstGeom>
          <a:noFill/>
        </p:spPr>
      </p:pic>
      <p:pic>
        <p:nvPicPr>
          <p:cNvPr id="4" name="Masha-i-Medved_-Smeh-Mashi(muzofon.com) (1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8429652" y="600076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28978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lovejpg.ru/images/letters/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0"/>
            <a:ext cx="7358114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000364" y="642918"/>
            <a:ext cx="41434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Немного о себе:</a:t>
            </a:r>
            <a:endParaRPr lang="ru-RU" sz="40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85852" y="1357298"/>
            <a:ext cx="61436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  </a:t>
            </a:r>
            <a:r>
              <a:rPr lang="ru-RU" sz="4000" b="1" i="1" dirty="0" smtClean="0"/>
              <a:t>Рядом с моим домом на -</a:t>
            </a:r>
            <a:endParaRPr lang="ru-RU" sz="4000" b="1" i="1" dirty="0"/>
          </a:p>
        </p:txBody>
      </p:sp>
      <p:sp>
        <p:nvSpPr>
          <p:cNvPr id="5" name="TextBox 4"/>
          <p:cNvSpPr txBox="1"/>
          <p:nvPr/>
        </p:nvSpPr>
        <p:spPr>
          <a:xfrm>
            <a:off x="1785918" y="2143116"/>
            <a:ext cx="54292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 err="1" smtClean="0"/>
              <a:t>ходится</a:t>
            </a:r>
            <a:r>
              <a:rPr lang="ru-RU" sz="4000" b="1" i="1" dirty="0" smtClean="0"/>
              <a:t> лез. Под моим</a:t>
            </a:r>
            <a:endParaRPr lang="ru-RU" sz="4000" b="1" i="1" dirty="0"/>
          </a:p>
        </p:txBody>
      </p:sp>
      <p:sp>
        <p:nvSpPr>
          <p:cNvPr id="6" name="TextBox 5"/>
          <p:cNvSpPr txBox="1"/>
          <p:nvPr/>
        </p:nvSpPr>
        <p:spPr>
          <a:xfrm>
            <a:off x="1785918" y="2857496"/>
            <a:ext cx="52864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 smtClean="0"/>
              <a:t>окном растёт </a:t>
            </a:r>
            <a:r>
              <a:rPr lang="ru-RU" sz="4000" b="1" i="1" dirty="0" err="1" smtClean="0"/>
              <a:t>сат</a:t>
            </a:r>
            <a:r>
              <a:rPr lang="ru-RU" sz="4000" b="1" i="1" dirty="0" smtClean="0"/>
              <a:t>.</a:t>
            </a:r>
            <a:endParaRPr lang="ru-RU" sz="4000" b="1" i="1" dirty="0"/>
          </a:p>
        </p:txBody>
      </p:sp>
      <p:sp>
        <p:nvSpPr>
          <p:cNvPr id="7" name="TextBox 6"/>
          <p:cNvSpPr txBox="1"/>
          <p:nvPr/>
        </p:nvSpPr>
        <p:spPr>
          <a:xfrm>
            <a:off x="1714480" y="3571876"/>
            <a:ext cx="592935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 smtClean="0"/>
              <a:t>Каждое утро мимо дома</a:t>
            </a:r>
            <a:endParaRPr lang="ru-RU" sz="4000" b="1" i="1" dirty="0"/>
          </a:p>
        </p:txBody>
      </p:sp>
      <p:sp>
        <p:nvSpPr>
          <p:cNvPr id="8" name="TextBox 7"/>
          <p:cNvSpPr txBox="1"/>
          <p:nvPr/>
        </p:nvSpPr>
        <p:spPr>
          <a:xfrm>
            <a:off x="1785918" y="4286256"/>
            <a:ext cx="53578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 smtClean="0"/>
              <a:t>проходит </a:t>
            </a:r>
            <a:r>
              <a:rPr lang="ru-RU" sz="4000" b="1" i="1" dirty="0" err="1" smtClean="0"/>
              <a:t>поезт</a:t>
            </a:r>
            <a:r>
              <a:rPr lang="ru-RU" sz="4000" b="1" i="1" dirty="0" smtClean="0"/>
              <a:t>.</a:t>
            </a:r>
            <a:endParaRPr lang="ru-RU" sz="4000" b="1" i="1" dirty="0"/>
          </a:p>
        </p:txBody>
      </p:sp>
      <p:pic>
        <p:nvPicPr>
          <p:cNvPr id="24578" name="Picture 2" descr="http://antalpiti.ru/files/99604/pojezd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85918" y="5214950"/>
            <a:ext cx="5214974" cy="9286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71670" y="357166"/>
            <a:ext cx="414340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Проверка: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28596" y="2000240"/>
            <a:ext cx="495817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Леса - лес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14348" y="3143248"/>
            <a:ext cx="470386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Сады - сад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57158" y="4429132"/>
            <a:ext cx="6782019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Поезда - поезд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lovejpg.ru/images/letters/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0"/>
            <a:ext cx="7358114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071802" y="642918"/>
            <a:ext cx="41434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В лесу у меня</a:t>
            </a:r>
            <a:endParaRPr lang="ru-RU" sz="40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1857356" y="1142984"/>
            <a:ext cx="55721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много друзей. Вот они:</a:t>
            </a:r>
            <a:endParaRPr lang="ru-RU" sz="4000" b="1" dirty="0"/>
          </a:p>
        </p:txBody>
      </p:sp>
      <p:pic>
        <p:nvPicPr>
          <p:cNvPr id="7" name="Рисунок 6" descr="http://im7-tub-ru.yandex.net/i?id=846274757-62-72&amp;n=21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:lc="http://schemas.openxmlformats.org/drawingml/2006/locked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1571604" y="2500306"/>
            <a:ext cx="1166816" cy="1140463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http://im3-tub-ru.yandex.net/i?id=853085833-10-72&amp;n=21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:lc="http://schemas.openxmlformats.org/drawingml/2006/locked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2786050" y="1857364"/>
            <a:ext cx="1000132" cy="928694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 descr="http://im5-tub-ru.yandex.net/i?id=328403227-21-72&amp;n=21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:lc="http://schemas.openxmlformats.org/drawingml/2006/locked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4500562" y="2857496"/>
            <a:ext cx="1214446" cy="1069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Рисунок 9" descr="http://im5-tub-ru.yandex.net/i?id=539309539-00-72&amp;n=21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:lc="http://schemas.openxmlformats.org/drawingml/2006/locked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6215074" y="3214686"/>
            <a:ext cx="1357322" cy="1069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Рисунок 10" descr="http://im5-tub-ru.yandex.net/i?id=42660275-54-72&amp;n=21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:lc="http://schemas.openxmlformats.org/drawingml/2006/locked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3714744" y="4643446"/>
            <a:ext cx="970601" cy="1285884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Рисунок 11" descr="http://im6-tub-ru.yandex.net/i?id=497126540-67-72&amp;n=21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xmlns:lc="http://schemas.openxmlformats.org/drawingml/2006/locked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4429124" y="1785926"/>
            <a:ext cx="716917" cy="1283339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Рисунок 12" descr="Совы,филины"/>
          <p:cNvPicPr/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xmlns:lc="http://schemas.openxmlformats.org/drawingml/2006/locked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5072066" y="3929066"/>
            <a:ext cx="808991" cy="1214446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Рисунок 13" descr="http://im3-tub-ru.yandex.net/i?id=25927437-16-72&amp;n=21"/>
          <p:cNvPicPr/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xmlns:lc="http://schemas.openxmlformats.org/drawingml/2006/locked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3286116" y="2928934"/>
            <a:ext cx="567374" cy="1069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Рисунок 14" descr="http://im1-tub-ru.yandex.net/i?id=82063947-49-72&amp;n=21"/>
          <p:cNvPicPr/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xmlns:lc="http://schemas.openxmlformats.org/drawingml/2006/locked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2285984" y="4143380"/>
            <a:ext cx="1121413" cy="997587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Рисунок 15" descr="http://im0-tub-ru.yandex.net/i?id=568352750-65-72&amp;n=21"/>
          <p:cNvPicPr/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xmlns:lc="http://schemas.openxmlformats.org/drawingml/2006/locked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5715008" y="1857364"/>
            <a:ext cx="1264923" cy="1069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Рисунок 16" descr="http://im4-tub-ru.yandex.net/i?id=327991988-02-72&amp;n=21"/>
          <p:cNvPicPr/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xmlns:lc="http://schemas.openxmlformats.org/drawingml/2006/locked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1928794" y="5286388"/>
            <a:ext cx="1071570" cy="926149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Рисунок 17" descr="http://im6-tub-ru.yandex.net/i?id=211031733-56-72&amp;n=21"/>
          <p:cNvPicPr/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xmlns:lc="http://schemas.openxmlformats.org/drawingml/2006/locked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5929322" y="4714884"/>
            <a:ext cx="1064261" cy="99758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ttp://img-fotki.yandex.ru/get/5505/valenta-mog.75/0_63c86_2ea34671_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08" y="1214422"/>
            <a:ext cx="4181475" cy="5072098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454206" y="285728"/>
            <a:ext cx="823558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Пришло  время отдохнуть!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5" name="Detskie-pesenki-Masha-i-medved_---pesnya-pro-sledy(muzofon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8072462" y="5786454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4218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lovejpg.ru/images/letters/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0"/>
            <a:ext cx="7358114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786050" y="642918"/>
            <a:ext cx="464347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Однажды я нашла </a:t>
            </a:r>
            <a:endParaRPr lang="ru-RU" sz="40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2000232" y="1142984"/>
            <a:ext cx="507209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в лесу </a:t>
            </a:r>
            <a:r>
              <a:rPr lang="ru-RU" sz="4000" b="1" dirty="0" err="1" smtClean="0"/>
              <a:t>избужку</a:t>
            </a:r>
            <a:r>
              <a:rPr lang="ru-RU" sz="4000" b="1" dirty="0" smtClean="0"/>
              <a:t>.</a:t>
            </a:r>
            <a:endParaRPr lang="ru-RU" sz="40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1857356" y="1857364"/>
            <a:ext cx="55721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В ней живёт </a:t>
            </a:r>
            <a:r>
              <a:rPr lang="ru-RU" sz="4000" b="1" dirty="0" err="1" smtClean="0"/>
              <a:t>медветь</a:t>
            </a:r>
            <a:r>
              <a:rPr lang="ru-RU" sz="4000" b="1" dirty="0" smtClean="0"/>
              <a:t>.</a:t>
            </a:r>
            <a:endParaRPr lang="ru-RU" sz="40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1785918" y="2571744"/>
            <a:ext cx="57150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Это мой самый лучший</a:t>
            </a:r>
            <a:endParaRPr lang="ru-RU" sz="40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1928794" y="3286124"/>
            <a:ext cx="507209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err="1" smtClean="0"/>
              <a:t>друк</a:t>
            </a:r>
            <a:r>
              <a:rPr lang="ru-RU" sz="4000" b="1" dirty="0" smtClean="0"/>
              <a:t>!</a:t>
            </a:r>
            <a:endParaRPr lang="ru-RU" sz="4000" b="1" dirty="0"/>
          </a:p>
        </p:txBody>
      </p:sp>
      <p:pic>
        <p:nvPicPr>
          <p:cNvPr id="7170" name="Picture 2" descr="http://img1.labirint.ru/books/163529/scrn_big_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14744" y="3429000"/>
            <a:ext cx="3773483" cy="266030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28860" y="571480"/>
            <a:ext cx="3351430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Проверка: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00034" y="1785926"/>
            <a:ext cx="737580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Избушечка - избушка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00034" y="3071810"/>
            <a:ext cx="688145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Медведи - медведь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4357694"/>
            <a:ext cx="650082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Нет друга - друг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img-fotki.yandex.ru/get/4702/flashtuchka.2c5/0_6ace0_b35bbb1c_X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7072290"/>
          </a:xfrm>
          <a:prstGeom prst="rect">
            <a:avLst/>
          </a:prstGeom>
          <a:noFill/>
        </p:spPr>
      </p:pic>
      <p:pic>
        <p:nvPicPr>
          <p:cNvPr id="26626" name="Picture 2" descr="http://img0.liveinternet.ru/images/attach/c/2/73/645/73645478_0_5142d_b3b71de6_XL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000232" y="1285860"/>
            <a:ext cx="4572032" cy="4929222"/>
          </a:xfrm>
          <a:prstGeom prst="rect">
            <a:avLst/>
          </a:prstGeom>
          <a:noFill/>
        </p:spPr>
      </p:pic>
      <p:pic>
        <p:nvPicPr>
          <p:cNvPr id="4" name="_z_M_F_Masha_i_medved__-_Pesnya_medvedya_muzofon.com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8072462" y="592933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8" presetClass="emph" presetSubtype="0" repeatCount="5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11" dur="30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2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138807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57224" y="714357"/>
            <a:ext cx="7715304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             </a:t>
            </a:r>
          </a:p>
          <a:p>
            <a:r>
              <a:rPr lang="ru-RU" sz="4000" dirty="0" smtClean="0"/>
              <a:t>             </a:t>
            </a:r>
          </a:p>
          <a:p>
            <a:r>
              <a:rPr lang="ru-RU" sz="4000" dirty="0" smtClean="0"/>
              <a:t> </a:t>
            </a:r>
            <a:endParaRPr lang="ru-RU" sz="4000" i="1" dirty="0" smtClean="0"/>
          </a:p>
          <a:p>
            <a:r>
              <a:rPr lang="ru-RU" sz="4000" i="1" dirty="0" smtClean="0"/>
              <a:t>             </a:t>
            </a:r>
          </a:p>
          <a:p>
            <a:r>
              <a:rPr lang="ru-RU" sz="4000" i="1" dirty="0" smtClean="0"/>
              <a:t> </a:t>
            </a:r>
            <a:endParaRPr lang="ru-RU" sz="4000" i="1" dirty="0"/>
          </a:p>
        </p:txBody>
      </p:sp>
      <p:sp>
        <p:nvSpPr>
          <p:cNvPr id="3" name="TextBox 2"/>
          <p:cNvSpPr txBox="1"/>
          <p:nvPr/>
        </p:nvSpPr>
        <p:spPr>
          <a:xfrm>
            <a:off x="1500166" y="4000504"/>
            <a:ext cx="72866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 smtClean="0">
                <a:solidFill>
                  <a:srgbClr val="FF0000"/>
                </a:solidFill>
              </a:rPr>
              <a:t>и а я и я о а </a:t>
            </a:r>
            <a:r>
              <a:rPr lang="ru-RU" sz="4000" b="1" i="1" dirty="0" err="1" smtClean="0">
                <a:solidFill>
                  <a:srgbClr val="FF0000"/>
                </a:solidFill>
              </a:rPr>
              <a:t>ю</a:t>
            </a:r>
            <a:r>
              <a:rPr lang="ru-RU" sz="4000" b="1" i="1" dirty="0" smtClean="0">
                <a:solidFill>
                  <a:srgbClr val="FF0000"/>
                </a:solidFill>
              </a:rPr>
              <a:t> у </a:t>
            </a:r>
            <a:r>
              <a:rPr lang="ru-RU" sz="4000" b="1" i="1" dirty="0" err="1" smtClean="0">
                <a:solidFill>
                  <a:srgbClr val="FF0000"/>
                </a:solidFill>
              </a:rPr>
              <a:t>у</a:t>
            </a:r>
            <a:r>
              <a:rPr lang="ru-RU" sz="4000" b="1" i="1" dirty="0" smtClean="0">
                <a:solidFill>
                  <a:srgbClr val="FF0000"/>
                </a:solidFill>
              </a:rPr>
              <a:t> е а </a:t>
            </a:r>
            <a:r>
              <a:rPr lang="ru-RU" sz="4000" b="1" i="1" dirty="0" err="1" smtClean="0">
                <a:solidFill>
                  <a:srgbClr val="FF0000"/>
                </a:solidFill>
              </a:rPr>
              <a:t>ю</a:t>
            </a:r>
            <a:r>
              <a:rPr lang="ru-RU" sz="4000" b="1" i="1" dirty="0" smtClean="0">
                <a:solidFill>
                  <a:srgbClr val="FF0000"/>
                </a:solidFill>
              </a:rPr>
              <a:t> и о </a:t>
            </a:r>
            <a:r>
              <a:rPr lang="ru-RU" sz="4000" b="1" i="1" dirty="0" err="1" smtClean="0">
                <a:solidFill>
                  <a:srgbClr val="FF0000"/>
                </a:solidFill>
              </a:rPr>
              <a:t>ю</a:t>
            </a:r>
            <a:r>
              <a:rPr lang="ru-RU" sz="4000" b="1" i="1" dirty="0" smtClean="0">
                <a:solidFill>
                  <a:srgbClr val="FF0000"/>
                </a:solidFill>
              </a:rPr>
              <a:t> </a:t>
            </a:r>
            <a:endParaRPr lang="ru-RU" sz="4000" b="1" i="1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71538" y="5429264"/>
            <a:ext cx="68580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i="1" dirty="0" smtClean="0"/>
              <a:t>                    </a:t>
            </a:r>
            <a:r>
              <a:rPr lang="ru-RU" sz="4000" b="1" i="1" dirty="0" smtClean="0">
                <a:solidFill>
                  <a:srgbClr val="FF0000"/>
                </a:solidFill>
              </a:rPr>
              <a:t>а о и е я</a:t>
            </a:r>
            <a:endParaRPr lang="ru-RU" sz="4000" b="1" i="1" dirty="0">
              <a:solidFill>
                <a:srgbClr val="FF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500166" y="500042"/>
            <a:ext cx="585791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dirty="0" smtClean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Девиз урока:</a:t>
            </a:r>
            <a:endParaRPr lang="ru-RU" sz="48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-1" y="1785926"/>
            <a:ext cx="9144001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i="1" cap="none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«Играя, мир я познаю:</a:t>
            </a:r>
          </a:p>
          <a:p>
            <a:pPr algn="ctr"/>
            <a:r>
              <a:rPr lang="ru-RU" sz="5400" b="1" i="1" cap="none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 Учусь, мечтаю и творю!»</a:t>
            </a:r>
            <a:endParaRPr lang="ru-RU" sz="5400" b="1" cap="none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lovejpg.ru/images/letters/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0"/>
            <a:ext cx="7358114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143108" y="642918"/>
            <a:ext cx="507209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Я тоже хожу в школу!</a:t>
            </a:r>
            <a:endParaRPr lang="ru-RU" sz="4000" b="1" dirty="0"/>
          </a:p>
        </p:txBody>
      </p:sp>
      <p:pic>
        <p:nvPicPr>
          <p:cNvPr id="29698" name="Picture 2" descr="http://www.johnston.k12.ia.us/schools/TimberRidge/Images/desk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00166" y="3429000"/>
            <a:ext cx="2916227" cy="2671264"/>
          </a:xfrm>
          <a:prstGeom prst="rect">
            <a:avLst/>
          </a:prstGeom>
          <a:noFill/>
        </p:spPr>
      </p:pic>
      <p:pic>
        <p:nvPicPr>
          <p:cNvPr id="29700" name="Picture 4" descr="http://img1.liveinternet.ru/images/attach/c/2/74/504/74504157_016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0" y="3714752"/>
            <a:ext cx="2580698" cy="2414559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928794" y="1142984"/>
            <a:ext cx="52864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Сегодня я узнала: </a:t>
            </a:r>
            <a:r>
              <a:rPr lang="ru-RU" sz="3600" b="1" i="1" dirty="0" smtClean="0">
                <a:solidFill>
                  <a:srgbClr val="FF0000"/>
                </a:solidFill>
              </a:rPr>
              <a:t>чтобы</a:t>
            </a:r>
            <a:endParaRPr lang="ru-RU" sz="3600" b="1" i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14480" y="1643050"/>
            <a:ext cx="57864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 smtClean="0">
                <a:solidFill>
                  <a:srgbClr val="FF0000"/>
                </a:solidFill>
              </a:rPr>
              <a:t>проверить парный </a:t>
            </a:r>
            <a:r>
              <a:rPr lang="ru-RU" sz="3600" b="1" i="1" dirty="0" err="1" smtClean="0">
                <a:solidFill>
                  <a:srgbClr val="FF0000"/>
                </a:solidFill>
              </a:rPr>
              <a:t>соглас</a:t>
            </a:r>
            <a:r>
              <a:rPr lang="ru-RU" sz="3600" b="1" i="1" dirty="0" smtClean="0">
                <a:solidFill>
                  <a:srgbClr val="FF0000"/>
                </a:solidFill>
              </a:rPr>
              <a:t> -</a:t>
            </a:r>
            <a:endParaRPr lang="ru-RU" sz="3600" b="1" i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785918" y="2143116"/>
            <a:ext cx="53578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 err="1" smtClean="0">
                <a:solidFill>
                  <a:srgbClr val="FF0000"/>
                </a:solidFill>
              </a:rPr>
              <a:t>ный</a:t>
            </a:r>
            <a:r>
              <a:rPr lang="ru-RU" sz="3600" b="1" i="1" dirty="0" smtClean="0">
                <a:solidFill>
                  <a:srgbClr val="FF0000"/>
                </a:solidFill>
              </a:rPr>
              <a:t>, надо изменить  </a:t>
            </a:r>
            <a:endParaRPr lang="ru-RU" sz="3600" b="1" i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857356" y="2643182"/>
            <a:ext cx="49292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 smtClean="0">
                <a:solidFill>
                  <a:srgbClr val="FF0000"/>
                </a:solidFill>
              </a:rPr>
              <a:t>форму слова.</a:t>
            </a:r>
            <a:endParaRPr lang="ru-RU" sz="3600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lovejpg.ru/images/letters/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0"/>
            <a:ext cx="7358114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071802" y="642918"/>
            <a:ext cx="43577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Вот так я выполнила </a:t>
            </a:r>
            <a:endParaRPr lang="ru-RU" sz="36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2143108" y="1142984"/>
            <a:ext cx="48577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задание:</a:t>
            </a:r>
            <a:endParaRPr lang="ru-RU" sz="36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2071670" y="1643050"/>
            <a:ext cx="42148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Скаска</a:t>
            </a:r>
            <a:r>
              <a:rPr lang="ru-RU" sz="360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- </a:t>
            </a:r>
            <a:r>
              <a:rPr lang="ru-RU" sz="3600" b="1" i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скаски</a:t>
            </a:r>
            <a:endParaRPr lang="ru-RU" sz="3600" b="1" i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071670" y="2143116"/>
            <a:ext cx="36433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 err="1" smtClean="0">
                <a:solidFill>
                  <a:srgbClr val="C00000"/>
                </a:solidFill>
              </a:rPr>
              <a:t>Кожка</a:t>
            </a:r>
            <a:r>
              <a:rPr lang="ru-RU" sz="3600" b="1" i="1" dirty="0" smtClean="0">
                <a:solidFill>
                  <a:srgbClr val="C00000"/>
                </a:solidFill>
              </a:rPr>
              <a:t> - </a:t>
            </a:r>
            <a:r>
              <a:rPr lang="ru-RU" sz="3600" b="1" i="1" dirty="0" err="1" smtClean="0">
                <a:solidFill>
                  <a:srgbClr val="C00000"/>
                </a:solidFill>
              </a:rPr>
              <a:t>кожки</a:t>
            </a:r>
            <a:endParaRPr lang="ru-RU" sz="3600" b="1" i="1" dirty="0">
              <a:solidFill>
                <a:srgbClr val="C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071670" y="2643182"/>
            <a:ext cx="34290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 err="1" smtClean="0">
                <a:solidFill>
                  <a:srgbClr val="00B050"/>
                </a:solidFill>
              </a:rPr>
              <a:t>Ведка</a:t>
            </a:r>
            <a:r>
              <a:rPr lang="ru-RU" sz="3600" b="1" i="1" dirty="0" smtClean="0">
                <a:solidFill>
                  <a:srgbClr val="00B050"/>
                </a:solidFill>
              </a:rPr>
              <a:t> - </a:t>
            </a:r>
            <a:r>
              <a:rPr lang="ru-RU" sz="3600" b="1" i="1" dirty="0" err="1" smtClean="0">
                <a:solidFill>
                  <a:srgbClr val="00B050"/>
                </a:solidFill>
              </a:rPr>
              <a:t>ведки</a:t>
            </a:r>
            <a:endParaRPr lang="ru-RU" sz="3600" b="1" i="1" dirty="0">
              <a:solidFill>
                <a:srgbClr val="00B05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071670" y="3143248"/>
            <a:ext cx="35004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 smtClean="0">
                <a:solidFill>
                  <a:srgbClr val="7030A0"/>
                </a:solidFill>
              </a:rPr>
              <a:t>Лотка - лотки</a:t>
            </a:r>
            <a:endParaRPr lang="ru-RU" sz="3600" b="1" i="1" dirty="0">
              <a:solidFill>
                <a:srgbClr val="7030A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071670" y="3643314"/>
            <a:ext cx="38576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 err="1" smtClean="0">
                <a:solidFill>
                  <a:srgbClr val="FF0000"/>
                </a:solidFill>
              </a:rPr>
              <a:t>Книшка</a:t>
            </a:r>
            <a:r>
              <a:rPr lang="ru-RU" sz="3600" b="1" i="1" dirty="0" smtClean="0">
                <a:solidFill>
                  <a:srgbClr val="FF0000"/>
                </a:solidFill>
              </a:rPr>
              <a:t> - </a:t>
            </a:r>
            <a:r>
              <a:rPr lang="ru-RU" sz="3600" b="1" i="1" dirty="0" err="1" smtClean="0">
                <a:solidFill>
                  <a:srgbClr val="FF0000"/>
                </a:solidFill>
              </a:rPr>
              <a:t>книшки</a:t>
            </a:r>
            <a:endParaRPr lang="ru-RU" sz="3600" b="1" i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857356" y="4357694"/>
            <a:ext cx="52149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Ух, какая я умная!</a:t>
            </a:r>
            <a:endParaRPr lang="ru-RU" sz="36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1857356" y="4857760"/>
            <a:ext cx="51435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Наверное, будет 5!</a:t>
            </a:r>
            <a:endParaRPr lang="ru-RU" sz="36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1857356" y="5357826"/>
            <a:ext cx="53578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Вот Мишка обрадуется!</a:t>
            </a:r>
            <a:endParaRPr lang="ru-RU" sz="3600" b="1" dirty="0"/>
          </a:p>
        </p:txBody>
      </p:sp>
      <p:pic>
        <p:nvPicPr>
          <p:cNvPr id="30722" name="Picture 2" descr="http://xvatit.com/upload/iblock/52a/52a228497edab3e50faa0838672a3f3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86447" y="2214554"/>
            <a:ext cx="1824670" cy="19288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14546" y="285728"/>
            <a:ext cx="3351430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Проверка: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71472" y="1571612"/>
            <a:ext cx="621125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Сказочка - сказка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42910" y="2500306"/>
            <a:ext cx="676614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Книжечка - книжка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14282" y="3357562"/>
            <a:ext cx="628195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Веточка - ветки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57158" y="4286256"/>
            <a:ext cx="642483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Лодочка - лодки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42910" y="5214950"/>
            <a:ext cx="678202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Книжечка - книжки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lovejpg.ru/images/letters/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0"/>
            <a:ext cx="7358114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857488" y="642918"/>
            <a:ext cx="45005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Посоревнуемся? </a:t>
            </a:r>
            <a:endParaRPr lang="ru-RU" sz="3600" b="1" dirty="0"/>
          </a:p>
        </p:txBody>
      </p:sp>
      <p:pic>
        <p:nvPicPr>
          <p:cNvPr id="31746" name="Picture 2" descr="http://img0.liveinternet.ru/images/attach/c/2/68/795/68795488_1294229340_0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28860" y="1214422"/>
            <a:ext cx="789804" cy="1143008"/>
          </a:xfrm>
          <a:prstGeom prst="rect">
            <a:avLst/>
          </a:prstGeom>
          <a:noFill/>
        </p:spPr>
      </p:pic>
      <p:pic>
        <p:nvPicPr>
          <p:cNvPr id="31750" name="Picture 6" descr="http://img1.liveinternet.ru/images/attach/c/7/97/468/97468563_large_klkk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43570" y="1142984"/>
            <a:ext cx="928694" cy="1214446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928794" y="2357430"/>
            <a:ext cx="52864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err="1" smtClean="0">
                <a:solidFill>
                  <a:srgbClr val="002060"/>
                </a:solidFill>
              </a:rPr>
              <a:t>сапо</a:t>
            </a:r>
            <a:r>
              <a:rPr lang="ru-RU" sz="3600" b="1" dirty="0" smtClean="0">
                <a:solidFill>
                  <a:srgbClr val="002060"/>
                </a:solidFill>
              </a:rPr>
              <a:t> . </a:t>
            </a:r>
            <a:r>
              <a:rPr lang="ru-RU" sz="3600" b="1" dirty="0" err="1" smtClean="0">
                <a:solidFill>
                  <a:srgbClr val="002060"/>
                </a:solidFill>
              </a:rPr>
              <a:t>ки</a:t>
            </a:r>
            <a:r>
              <a:rPr lang="ru-RU" sz="3600" b="1" dirty="0" smtClean="0">
                <a:solidFill>
                  <a:srgbClr val="002060"/>
                </a:solidFill>
              </a:rPr>
              <a:t>           </a:t>
            </a:r>
            <a:r>
              <a:rPr lang="ru-RU" sz="3600" b="1" dirty="0" err="1" smtClean="0">
                <a:solidFill>
                  <a:srgbClr val="7030A0"/>
                </a:solidFill>
              </a:rPr>
              <a:t>доро</a:t>
            </a:r>
            <a:r>
              <a:rPr lang="ru-RU" sz="3600" b="1" dirty="0" smtClean="0">
                <a:solidFill>
                  <a:srgbClr val="7030A0"/>
                </a:solidFill>
              </a:rPr>
              <a:t> . </a:t>
            </a:r>
            <a:r>
              <a:rPr lang="ru-RU" sz="3600" b="1" dirty="0" err="1" smtClean="0">
                <a:solidFill>
                  <a:srgbClr val="7030A0"/>
                </a:solidFill>
              </a:rPr>
              <a:t>ка</a:t>
            </a:r>
            <a:endParaRPr lang="ru-RU" sz="3600" b="1" dirty="0">
              <a:solidFill>
                <a:srgbClr val="7030A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928794" y="2857496"/>
            <a:ext cx="50720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err="1" smtClean="0">
                <a:solidFill>
                  <a:srgbClr val="002060"/>
                </a:solidFill>
              </a:rPr>
              <a:t>шу</a:t>
            </a:r>
            <a:r>
              <a:rPr lang="ru-RU" sz="3600" b="1" dirty="0" smtClean="0">
                <a:solidFill>
                  <a:srgbClr val="002060"/>
                </a:solidFill>
              </a:rPr>
              <a:t> . </a:t>
            </a:r>
            <a:r>
              <a:rPr lang="ru-RU" sz="3600" b="1" dirty="0" err="1" smtClean="0">
                <a:solidFill>
                  <a:srgbClr val="002060"/>
                </a:solidFill>
              </a:rPr>
              <a:t>ка</a:t>
            </a:r>
            <a:r>
              <a:rPr lang="ru-RU" sz="3600" b="1" dirty="0" smtClean="0">
                <a:solidFill>
                  <a:srgbClr val="002060"/>
                </a:solidFill>
              </a:rPr>
              <a:t>               </a:t>
            </a:r>
            <a:r>
              <a:rPr lang="ru-RU" sz="3600" b="1" dirty="0" err="1" smtClean="0">
                <a:solidFill>
                  <a:srgbClr val="7030A0"/>
                </a:solidFill>
              </a:rPr>
              <a:t>горо</a:t>
            </a:r>
            <a:r>
              <a:rPr lang="ru-RU" sz="3600" b="1" dirty="0" smtClean="0">
                <a:solidFill>
                  <a:srgbClr val="7030A0"/>
                </a:solidFill>
              </a:rPr>
              <a:t> .</a:t>
            </a:r>
            <a:endParaRPr lang="ru-RU" sz="3600" b="1" dirty="0">
              <a:solidFill>
                <a:srgbClr val="7030A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928794" y="3357562"/>
            <a:ext cx="51435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серё . </a:t>
            </a:r>
            <a:r>
              <a:rPr lang="ru-RU" sz="3600" b="1" dirty="0" err="1" smtClean="0">
                <a:solidFill>
                  <a:srgbClr val="002060"/>
                </a:solidFill>
              </a:rPr>
              <a:t>ки</a:t>
            </a:r>
            <a:r>
              <a:rPr lang="ru-RU" sz="3600" b="1" dirty="0" smtClean="0">
                <a:solidFill>
                  <a:srgbClr val="002060"/>
                </a:solidFill>
              </a:rPr>
              <a:t>            </a:t>
            </a:r>
            <a:r>
              <a:rPr lang="ru-RU" sz="3600" b="1" dirty="0" err="1" smtClean="0">
                <a:solidFill>
                  <a:srgbClr val="7030A0"/>
                </a:solidFill>
              </a:rPr>
              <a:t>ло</a:t>
            </a:r>
            <a:r>
              <a:rPr lang="ru-RU" sz="3600" b="1" dirty="0" smtClean="0">
                <a:solidFill>
                  <a:srgbClr val="7030A0"/>
                </a:solidFill>
              </a:rPr>
              <a:t> . </a:t>
            </a:r>
            <a:r>
              <a:rPr lang="ru-RU" sz="3600" b="1" dirty="0" err="1" smtClean="0">
                <a:solidFill>
                  <a:srgbClr val="7030A0"/>
                </a:solidFill>
              </a:rPr>
              <a:t>ка</a:t>
            </a:r>
            <a:endParaRPr lang="ru-RU" sz="3600" b="1" dirty="0">
              <a:solidFill>
                <a:srgbClr val="7030A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928794" y="3857628"/>
            <a:ext cx="51435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ша . </a:t>
            </a:r>
            <a:r>
              <a:rPr lang="ru-RU" sz="3600" b="1" dirty="0" err="1" smtClean="0">
                <a:solidFill>
                  <a:srgbClr val="002060"/>
                </a:solidFill>
              </a:rPr>
              <a:t>ка</a:t>
            </a:r>
            <a:r>
              <a:rPr lang="ru-RU" sz="3600" b="1" dirty="0" smtClean="0">
                <a:solidFill>
                  <a:srgbClr val="002060"/>
                </a:solidFill>
              </a:rPr>
              <a:t>                </a:t>
            </a:r>
            <a:r>
              <a:rPr lang="ru-RU" sz="3600" b="1" dirty="0" err="1" smtClean="0">
                <a:solidFill>
                  <a:srgbClr val="7030A0"/>
                </a:solidFill>
              </a:rPr>
              <a:t>моро</a:t>
            </a:r>
            <a:r>
              <a:rPr lang="ru-RU" sz="3600" b="1" dirty="0" smtClean="0">
                <a:solidFill>
                  <a:srgbClr val="7030A0"/>
                </a:solidFill>
              </a:rPr>
              <a:t> .</a:t>
            </a:r>
            <a:endParaRPr lang="ru-RU" sz="3600" b="1" dirty="0">
              <a:solidFill>
                <a:srgbClr val="7030A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000232" y="4357694"/>
            <a:ext cx="51435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ю . </a:t>
            </a:r>
            <a:r>
              <a:rPr lang="ru-RU" sz="3600" b="1" dirty="0" err="1" smtClean="0">
                <a:solidFill>
                  <a:srgbClr val="002060"/>
                </a:solidFill>
              </a:rPr>
              <a:t>ка</a:t>
            </a:r>
            <a:r>
              <a:rPr lang="ru-RU" sz="3600" b="1" dirty="0" smtClean="0">
                <a:solidFill>
                  <a:srgbClr val="002060"/>
                </a:solidFill>
              </a:rPr>
              <a:t>                 </a:t>
            </a:r>
            <a:r>
              <a:rPr lang="ru-RU" sz="3600" b="1" dirty="0" err="1" smtClean="0">
                <a:solidFill>
                  <a:srgbClr val="7030A0"/>
                </a:solidFill>
              </a:rPr>
              <a:t>морко</a:t>
            </a:r>
            <a:r>
              <a:rPr lang="ru-RU" sz="3600" b="1" dirty="0" smtClean="0">
                <a:solidFill>
                  <a:srgbClr val="7030A0"/>
                </a:solidFill>
              </a:rPr>
              <a:t> . </a:t>
            </a:r>
            <a:r>
              <a:rPr lang="ru-RU" sz="3600" b="1" dirty="0" err="1" smtClean="0">
                <a:solidFill>
                  <a:srgbClr val="7030A0"/>
                </a:solidFill>
              </a:rPr>
              <a:t>ка</a:t>
            </a:r>
            <a:endParaRPr lang="ru-RU" sz="3600" b="1" dirty="0">
              <a:solidFill>
                <a:srgbClr val="7030A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000232" y="4857760"/>
            <a:ext cx="50720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err="1" smtClean="0">
                <a:solidFill>
                  <a:srgbClr val="002060"/>
                </a:solidFill>
              </a:rPr>
              <a:t>брасле</a:t>
            </a:r>
            <a:r>
              <a:rPr lang="ru-RU" sz="3600" b="1" dirty="0" smtClean="0">
                <a:solidFill>
                  <a:srgbClr val="002060"/>
                </a:solidFill>
              </a:rPr>
              <a:t> .            </a:t>
            </a:r>
            <a:r>
              <a:rPr lang="ru-RU" sz="3600" b="1" dirty="0" smtClean="0">
                <a:solidFill>
                  <a:srgbClr val="7030A0"/>
                </a:solidFill>
              </a:rPr>
              <a:t>арбу .</a:t>
            </a:r>
            <a:endParaRPr lang="ru-RU" sz="3600" b="1" dirty="0">
              <a:solidFill>
                <a:srgbClr val="7030A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000232" y="5286388"/>
            <a:ext cx="55007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err="1" smtClean="0">
                <a:solidFill>
                  <a:srgbClr val="002060"/>
                </a:solidFill>
              </a:rPr>
              <a:t>сапо</a:t>
            </a:r>
            <a:r>
              <a:rPr lang="ru-RU" sz="3600" b="1" dirty="0" smtClean="0">
                <a:solidFill>
                  <a:srgbClr val="002060"/>
                </a:solidFill>
              </a:rPr>
              <a:t> .                 </a:t>
            </a:r>
            <a:r>
              <a:rPr lang="ru-RU" sz="3600" b="1" dirty="0" err="1" smtClean="0">
                <a:solidFill>
                  <a:srgbClr val="7030A0"/>
                </a:solidFill>
              </a:rPr>
              <a:t>кру</a:t>
            </a:r>
            <a:r>
              <a:rPr lang="ru-RU" sz="3600" b="1" dirty="0" smtClean="0">
                <a:solidFill>
                  <a:srgbClr val="7030A0"/>
                </a:solidFill>
              </a:rPr>
              <a:t> . </a:t>
            </a:r>
            <a:r>
              <a:rPr lang="ru-RU" sz="3600" b="1" dirty="0" err="1" smtClean="0">
                <a:solidFill>
                  <a:srgbClr val="7030A0"/>
                </a:solidFill>
              </a:rPr>
              <a:t>ка</a:t>
            </a:r>
            <a:endParaRPr lang="ru-RU" sz="36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lovejpg.ru/images/letters/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0"/>
            <a:ext cx="7358114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071802" y="571480"/>
            <a:ext cx="42862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</a:rPr>
              <a:t>Проверка </a:t>
            </a:r>
            <a:endParaRPr lang="ru-RU" sz="4400" b="1" dirty="0">
              <a:solidFill>
                <a:srgbClr val="FF0000"/>
              </a:solidFill>
            </a:endParaRPr>
          </a:p>
        </p:txBody>
      </p:sp>
      <p:pic>
        <p:nvPicPr>
          <p:cNvPr id="31746" name="Picture 2" descr="http://img0.liveinternet.ru/images/attach/c/2/68/795/68795488_1294229340_0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28860" y="1214422"/>
            <a:ext cx="789804" cy="1143008"/>
          </a:xfrm>
          <a:prstGeom prst="rect">
            <a:avLst/>
          </a:prstGeom>
          <a:noFill/>
        </p:spPr>
      </p:pic>
      <p:pic>
        <p:nvPicPr>
          <p:cNvPr id="31750" name="Picture 6" descr="http://img1.liveinternet.ru/images/attach/c/7/97/468/97468563_large_klkk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43570" y="1142984"/>
            <a:ext cx="928694" cy="1214446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928794" y="2357430"/>
            <a:ext cx="52864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err="1" smtClean="0">
                <a:solidFill>
                  <a:srgbClr val="002060"/>
                </a:solidFill>
              </a:rPr>
              <a:t>сапо</a:t>
            </a:r>
            <a:r>
              <a:rPr lang="ru-RU" sz="3600" b="1" dirty="0" smtClean="0">
                <a:solidFill>
                  <a:srgbClr val="002060"/>
                </a:solidFill>
              </a:rPr>
              <a:t> </a:t>
            </a:r>
            <a:r>
              <a:rPr lang="ru-RU" sz="3600" b="1" dirty="0" smtClean="0">
                <a:solidFill>
                  <a:srgbClr val="FF0000"/>
                </a:solidFill>
              </a:rPr>
              <a:t>ж</a:t>
            </a:r>
            <a:r>
              <a:rPr lang="ru-RU" sz="3600" b="1" dirty="0" smtClean="0">
                <a:solidFill>
                  <a:srgbClr val="002060"/>
                </a:solidFill>
              </a:rPr>
              <a:t> </a:t>
            </a:r>
            <a:r>
              <a:rPr lang="ru-RU" sz="3600" b="1" dirty="0" err="1" smtClean="0">
                <a:solidFill>
                  <a:srgbClr val="002060"/>
                </a:solidFill>
              </a:rPr>
              <a:t>ки</a:t>
            </a:r>
            <a:r>
              <a:rPr lang="ru-RU" sz="3600" b="1" dirty="0" smtClean="0">
                <a:solidFill>
                  <a:srgbClr val="002060"/>
                </a:solidFill>
              </a:rPr>
              <a:t>           </a:t>
            </a:r>
            <a:r>
              <a:rPr lang="ru-RU" sz="3600" b="1" dirty="0" err="1" smtClean="0">
                <a:solidFill>
                  <a:srgbClr val="7030A0"/>
                </a:solidFill>
              </a:rPr>
              <a:t>доро</a:t>
            </a:r>
            <a:r>
              <a:rPr lang="ru-RU" sz="3600" b="1" dirty="0" smtClean="0">
                <a:solidFill>
                  <a:srgbClr val="7030A0"/>
                </a:solidFill>
              </a:rPr>
              <a:t> </a:t>
            </a:r>
            <a:r>
              <a:rPr lang="ru-RU" sz="3600" b="1" dirty="0" err="1" smtClean="0">
                <a:solidFill>
                  <a:srgbClr val="FF0000"/>
                </a:solidFill>
              </a:rPr>
              <a:t>ж</a:t>
            </a:r>
            <a:r>
              <a:rPr lang="ru-RU" sz="3600" b="1" dirty="0" smtClean="0">
                <a:solidFill>
                  <a:srgbClr val="7030A0"/>
                </a:solidFill>
              </a:rPr>
              <a:t> </a:t>
            </a:r>
            <a:r>
              <a:rPr lang="ru-RU" sz="3600" b="1" dirty="0" err="1" smtClean="0">
                <a:solidFill>
                  <a:srgbClr val="7030A0"/>
                </a:solidFill>
              </a:rPr>
              <a:t>ка</a:t>
            </a:r>
            <a:endParaRPr lang="ru-RU" sz="3600" b="1" dirty="0">
              <a:solidFill>
                <a:srgbClr val="7030A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928794" y="2857496"/>
            <a:ext cx="50720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err="1" smtClean="0">
                <a:solidFill>
                  <a:srgbClr val="002060"/>
                </a:solidFill>
              </a:rPr>
              <a:t>шу</a:t>
            </a:r>
            <a:r>
              <a:rPr lang="ru-RU" sz="3600" b="1" dirty="0" smtClean="0">
                <a:solidFill>
                  <a:srgbClr val="002060"/>
                </a:solidFill>
              </a:rPr>
              <a:t> </a:t>
            </a:r>
            <a:r>
              <a:rPr lang="ru-RU" sz="3600" b="1" dirty="0" smtClean="0">
                <a:solidFill>
                  <a:srgbClr val="FF0000"/>
                </a:solidFill>
              </a:rPr>
              <a:t>б</a:t>
            </a:r>
            <a:r>
              <a:rPr lang="ru-RU" sz="3600" b="1" dirty="0" smtClean="0">
                <a:solidFill>
                  <a:srgbClr val="002060"/>
                </a:solidFill>
              </a:rPr>
              <a:t> </a:t>
            </a:r>
            <a:r>
              <a:rPr lang="ru-RU" sz="3600" b="1" dirty="0" err="1" smtClean="0">
                <a:solidFill>
                  <a:srgbClr val="002060"/>
                </a:solidFill>
              </a:rPr>
              <a:t>ка</a:t>
            </a:r>
            <a:r>
              <a:rPr lang="ru-RU" sz="3600" b="1" dirty="0" smtClean="0">
                <a:solidFill>
                  <a:srgbClr val="002060"/>
                </a:solidFill>
              </a:rPr>
              <a:t>               </a:t>
            </a:r>
            <a:r>
              <a:rPr lang="ru-RU" sz="3600" b="1" dirty="0" err="1" smtClean="0">
                <a:solidFill>
                  <a:srgbClr val="7030A0"/>
                </a:solidFill>
              </a:rPr>
              <a:t>горо</a:t>
            </a:r>
            <a:r>
              <a:rPr lang="ru-RU" sz="3600" b="1" dirty="0" smtClean="0">
                <a:solidFill>
                  <a:srgbClr val="7030A0"/>
                </a:solidFill>
              </a:rPr>
              <a:t> </a:t>
            </a:r>
            <a:r>
              <a:rPr lang="ru-RU" sz="3600" b="1" dirty="0" err="1" smtClean="0">
                <a:solidFill>
                  <a:srgbClr val="FF0000"/>
                </a:solidFill>
              </a:rPr>
              <a:t>д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928794" y="3357562"/>
            <a:ext cx="51435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серё </a:t>
            </a:r>
            <a:r>
              <a:rPr lang="ru-RU" sz="3600" b="1" dirty="0" smtClean="0">
                <a:solidFill>
                  <a:srgbClr val="FF0000"/>
                </a:solidFill>
              </a:rPr>
              <a:t>ж</a:t>
            </a:r>
            <a:r>
              <a:rPr lang="ru-RU" sz="3600" b="1" dirty="0" smtClean="0">
                <a:solidFill>
                  <a:srgbClr val="002060"/>
                </a:solidFill>
              </a:rPr>
              <a:t> </a:t>
            </a:r>
            <a:r>
              <a:rPr lang="ru-RU" sz="3600" b="1" dirty="0" err="1" smtClean="0">
                <a:solidFill>
                  <a:srgbClr val="002060"/>
                </a:solidFill>
              </a:rPr>
              <a:t>ки</a:t>
            </a:r>
            <a:r>
              <a:rPr lang="ru-RU" sz="3600" b="1" dirty="0" smtClean="0">
                <a:solidFill>
                  <a:srgbClr val="002060"/>
                </a:solidFill>
              </a:rPr>
              <a:t>           </a:t>
            </a:r>
            <a:r>
              <a:rPr lang="ru-RU" sz="3600" b="1" dirty="0" err="1" smtClean="0">
                <a:solidFill>
                  <a:srgbClr val="7030A0"/>
                </a:solidFill>
              </a:rPr>
              <a:t>ло</a:t>
            </a:r>
            <a:r>
              <a:rPr lang="ru-RU" sz="3600" b="1" dirty="0" smtClean="0">
                <a:solidFill>
                  <a:srgbClr val="7030A0"/>
                </a:solidFill>
              </a:rPr>
              <a:t> </a:t>
            </a:r>
            <a:r>
              <a:rPr lang="ru-RU" sz="3600" b="1" dirty="0" err="1" smtClean="0">
                <a:solidFill>
                  <a:srgbClr val="FF0000"/>
                </a:solidFill>
              </a:rPr>
              <a:t>д</a:t>
            </a:r>
            <a:r>
              <a:rPr lang="ru-RU" sz="3600" b="1" dirty="0" smtClean="0">
                <a:solidFill>
                  <a:srgbClr val="7030A0"/>
                </a:solidFill>
              </a:rPr>
              <a:t> </a:t>
            </a:r>
            <a:r>
              <a:rPr lang="ru-RU" sz="3600" b="1" dirty="0" err="1" smtClean="0">
                <a:solidFill>
                  <a:srgbClr val="7030A0"/>
                </a:solidFill>
              </a:rPr>
              <a:t>ка</a:t>
            </a:r>
            <a:endParaRPr lang="ru-RU" sz="3600" b="1" dirty="0">
              <a:solidFill>
                <a:srgbClr val="7030A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928794" y="3857628"/>
            <a:ext cx="51435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ша </a:t>
            </a:r>
            <a:r>
              <a:rPr lang="ru-RU" sz="3600" b="1" dirty="0" err="1" smtClean="0">
                <a:solidFill>
                  <a:srgbClr val="FF0000"/>
                </a:solidFill>
              </a:rPr>
              <a:t>п</a:t>
            </a:r>
            <a:r>
              <a:rPr lang="ru-RU" sz="3600" b="1" dirty="0" smtClean="0">
                <a:solidFill>
                  <a:srgbClr val="002060"/>
                </a:solidFill>
              </a:rPr>
              <a:t> </a:t>
            </a:r>
            <a:r>
              <a:rPr lang="ru-RU" sz="3600" b="1" dirty="0" err="1" smtClean="0">
                <a:solidFill>
                  <a:srgbClr val="002060"/>
                </a:solidFill>
              </a:rPr>
              <a:t>ка</a:t>
            </a:r>
            <a:r>
              <a:rPr lang="ru-RU" sz="3600" b="1" dirty="0" smtClean="0">
                <a:solidFill>
                  <a:srgbClr val="002060"/>
                </a:solidFill>
              </a:rPr>
              <a:t>               </a:t>
            </a:r>
            <a:r>
              <a:rPr lang="ru-RU" sz="3600" b="1" dirty="0" err="1" smtClean="0">
                <a:solidFill>
                  <a:srgbClr val="7030A0"/>
                </a:solidFill>
              </a:rPr>
              <a:t>моро</a:t>
            </a:r>
            <a:r>
              <a:rPr lang="ru-RU" sz="3600" b="1" dirty="0" smtClean="0">
                <a:solidFill>
                  <a:srgbClr val="7030A0"/>
                </a:solidFill>
              </a:rPr>
              <a:t> </a:t>
            </a:r>
            <a:r>
              <a:rPr lang="ru-RU" sz="3600" b="1" dirty="0" err="1" smtClean="0">
                <a:solidFill>
                  <a:srgbClr val="FF0000"/>
                </a:solidFill>
              </a:rPr>
              <a:t>з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000232" y="4357694"/>
            <a:ext cx="53578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err="1" smtClean="0">
                <a:solidFill>
                  <a:srgbClr val="002060"/>
                </a:solidFill>
              </a:rPr>
              <a:t>ю</a:t>
            </a:r>
            <a:r>
              <a:rPr lang="ru-RU" sz="3600" b="1" dirty="0" smtClean="0">
                <a:solidFill>
                  <a:srgbClr val="002060"/>
                </a:solidFill>
              </a:rPr>
              <a:t> </a:t>
            </a:r>
            <a:r>
              <a:rPr lang="ru-RU" sz="3600" b="1" dirty="0" smtClean="0">
                <a:solidFill>
                  <a:srgbClr val="FF0000"/>
                </a:solidFill>
              </a:rPr>
              <a:t>б</a:t>
            </a:r>
            <a:r>
              <a:rPr lang="ru-RU" sz="3600" b="1" dirty="0" smtClean="0">
                <a:solidFill>
                  <a:srgbClr val="002060"/>
                </a:solidFill>
              </a:rPr>
              <a:t> </a:t>
            </a:r>
            <a:r>
              <a:rPr lang="ru-RU" sz="3600" b="1" dirty="0" err="1" smtClean="0">
                <a:solidFill>
                  <a:srgbClr val="002060"/>
                </a:solidFill>
              </a:rPr>
              <a:t>ка</a:t>
            </a:r>
            <a:r>
              <a:rPr lang="ru-RU" sz="3600" b="1" dirty="0" smtClean="0">
                <a:solidFill>
                  <a:srgbClr val="002060"/>
                </a:solidFill>
              </a:rPr>
              <a:t>                 </a:t>
            </a:r>
            <a:r>
              <a:rPr lang="ru-RU" sz="3600" b="1" dirty="0" err="1" smtClean="0">
                <a:solidFill>
                  <a:srgbClr val="7030A0"/>
                </a:solidFill>
              </a:rPr>
              <a:t>морко</a:t>
            </a:r>
            <a:r>
              <a:rPr lang="ru-RU" sz="3600" b="1" dirty="0" smtClean="0">
                <a:solidFill>
                  <a:srgbClr val="7030A0"/>
                </a:solidFill>
              </a:rPr>
              <a:t> </a:t>
            </a:r>
            <a:r>
              <a:rPr lang="ru-RU" sz="3600" b="1" dirty="0" smtClean="0">
                <a:solidFill>
                  <a:srgbClr val="FF0000"/>
                </a:solidFill>
              </a:rPr>
              <a:t>в</a:t>
            </a:r>
            <a:r>
              <a:rPr lang="ru-RU" sz="3600" b="1" dirty="0" smtClean="0">
                <a:solidFill>
                  <a:srgbClr val="7030A0"/>
                </a:solidFill>
              </a:rPr>
              <a:t> </a:t>
            </a:r>
            <a:r>
              <a:rPr lang="ru-RU" sz="3600" b="1" dirty="0" err="1" smtClean="0">
                <a:solidFill>
                  <a:srgbClr val="7030A0"/>
                </a:solidFill>
              </a:rPr>
              <a:t>ка</a:t>
            </a:r>
            <a:endParaRPr lang="ru-RU" sz="3600" b="1" dirty="0">
              <a:solidFill>
                <a:srgbClr val="7030A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000232" y="4857760"/>
            <a:ext cx="50720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err="1" smtClean="0">
                <a:solidFill>
                  <a:srgbClr val="002060"/>
                </a:solidFill>
              </a:rPr>
              <a:t>брасле</a:t>
            </a:r>
            <a:r>
              <a:rPr lang="ru-RU" sz="3600" b="1" dirty="0" smtClean="0">
                <a:solidFill>
                  <a:srgbClr val="002060"/>
                </a:solidFill>
              </a:rPr>
              <a:t> </a:t>
            </a:r>
            <a:r>
              <a:rPr lang="ru-RU" sz="3600" b="1" dirty="0" smtClean="0">
                <a:solidFill>
                  <a:srgbClr val="FF0000"/>
                </a:solidFill>
              </a:rPr>
              <a:t>т</a:t>
            </a:r>
            <a:r>
              <a:rPr lang="ru-RU" sz="3600" b="1" dirty="0" smtClean="0">
                <a:solidFill>
                  <a:srgbClr val="002060"/>
                </a:solidFill>
              </a:rPr>
              <a:t>             </a:t>
            </a:r>
            <a:r>
              <a:rPr lang="ru-RU" sz="3600" b="1" dirty="0" smtClean="0">
                <a:solidFill>
                  <a:srgbClr val="7030A0"/>
                </a:solidFill>
              </a:rPr>
              <a:t>арбу </a:t>
            </a:r>
            <a:r>
              <a:rPr lang="ru-RU" sz="3600" b="1" dirty="0" err="1" smtClean="0">
                <a:solidFill>
                  <a:srgbClr val="FF0000"/>
                </a:solidFill>
              </a:rPr>
              <a:t>з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000232" y="5286388"/>
            <a:ext cx="55007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err="1" smtClean="0">
                <a:solidFill>
                  <a:srgbClr val="002060"/>
                </a:solidFill>
              </a:rPr>
              <a:t>сапо</a:t>
            </a:r>
            <a:r>
              <a:rPr lang="ru-RU" sz="3600" b="1" dirty="0" smtClean="0">
                <a:solidFill>
                  <a:srgbClr val="002060"/>
                </a:solidFill>
              </a:rPr>
              <a:t> </a:t>
            </a:r>
            <a:r>
              <a:rPr lang="ru-RU" sz="3600" b="1" dirty="0" smtClean="0">
                <a:solidFill>
                  <a:srgbClr val="FF0000"/>
                </a:solidFill>
              </a:rPr>
              <a:t>г</a:t>
            </a:r>
            <a:r>
              <a:rPr lang="ru-RU" sz="3600" b="1" dirty="0" smtClean="0">
                <a:solidFill>
                  <a:srgbClr val="002060"/>
                </a:solidFill>
              </a:rPr>
              <a:t>                  </a:t>
            </a:r>
            <a:r>
              <a:rPr lang="ru-RU" sz="3600" b="1" dirty="0" err="1" smtClean="0">
                <a:solidFill>
                  <a:srgbClr val="7030A0"/>
                </a:solidFill>
              </a:rPr>
              <a:t>кру</a:t>
            </a:r>
            <a:r>
              <a:rPr lang="ru-RU" sz="3600" b="1" dirty="0" smtClean="0">
                <a:solidFill>
                  <a:srgbClr val="7030A0"/>
                </a:solidFill>
              </a:rPr>
              <a:t> </a:t>
            </a:r>
            <a:r>
              <a:rPr lang="ru-RU" sz="3600" b="1" dirty="0" smtClean="0">
                <a:solidFill>
                  <a:srgbClr val="FF0000"/>
                </a:solidFill>
              </a:rPr>
              <a:t>ж</a:t>
            </a:r>
            <a:r>
              <a:rPr lang="ru-RU" sz="3600" b="1" dirty="0" smtClean="0">
                <a:solidFill>
                  <a:srgbClr val="7030A0"/>
                </a:solidFill>
              </a:rPr>
              <a:t> </a:t>
            </a:r>
            <a:r>
              <a:rPr lang="ru-RU" sz="3600" b="1" dirty="0" err="1" smtClean="0">
                <a:solidFill>
                  <a:srgbClr val="7030A0"/>
                </a:solidFill>
              </a:rPr>
              <a:t>ка</a:t>
            </a:r>
            <a:endParaRPr lang="ru-RU" sz="36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428604"/>
            <a:ext cx="781765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Сегодня вместе с Машей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42910" y="1643050"/>
            <a:ext cx="432836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Я вспомнил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071670" y="3000372"/>
            <a:ext cx="274466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Я узнал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00298" y="4429132"/>
            <a:ext cx="5134355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Я научился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i3.imgbb.ru/img9/1/7/8/1780b27bf1a75b72a503d4199c56aa12.jpg"/>
          <p:cNvPicPr/>
          <p:nvPr/>
        </p:nvPicPr>
        <p:blipFill>
          <a:blip r:embed="rId3">
            <a:extLst>
              <a:ext uri="{28A0092B-C50C-407E-A947-70E740481C1C}">
                <a14:useLocalDpi xmlns="" xmlns:lc="http://schemas.openxmlformats.org/drawingml/2006/lockedCanvas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728" y="574675"/>
            <a:ext cx="6357982" cy="570865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Прямоугольник 8"/>
          <p:cNvSpPr/>
          <p:nvPr/>
        </p:nvSpPr>
        <p:spPr>
          <a:xfrm>
            <a:off x="1500166" y="5357826"/>
            <a:ext cx="624799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До встречи, ребята!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0" name="WaP_Ka4Ka_Ru_-_Masha_i_Medved__-_Nachalo__muzofon.com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8143900" y="5715016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370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28596" y="2285992"/>
            <a:ext cx="8286808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б  . рёза,   . </a:t>
            </a:r>
            <a:r>
              <a:rPr lang="ru-RU" sz="4000" b="1" dirty="0" err="1" smtClean="0"/>
              <a:t>рбуз</a:t>
            </a:r>
            <a:r>
              <a:rPr lang="ru-RU" sz="4000" b="1" dirty="0" smtClean="0"/>
              <a:t>,  гор  . </a:t>
            </a:r>
            <a:r>
              <a:rPr lang="ru-RU" sz="4000" b="1" dirty="0" err="1" smtClean="0"/>
              <a:t>д</a:t>
            </a:r>
            <a:r>
              <a:rPr lang="ru-RU" sz="4000" b="1" dirty="0" smtClean="0"/>
              <a:t>,  </a:t>
            </a:r>
            <a:r>
              <a:rPr lang="ru-RU" sz="4000" b="1" dirty="0" err="1" smtClean="0"/>
              <a:t>з</a:t>
            </a:r>
            <a:r>
              <a:rPr lang="ru-RU" sz="4000" b="1" dirty="0" smtClean="0"/>
              <a:t>  .вод,</a:t>
            </a:r>
          </a:p>
          <a:p>
            <a:endParaRPr lang="ru-RU" sz="4000" b="1" dirty="0" smtClean="0"/>
          </a:p>
          <a:p>
            <a:r>
              <a:rPr lang="ru-RU" sz="4000" b="1" dirty="0" smtClean="0"/>
              <a:t>м  . </a:t>
            </a:r>
            <a:r>
              <a:rPr lang="ru-RU" sz="4000" b="1" dirty="0" err="1" smtClean="0"/>
              <a:t>дведь</a:t>
            </a:r>
            <a:r>
              <a:rPr lang="ru-RU" sz="4000" b="1" dirty="0" smtClean="0"/>
              <a:t>,  м  . </a:t>
            </a:r>
            <a:r>
              <a:rPr lang="ru-RU" sz="4000" b="1" dirty="0" err="1" smtClean="0"/>
              <a:t>рковь</a:t>
            </a:r>
            <a:r>
              <a:rPr lang="ru-RU" sz="4000" b="1" dirty="0" smtClean="0"/>
              <a:t>,  м  . роз, </a:t>
            </a:r>
          </a:p>
          <a:p>
            <a:endParaRPr lang="ru-RU" sz="4000" b="1" dirty="0" smtClean="0"/>
          </a:p>
          <a:p>
            <a:r>
              <a:rPr lang="ru-RU" sz="4000" b="1" dirty="0" smtClean="0"/>
              <a:t>т  . </a:t>
            </a:r>
            <a:r>
              <a:rPr lang="ru-RU" sz="4000" b="1" dirty="0" err="1" smtClean="0"/>
              <a:t>традь</a:t>
            </a:r>
            <a:r>
              <a:rPr lang="ru-RU" sz="4000" b="1" dirty="0" smtClean="0"/>
              <a:t>   </a:t>
            </a:r>
            <a:endParaRPr lang="ru-RU" sz="40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428596" y="500042"/>
            <a:ext cx="75724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 smtClean="0"/>
              <a:t>Запишите только букву безударного гласного звука</a:t>
            </a:r>
            <a:endParaRPr lang="ru-RU" sz="3600" b="1" i="1" dirty="0"/>
          </a:p>
        </p:txBody>
      </p:sp>
      <p:sp>
        <p:nvSpPr>
          <p:cNvPr id="6" name="TextBox 5"/>
          <p:cNvSpPr txBox="1"/>
          <p:nvPr/>
        </p:nvSpPr>
        <p:spPr>
          <a:xfrm>
            <a:off x="857224" y="2285992"/>
            <a:ext cx="5000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е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571736" y="2285992"/>
            <a:ext cx="35719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а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072066" y="2285992"/>
            <a:ext cx="5715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о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429388" y="2285992"/>
            <a:ext cx="2857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а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57224" y="3500438"/>
            <a:ext cx="4286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е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428992" y="3500438"/>
            <a:ext cx="2857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о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929322" y="3500438"/>
            <a:ext cx="35719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о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14348" y="4714884"/>
            <a:ext cx="4286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е</a:t>
            </a:r>
            <a:endParaRPr lang="ru-RU" sz="4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14348" y="714356"/>
            <a:ext cx="79296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Замените одним словом</a:t>
            </a:r>
            <a:endParaRPr lang="ru-RU" sz="3600" b="1" dirty="0"/>
          </a:p>
        </p:txBody>
      </p:sp>
      <p:pic>
        <p:nvPicPr>
          <p:cNvPr id="3" name="Рисунок 2" descr="Зарубить на носу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lc="http://schemas.openxmlformats.org/drawingml/2006/locked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642910" y="1500174"/>
            <a:ext cx="3500462" cy="428628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3"/>
          <p:cNvSpPr txBox="1"/>
          <p:nvPr/>
        </p:nvSpPr>
        <p:spPr>
          <a:xfrm>
            <a:off x="4357686" y="2071678"/>
            <a:ext cx="478631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Зарубить  на носу - </a:t>
            </a:r>
            <a:endParaRPr lang="ru-RU" sz="40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5072066" y="4071942"/>
            <a:ext cx="37147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</a:rPr>
              <a:t>запомнить</a:t>
            </a:r>
            <a:endParaRPr lang="ru-RU" sz="40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Водить за нос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lc="http://schemas.openxmlformats.org/drawingml/2006/locked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2214546" y="1428736"/>
            <a:ext cx="4786346" cy="3857652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857224" y="500042"/>
            <a:ext cx="750099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/>
              <a:t>Водить за нос -</a:t>
            </a:r>
            <a:endParaRPr lang="ru-RU" sz="40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2071670" y="5786454"/>
            <a:ext cx="57150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</a:rPr>
              <a:t>обманывать</a:t>
            </a:r>
            <a:endParaRPr lang="ru-RU" sz="40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«Витать в облаках»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214546" y="1714488"/>
            <a:ext cx="4572032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714480" y="571480"/>
            <a:ext cx="60007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/>
              <a:t>Витать в облаках -</a:t>
            </a:r>
            <a:endParaRPr lang="ru-RU" sz="40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785918" y="5643578"/>
            <a:ext cx="60007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</a:rPr>
              <a:t>мечтать</a:t>
            </a:r>
            <a:endParaRPr lang="ru-RU" sz="40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copypast.ru/uploads/posts/1350425815_ppz19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642918"/>
            <a:ext cx="8429684" cy="5572164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786314" y="3143248"/>
            <a:ext cx="350046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МБОУ СОШ № 45</a:t>
            </a:r>
            <a:endParaRPr lang="ru-RU" sz="32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5000628" y="3786190"/>
            <a:ext cx="30718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    </a:t>
            </a:r>
            <a:r>
              <a:rPr lang="ru-RU" sz="3600" b="1" dirty="0" smtClean="0"/>
              <a:t>ребятам</a:t>
            </a:r>
            <a:endParaRPr lang="ru-RU" sz="36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5143504" y="4429132"/>
            <a:ext cx="29289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2 «Г» класса</a:t>
            </a:r>
            <a:endParaRPr lang="ru-RU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www.lovejpg.ru/images/letters/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0"/>
            <a:ext cx="7358114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143240" y="571480"/>
            <a:ext cx="350046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Здравствуйте</a:t>
            </a:r>
            <a:endParaRPr lang="ru-RU" sz="40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3071802" y="1142984"/>
            <a:ext cx="32861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     </a:t>
            </a:r>
            <a:r>
              <a:rPr lang="ru-RU" sz="4000" b="1" dirty="0" smtClean="0"/>
              <a:t>ребята!</a:t>
            </a:r>
            <a:endParaRPr lang="ru-RU" sz="40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2285984" y="1643051"/>
            <a:ext cx="45005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Я очень хочу с вами</a:t>
            </a:r>
            <a:endParaRPr lang="ru-RU" sz="36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2071670" y="2143116"/>
            <a:ext cx="50720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подружиться.    Мне  </a:t>
            </a:r>
            <a:endParaRPr lang="ru-RU" sz="36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1785918" y="2643182"/>
            <a:ext cx="55007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известно, что вы весёлые, </a:t>
            </a:r>
            <a:endParaRPr lang="ru-RU" sz="36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1857356" y="3143248"/>
            <a:ext cx="53578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умные и очень </a:t>
            </a:r>
            <a:r>
              <a:rPr lang="ru-RU" sz="3600" b="1" dirty="0" err="1" smtClean="0"/>
              <a:t>любозна</a:t>
            </a:r>
            <a:r>
              <a:rPr lang="ru-RU" sz="3600" b="1" dirty="0" smtClean="0"/>
              <a:t> -</a:t>
            </a:r>
            <a:endParaRPr lang="ru-RU" sz="36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1857356" y="3571876"/>
            <a:ext cx="53578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тельные. Пока мы </a:t>
            </a:r>
            <a:r>
              <a:rPr lang="ru-RU" sz="3600" b="1" dirty="0" err="1" smtClean="0"/>
              <a:t>позна</a:t>
            </a:r>
            <a:r>
              <a:rPr lang="ru-RU" sz="3600" b="1" dirty="0" smtClean="0"/>
              <a:t> - </a:t>
            </a:r>
            <a:endParaRPr lang="ru-RU" sz="36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1785918" y="4071942"/>
            <a:ext cx="56436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err="1" smtClean="0"/>
              <a:t>комимся</a:t>
            </a:r>
            <a:r>
              <a:rPr lang="ru-RU" sz="3600" b="1" dirty="0" smtClean="0"/>
              <a:t> заочно. Я </a:t>
            </a:r>
            <a:r>
              <a:rPr lang="ru-RU" sz="3600" b="1" dirty="0" err="1" smtClean="0"/>
              <a:t>расска</a:t>
            </a:r>
            <a:r>
              <a:rPr lang="ru-RU" sz="3600" b="1" dirty="0" smtClean="0"/>
              <a:t> -</a:t>
            </a:r>
            <a:endParaRPr lang="ru-RU" sz="36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1857356" y="4572008"/>
            <a:ext cx="52149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err="1" smtClean="0"/>
              <a:t>жу</a:t>
            </a:r>
            <a:r>
              <a:rPr lang="ru-RU" sz="3600" b="1" dirty="0" smtClean="0"/>
              <a:t> вам о своей жизни и </a:t>
            </a:r>
            <a:endParaRPr lang="ru-RU" sz="36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1928794" y="5072074"/>
            <a:ext cx="49292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о своих друзьях.</a:t>
            </a:r>
            <a:endParaRPr lang="ru-RU" sz="3600" b="1" dirty="0"/>
          </a:p>
        </p:txBody>
      </p:sp>
      <p:sp>
        <p:nvSpPr>
          <p:cNvPr id="13" name="Стрелка вниз 12"/>
          <p:cNvSpPr/>
          <p:nvPr/>
        </p:nvSpPr>
        <p:spPr>
          <a:xfrm>
            <a:off x="4214810" y="5643578"/>
            <a:ext cx="857256" cy="785818"/>
          </a:xfrm>
          <a:prstGeom prst="downArrow">
            <a:avLst>
              <a:gd name="adj1" fmla="val 50000"/>
              <a:gd name="adj2" fmla="val 5229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www.lovejpg.ru/images/letters/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285728"/>
            <a:ext cx="7429552" cy="6215106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000364" y="785794"/>
            <a:ext cx="41434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Я очень люблю</a:t>
            </a:r>
            <a:endParaRPr lang="ru-RU" sz="40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2357422" y="1214422"/>
            <a:ext cx="464347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err="1" smtClean="0"/>
              <a:t>загатки</a:t>
            </a:r>
            <a:r>
              <a:rPr lang="ru-RU" sz="4000" b="1" dirty="0" smtClean="0"/>
              <a:t>! А вы? </a:t>
            </a:r>
            <a:endParaRPr lang="ru-RU" sz="4000" b="1" dirty="0"/>
          </a:p>
        </p:txBody>
      </p:sp>
      <p:pic>
        <p:nvPicPr>
          <p:cNvPr id="21508" name="Picture 4" descr="http://cdn6.fotosearch.com/bthumb/CSP/CSP836/k836423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80216">
            <a:off x="2214546" y="2428868"/>
            <a:ext cx="1571636" cy="1639131"/>
          </a:xfrm>
          <a:prstGeom prst="rect">
            <a:avLst/>
          </a:prstGeom>
          <a:noFill/>
        </p:spPr>
      </p:pic>
      <p:pic>
        <p:nvPicPr>
          <p:cNvPr id="21510" name="Picture 6" descr="http://cs320728.vk.me/v320728718/4177/fDi6VXh5bdU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809313">
            <a:off x="4527825" y="2592844"/>
            <a:ext cx="2318307" cy="2318308"/>
          </a:xfrm>
          <a:prstGeom prst="rect">
            <a:avLst/>
          </a:prstGeom>
          <a:noFill/>
        </p:spPr>
      </p:pic>
      <p:sp>
        <p:nvSpPr>
          <p:cNvPr id="7" name="Стрелка вниз 6"/>
          <p:cNvSpPr/>
          <p:nvPr/>
        </p:nvSpPr>
        <p:spPr>
          <a:xfrm>
            <a:off x="4214810" y="5214950"/>
            <a:ext cx="857256" cy="785818"/>
          </a:xfrm>
          <a:prstGeom prst="downArrow">
            <a:avLst>
              <a:gd name="adj1" fmla="val 50000"/>
              <a:gd name="adj2" fmla="val 5229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5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15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957</TotalTime>
  <Words>517</Words>
  <PresentationFormat>Экран (4:3)</PresentationFormat>
  <Paragraphs>141</Paragraphs>
  <Slides>26</Slides>
  <Notes>0</Notes>
  <HiddenSlides>0</HiddenSlides>
  <MMClips>4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Светик</dc:creator>
  <cp:lastModifiedBy>Светик</cp:lastModifiedBy>
  <cp:revision>78</cp:revision>
  <dcterms:created xsi:type="dcterms:W3CDTF">2014-04-13T12:35:59Z</dcterms:created>
  <dcterms:modified xsi:type="dcterms:W3CDTF">2017-02-07T21:07:48Z</dcterms:modified>
</cp:coreProperties>
</file>