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3" r:id="rId1"/>
  </p:sldMasterIdLst>
  <p:notesMasterIdLst>
    <p:notesMasterId r:id="rId25"/>
  </p:notesMasterIdLst>
  <p:sldIdLst>
    <p:sldId id="256" r:id="rId2"/>
    <p:sldId id="259" r:id="rId3"/>
    <p:sldId id="257" r:id="rId4"/>
    <p:sldId id="260" r:id="rId5"/>
    <p:sldId id="261" r:id="rId6"/>
    <p:sldId id="262" r:id="rId7"/>
    <p:sldId id="263" r:id="rId8"/>
    <p:sldId id="271" r:id="rId9"/>
    <p:sldId id="275" r:id="rId10"/>
    <p:sldId id="277" r:id="rId11"/>
    <p:sldId id="278" r:id="rId12"/>
    <p:sldId id="279" r:id="rId13"/>
    <p:sldId id="280" r:id="rId14"/>
    <p:sldId id="281" r:id="rId15"/>
    <p:sldId id="282" r:id="rId16"/>
    <p:sldId id="283" r:id="rId17"/>
    <p:sldId id="284" r:id="rId18"/>
    <p:sldId id="276" r:id="rId19"/>
    <p:sldId id="272" r:id="rId20"/>
    <p:sldId id="273" r:id="rId21"/>
    <p:sldId id="274" r:id="rId22"/>
    <p:sldId id="268" r:id="rId23"/>
    <p:sldId id="269" r:id="rId24"/>
  </p:sldIdLst>
  <p:sldSz cx="9144000" cy="6858000" type="screen4x3"/>
  <p:notesSz cx="6858000" cy="9144000"/>
  <p:custDataLst>
    <p:tags r:id="rId2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A26F"/>
    <a:srgbClr val="7D3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-726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A9DAC2-88B5-48E8-B394-C83612E0F84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184329-EBC4-481F-9DA0-E8C36A84DE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395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184329-EBC4-481F-9DA0-E8C36A84DEFF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57794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91978" y="4806792"/>
            <a:ext cx="7747687" cy="1470455"/>
          </a:xfrm>
        </p:spPr>
        <p:txBody>
          <a:bodyPr anchor="ctr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1860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E185-EA17-4D4E-B145-7865663D73B4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F21EE-11CC-4F9F-A44A-DEF7A427F2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47794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17817" y="278627"/>
            <a:ext cx="205662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69558" y="278626"/>
            <a:ext cx="5988392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E185-EA17-4D4E-B145-7865663D73B4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F21EE-11CC-4F9F-A44A-DEF7A427F2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15378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E185-EA17-4D4E-B145-7865663D73B4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F21EE-11CC-4F9F-A44A-DEF7A427F2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13006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6692" y="2903838"/>
            <a:ext cx="7793896" cy="1658638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6692" y="4589465"/>
            <a:ext cx="7793896" cy="1168784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E185-EA17-4D4E-B145-7865663D73B4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F21EE-11CC-4F9F-A44A-DEF7A427F2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97516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330" y="1585302"/>
            <a:ext cx="4026529" cy="459166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585302"/>
            <a:ext cx="4050180" cy="459166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E185-EA17-4D4E-B145-7865663D73B4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F21EE-11CC-4F9F-A44A-DEF7A427F2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845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4842" y="234778"/>
            <a:ext cx="8241957" cy="11801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rot="10800000" flipV="1">
            <a:off x="444842" y="1581665"/>
            <a:ext cx="4053340" cy="923410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44843" y="2505075"/>
            <a:ext cx="4053339" cy="36845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581665"/>
            <a:ext cx="4057649" cy="923410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4057649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E185-EA17-4D4E-B145-7865663D73B4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F21EE-11CC-4F9F-A44A-DEF7A427F2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98058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E185-EA17-4D4E-B145-7865663D73B4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F21EE-11CC-4F9F-A44A-DEF7A427F2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16572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E185-EA17-4D4E-B145-7865663D73B4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F21EE-11CC-4F9F-A44A-DEF7A427F2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57428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1914" y="321273"/>
            <a:ext cx="2998249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83458" y="321273"/>
            <a:ext cx="5128055" cy="579532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1914" y="1921473"/>
            <a:ext cx="2998249" cy="4195122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E185-EA17-4D4E-B145-7865663D73B4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F21EE-11CC-4F9F-A44A-DEF7A427F2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3878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4659" y="593124"/>
            <a:ext cx="5535827" cy="80319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74376" y="1581664"/>
            <a:ext cx="5516110" cy="4584357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E185-EA17-4D4E-B145-7865663D73B4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F21EE-11CC-4F9F-A44A-DEF7A427F2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60212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330" y="253914"/>
            <a:ext cx="8208000" cy="115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000" y="1606379"/>
            <a:ext cx="8208000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AE185-EA17-4D4E-B145-7865663D73B4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FF21EE-11CC-4F9F-A44A-DEF7A427F2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2538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bg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bg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bg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bg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3" Type="http://schemas.openxmlformats.org/officeDocument/2006/relationships/slide" Target="slide6.xml"/><Relationship Id="rId7" Type="http://schemas.openxmlformats.org/officeDocument/2006/relationships/slide" Target="slide10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5" Type="http://schemas.openxmlformats.org/officeDocument/2006/relationships/slide" Target="slide8.xml"/><Relationship Id="rId4" Type="http://schemas.openxmlformats.org/officeDocument/2006/relationships/slide" Target="slide7.xml"/><Relationship Id="rId9" Type="http://schemas.openxmlformats.org/officeDocument/2006/relationships/slide" Target="slide2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3394" y="4759424"/>
            <a:ext cx="7747687" cy="147045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/>
              <a:t/>
            </a:r>
            <a:br>
              <a:rPr lang="ru-RU" sz="3100" dirty="0"/>
            </a:br>
            <a:endParaRPr lang="ru-RU" sz="31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76865" y="618804"/>
            <a:ext cx="663969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Воспитательная беседа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Правовое и гражданское воспитание подростков в России и в Великобритании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33725" y="4200524"/>
            <a:ext cx="50292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У любого подростка есть проблемы. Подросток должен найти своё место в обществе. Он планирует свое будущее, надеется найти достойную  работу после </a:t>
            </a:r>
            <a:r>
              <a:rPr lang="ru-RU" dirty="0" smtClean="0"/>
              <a:t>учебы. </a:t>
            </a:r>
            <a:r>
              <a:rPr lang="ru-RU" dirty="0"/>
              <a:t>Таким образом, у каждого человека найдутся проблемы, будь то финансовые или эмоциональные.</a:t>
            </a:r>
          </a:p>
        </p:txBody>
      </p:sp>
    </p:spTree>
    <p:extLst>
      <p:ext uri="{BB962C8B-B14F-4D97-AF65-F5344CB8AC3E}">
        <p14:creationId xmlns:p14="http://schemas.microsoft.com/office/powerpoint/2010/main" val="2515720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1805" y="492039"/>
            <a:ext cx="8208000" cy="1152000"/>
          </a:xfrm>
        </p:spPr>
        <p:txBody>
          <a:bodyPr>
            <a:normAutofit fontScale="90000"/>
          </a:bodyPr>
          <a:lstStyle/>
          <a:p>
            <a:r>
              <a:rPr lang="ru-RU" dirty="0"/>
              <a:t>Причины возникновения проблем между подростками и родителями в России.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/>
              <a:t>Проблема взрослеющих детей и отцов всегда существовала в России. Подростки думают, что они достаточно взрослые, чтобы иметь собственное мнение. Родители порой не принимают их мнение во внимание. Они пытаются навязать свое мнение, указать, с кем дружить, что купить, что читать, как себя вести, таким образом, стараются оберегать ребенка от взрослых жизненных проблем. Такое вмешательство в их личное пространство подросткам не нравится. Иногда бывает сложно сохранить близкие, теплые отношения в семье, потому, что они во многом зависят от родителей.</a:t>
            </a:r>
          </a:p>
        </p:txBody>
      </p:sp>
    </p:spTree>
    <p:extLst>
      <p:ext uri="{BB962C8B-B14F-4D97-AF65-F5344CB8AC3E}">
        <p14:creationId xmlns:p14="http://schemas.microsoft.com/office/powerpoint/2010/main" val="32775703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9100" y="533400"/>
            <a:ext cx="8260230" cy="872514"/>
          </a:xfrm>
        </p:spPr>
        <p:txBody>
          <a:bodyPr>
            <a:normAutofit fontScale="90000"/>
          </a:bodyPr>
          <a:lstStyle/>
          <a:p>
            <a:r>
              <a:rPr lang="ru-RU" dirty="0"/>
              <a:t>Причины возникновения проблем между подростками и родителями </a:t>
            </a:r>
            <a:r>
              <a:rPr lang="ru-RU" dirty="0" smtClean="0"/>
              <a:t>в Великобритании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Существует старинная английская истина — «дети должны быть видны, но не слышны». Вообще связи между родителями и детьми в Британии довольно слабые, да и социальные связи самих родителей не отличаются интенсивностью. Это такой особый британский образ жизни – независимый, индивидуальный.</a:t>
            </a:r>
          </a:p>
          <a:p>
            <a:r>
              <a:rPr lang="ru-RU" dirty="0"/>
              <a:t>Англичане считают, что проявление родительской любви и нежности приносит вред детскому характеру, что лишний раз поцеловать ребенка значит испортить его. Подобное отношение к детям отнюдь не означает, что они растут в атмосфере вседозволенности. Дисциплинирующее воздействие родителей оказывается на них уже с очень раннего возраста. Поощряемый к самостоятельности, английский ребенок мало-помалу свыкается с тем, что, испытывая голод, усталость, боль, обиду, он не должен жаловаться, беспокоить отца или мать по пустякам.</a:t>
            </a:r>
          </a:p>
          <a:p>
            <a:r>
              <a:rPr lang="ru-RU" dirty="0"/>
              <a:t>   Вывод: Взаимоотношения  родителей и подростков в России и Великобритании разные. Это можно объяснить обычаями и традициями воспитания. Подросток в России находится под постоянной опекой своих родителей, в то время, как в Великобритании подросток более самостоятелен в решении своих проблем.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04875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330" y="504824"/>
            <a:ext cx="8208000" cy="901089"/>
          </a:xfrm>
        </p:spPr>
        <p:txBody>
          <a:bodyPr>
            <a:normAutofit fontScale="90000"/>
          </a:bodyPr>
          <a:lstStyle/>
          <a:p>
            <a:r>
              <a:rPr lang="ru-RU" dirty="0"/>
              <a:t>Трудности российских школьников.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Проблема </a:t>
            </a:r>
            <a:r>
              <a:rPr lang="ru-RU" dirty="0"/>
              <a:t>школьных трудностей существует, как в Великобритании, так и в России.</a:t>
            </a:r>
          </a:p>
          <a:p>
            <a:r>
              <a:rPr lang="ru-RU" dirty="0"/>
              <a:t> По данным Ф. </a:t>
            </a:r>
            <a:r>
              <a:rPr lang="ru-RU" dirty="0" err="1"/>
              <a:t>Дольто</a:t>
            </a:r>
            <a:r>
              <a:rPr lang="ru-RU" dirty="0"/>
              <a:t>, около 10% подростков испытывают в школе дискомфорт; в нашей же стране этот показатель гораздо выше — 30—40%.</a:t>
            </a:r>
          </a:p>
          <a:p>
            <a:r>
              <a:rPr lang="ru-RU" dirty="0"/>
              <a:t>     Мотивация к обучению теряется у подростков к 15 годам. Если в пятом классе успешно учились  70 % моих одноклассников, то в 9 классе  уже 40% .  Причина, на мой взгляд, в завышенных нагрузках, в нерационально составленном расписании (например, в пятницу, по расписанию мы имеем алгебру, физику, биологию, английский, географию, литература + две физкультуры -  в четверг большой объем подготовки домашнего задания). Школьные трудности не проходят бесследно и сказываются на нашем здоровье. Для большинства моих сверстников возможность общения с одноклассниками более важна, чем получение знаний.</a:t>
            </a:r>
          </a:p>
          <a:p>
            <a:r>
              <a:rPr lang="ru-RU" dirty="0"/>
              <a:t>Каждый учитель требует любви к своему предмету, а некоторым подросткам не все предметы даются легко. Отсюда непонимание между подростком и учителем, что создает немало проблем и является причиной нарушения дисциплины учащимися.</a:t>
            </a:r>
          </a:p>
        </p:txBody>
      </p:sp>
    </p:spTree>
    <p:extLst>
      <p:ext uri="{BB962C8B-B14F-4D97-AF65-F5344CB8AC3E}">
        <p14:creationId xmlns:p14="http://schemas.microsoft.com/office/powerpoint/2010/main" val="6318347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330" y="666750"/>
            <a:ext cx="8208000" cy="739164"/>
          </a:xfrm>
        </p:spPr>
        <p:txBody>
          <a:bodyPr>
            <a:normAutofit fontScale="90000"/>
          </a:bodyPr>
          <a:lstStyle/>
          <a:p>
            <a:r>
              <a:rPr lang="ru-RU" dirty="0"/>
              <a:t>Особенности школьной жизни в Великобритании.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Каждая </a:t>
            </a:r>
            <a:r>
              <a:rPr lang="ru-RU" dirty="0"/>
              <a:t>английская семья считает своим долгом дать хорошее образование детям. Английская система образования славится во всем мире.</a:t>
            </a:r>
          </a:p>
          <a:p>
            <a:r>
              <a:rPr lang="ru-RU" dirty="0"/>
              <a:t>Британская система воспитания ставит во главу угла характер, а не интеллект. Причем считается, что о характере человека общество судит по его поступкам, а не по его взглядам.  В английских школах воспитанию норм поведения отводят главную роль. В обучении основной упор делается на умение самостоятельно получать знания и применять их на практике. Дети много занимаются в библиотеках и лабораториях, должны сами помнить о своих домашних заданиях. Проверка знаний обычно проходит в письменной форме – в виде эссе и проектов.</a:t>
            </a:r>
          </a:p>
          <a:p>
            <a:r>
              <a:rPr lang="ru-RU" dirty="0"/>
              <a:t>   Вывод: В России серьезной проблемой у подростков является нежелание учиться, в то время как в Великобритании ученик заинтересован в получении прочных знаний и в дальнейшем образовании.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92288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330" y="504824"/>
            <a:ext cx="8208000" cy="901089"/>
          </a:xfrm>
        </p:spPr>
        <p:txBody>
          <a:bodyPr>
            <a:normAutofit fontScale="90000"/>
          </a:bodyPr>
          <a:lstStyle/>
          <a:p>
            <a:r>
              <a:rPr lang="ru-RU" dirty="0"/>
              <a:t>ПРОБЛЕМА ТРУДОУСТРОЙСТВА ПОДРОСТКОВ И КАРМАННЫХ ДЕНЕГ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Где </a:t>
            </a:r>
            <a:r>
              <a:rPr lang="ru-RU" dirty="0"/>
              <a:t>заработать на карманные расходы подростку в России?</a:t>
            </a:r>
          </a:p>
          <a:p>
            <a:r>
              <a:rPr lang="ru-RU" dirty="0"/>
              <a:t>     Карманные деньги – это деньги, предназначенные на небольшие текущие расходы. Родители поощряют подростков карманными деньгами за особые успехи в учебе, за помощь по </a:t>
            </a:r>
            <a:r>
              <a:rPr lang="ru-RU" dirty="0" smtClean="0"/>
              <a:t>дому</a:t>
            </a:r>
            <a:r>
              <a:rPr lang="ru-RU" dirty="0"/>
              <a:t>.</a:t>
            </a:r>
          </a:p>
          <a:p>
            <a:r>
              <a:rPr lang="ru-RU" dirty="0"/>
              <a:t>     В основном, подростки тратят свои деньги на сладости, мороженое, компьютерные игры, одежду, аксессуары, на алкоголь и сигареты (по результатам исследования). Некоторые подростки откладывают, пытаются накопить на что-то более существенное, дорогое.</a:t>
            </a:r>
          </a:p>
          <a:p>
            <a:r>
              <a:rPr lang="ru-RU" dirty="0"/>
              <a:t>     Подростки России хотят зарабатывать деньги сами, помогать родителям, чувствовать себя относительно независимыми и самостоятельными, но очень трудно трудоустроиться.</a:t>
            </a:r>
          </a:p>
        </p:txBody>
      </p:sp>
    </p:spTree>
    <p:extLst>
      <p:ext uri="{BB962C8B-B14F-4D97-AF65-F5344CB8AC3E}">
        <p14:creationId xmlns:p14="http://schemas.microsoft.com/office/powerpoint/2010/main" val="28521629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330" y="571499"/>
            <a:ext cx="8208000" cy="1038225"/>
          </a:xfrm>
        </p:spPr>
        <p:txBody>
          <a:bodyPr>
            <a:normAutofit fontScale="90000"/>
          </a:bodyPr>
          <a:lstStyle/>
          <a:p>
            <a:r>
              <a:rPr lang="ru-RU" dirty="0"/>
              <a:t>Решение проблемы карманных денег в Великобритании.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Стоит </a:t>
            </a:r>
            <a:r>
              <a:rPr lang="ru-RU" dirty="0"/>
              <a:t>заметить, что в Великобритании ребёнок с 10 лет сам может зарабатывать себе карманные деньги. У этих детей есть много вариантов заработать себе на мелкие расходы. С четырнадцатилетнего возраста дети работают за часть ставки, чтобы заработать дополнительные деньги. В Великобритании многие подростки используют свое свободное время на выходных. Самые популярные виды работ: доставка газет, работа с детьми (няней), мытье машин, стрижка газонов, живых изгородей, помощь в парикмахерских и магазинах. Свои деньги они чаще всего тратят на CD и DVD диски, журналы, конфеты, компьютерные диски, подарки друзьям и семье, одежду и макияж.</a:t>
            </a:r>
          </a:p>
          <a:p>
            <a:r>
              <a:rPr lang="ru-RU" dirty="0"/>
              <a:t>По информации на одном из сайтов из 300 опрошенных подростков 13-17 лет 170 человек откладывают деньги на будущее </a:t>
            </a:r>
          </a:p>
          <a:p>
            <a:r>
              <a:rPr lang="ru-RU" dirty="0"/>
              <a:t>  Вывод:  У подростков Великобритании не существует проблемы карманных денег, у них есть возможность зарабатывать и даже откладывать на будущее. Российские же подростки полностью зависят финансово от родителей.</a:t>
            </a:r>
          </a:p>
        </p:txBody>
      </p:sp>
    </p:spTree>
    <p:extLst>
      <p:ext uri="{BB962C8B-B14F-4D97-AF65-F5344CB8AC3E}">
        <p14:creationId xmlns:p14="http://schemas.microsoft.com/office/powerpoint/2010/main" val="29248663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Свободное </a:t>
            </a:r>
            <a:r>
              <a:rPr lang="ru-RU" dirty="0"/>
              <a:t>времяпровождение в России.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Если </a:t>
            </a:r>
            <a:r>
              <a:rPr lang="ru-RU" dirty="0"/>
              <a:t>говорить про наш поселок, то нет ни одного кафе, где можно пообщаться подросткам. Все  развлекательные учреждения находятся в Котласе. Автобусы ходят до 21 часа. После спектакля в театре приходится возвращаться на такси, а это дорого. Есть подростковый клуб «Юниор», но в нем не каждый найдет себе занятие…Подростки не знают, что делать в свое свободное время, поэтому они тусуются на улице в компании своих сверстников.</a:t>
            </a:r>
          </a:p>
          <a:p>
            <a:r>
              <a:rPr lang="ru-RU" dirty="0"/>
              <a:t>У моих друзей есть увлечения: музыка, спорт, танцы, рукоделие, чтение и т.д.</a:t>
            </a:r>
          </a:p>
          <a:p>
            <a:r>
              <a:rPr lang="ru-RU" dirty="0"/>
              <a:t>Согласно нашему исследованию, подростки предпочитают: (Приложение 3)</a:t>
            </a:r>
          </a:p>
          <a:p>
            <a:r>
              <a:rPr lang="ru-RU" dirty="0"/>
              <a:t>-компьютерные игры</a:t>
            </a:r>
          </a:p>
          <a:p>
            <a:r>
              <a:rPr lang="ru-RU" dirty="0"/>
              <a:t>-игра в футбол и баскетбол</a:t>
            </a:r>
          </a:p>
          <a:p>
            <a:r>
              <a:rPr lang="ru-RU" dirty="0"/>
              <a:t>-катание на коньках и лыжах</a:t>
            </a:r>
          </a:p>
          <a:p>
            <a:r>
              <a:rPr lang="ru-RU" dirty="0"/>
              <a:t>-катание на роликах и скейтбордах</a:t>
            </a:r>
          </a:p>
          <a:p>
            <a:r>
              <a:rPr lang="ru-RU" dirty="0"/>
              <a:t>-плавание и теннис</a:t>
            </a:r>
          </a:p>
          <a:p>
            <a:r>
              <a:rPr lang="ru-RU" dirty="0"/>
              <a:t>-катание на велосипедах</a:t>
            </a:r>
          </a:p>
        </p:txBody>
      </p:sp>
    </p:spTree>
    <p:extLst>
      <p:ext uri="{BB962C8B-B14F-4D97-AF65-F5344CB8AC3E}">
        <p14:creationId xmlns:p14="http://schemas.microsoft.com/office/powerpoint/2010/main" val="24319815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330" y="428624"/>
            <a:ext cx="8208000" cy="977289"/>
          </a:xfrm>
        </p:spPr>
        <p:txBody>
          <a:bodyPr>
            <a:normAutofit fontScale="90000"/>
          </a:bodyPr>
          <a:lstStyle/>
          <a:p>
            <a:r>
              <a:rPr lang="ru-RU" dirty="0"/>
              <a:t>Традиционные развлечения англичан.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В </a:t>
            </a:r>
            <a:r>
              <a:rPr lang="ru-RU" dirty="0"/>
              <a:t>британских школах есть множество различных кружков для школьников, которые обычно называются товариществами.. Они собираются в различных клубах, созданных для молодежи.</a:t>
            </a:r>
          </a:p>
          <a:p>
            <a:r>
              <a:rPr lang="ru-RU" dirty="0"/>
              <a:t>Есть клубы фотографии, искусства, филателистов, дискуссионные клубы.</a:t>
            </a:r>
          </a:p>
          <a:p>
            <a:r>
              <a:rPr lang="ru-RU" dirty="0"/>
              <a:t>Развлечения англичан также являются традиционными. Национальными видами спорта по праву считаются гольф, крикет, теннис, конное поло, рыбная ловля и охота на лис.</a:t>
            </a:r>
          </a:p>
          <a:p>
            <a:r>
              <a:rPr lang="ru-RU" dirty="0"/>
              <a:t>Подростки предпочитают:</a:t>
            </a:r>
          </a:p>
          <a:p>
            <a:r>
              <a:rPr lang="ru-RU" dirty="0"/>
              <a:t>- катание на скейтбордах и роликах,</a:t>
            </a:r>
          </a:p>
          <a:p>
            <a:r>
              <a:rPr lang="ru-RU" dirty="0"/>
              <a:t>- катание на горных велосипедах,</a:t>
            </a:r>
          </a:p>
          <a:p>
            <a:r>
              <a:rPr lang="ru-RU" dirty="0"/>
              <a:t>- игра в футбол и баскетбол,</a:t>
            </a:r>
          </a:p>
          <a:p>
            <a:r>
              <a:rPr lang="ru-RU" dirty="0"/>
              <a:t>- плавание и теннис,</a:t>
            </a:r>
          </a:p>
          <a:p>
            <a:r>
              <a:rPr lang="ru-RU" dirty="0"/>
              <a:t>- компьютерные игры.</a:t>
            </a:r>
          </a:p>
          <a:p>
            <a:r>
              <a:rPr lang="ru-RU" dirty="0"/>
              <a:t>   Вывод: Проблема проведения свободного времени для российских подростков стоит более остро. В Великобритании же в самых маленьких городках существует немало клубов и кафе для подростков. Увлекаются же подростки одинаковыми видами спорта.</a:t>
            </a:r>
          </a:p>
          <a:p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472050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Ценностные ориентации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 rot="10800000" flipV="1">
            <a:off x="551934" y="1112108"/>
            <a:ext cx="848499" cy="437378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Россия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44843" y="1655805"/>
            <a:ext cx="4053339" cy="45338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Творческие способности (53%)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Личное обогащение (47%)</a:t>
            </a:r>
          </a:p>
          <a:p>
            <a:pPr marL="0" indent="0">
              <a:buNone/>
            </a:pPr>
            <a:r>
              <a:rPr lang="ru-RU" dirty="0" err="1" smtClean="0"/>
              <a:t>Амбициозность</a:t>
            </a:r>
            <a:r>
              <a:rPr lang="ru-RU" dirty="0" smtClean="0"/>
              <a:t> (54%)</a:t>
            </a:r>
          </a:p>
          <a:p>
            <a:pPr marL="0" indent="0">
              <a:buNone/>
            </a:pPr>
            <a:r>
              <a:rPr lang="ru-RU" dirty="0" smtClean="0"/>
              <a:t>Осторожность (63%)</a:t>
            </a:r>
          </a:p>
          <a:p>
            <a:pPr marL="0" indent="0">
              <a:buNone/>
            </a:pPr>
            <a:r>
              <a:rPr lang="ru-RU" dirty="0" smtClean="0"/>
              <a:t>Авантюризм (48%)</a:t>
            </a:r>
          </a:p>
          <a:p>
            <a:pPr marL="0" indent="0">
              <a:buNone/>
            </a:pPr>
            <a:r>
              <a:rPr lang="ru-RU" dirty="0" smtClean="0"/>
              <a:t>Толерантность (48%)</a:t>
            </a:r>
          </a:p>
          <a:p>
            <a:pPr marL="0" indent="0">
              <a:buNone/>
            </a:pPr>
            <a:r>
              <a:rPr lang="ru-RU" dirty="0"/>
              <a:t>Альтруизм, забота об окружающих </a:t>
            </a:r>
            <a:r>
              <a:rPr lang="ru-RU" dirty="0" smtClean="0"/>
              <a:t>людях (60%)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712045" y="1186248"/>
            <a:ext cx="1828800" cy="338524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Великобритания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4629150" y="1598141"/>
            <a:ext cx="4057649" cy="4591522"/>
          </a:xfrm>
        </p:spPr>
        <p:txBody>
          <a:bodyPr>
            <a:noAutofit/>
          </a:bodyPr>
          <a:lstStyle/>
          <a:p>
            <a:r>
              <a:rPr lang="ru-RU" dirty="0"/>
              <a:t>Творческие способности </a:t>
            </a:r>
            <a:r>
              <a:rPr lang="ru-RU" dirty="0" smtClean="0"/>
              <a:t>(42%) </a:t>
            </a:r>
          </a:p>
          <a:p>
            <a:r>
              <a:rPr lang="ru-RU" dirty="0"/>
              <a:t>Личное обогащение </a:t>
            </a:r>
            <a:r>
              <a:rPr lang="ru-RU" dirty="0" smtClean="0"/>
              <a:t>(13%)</a:t>
            </a:r>
          </a:p>
          <a:p>
            <a:r>
              <a:rPr lang="ru-RU" dirty="0" err="1"/>
              <a:t>Амбициозность</a:t>
            </a:r>
            <a:r>
              <a:rPr lang="ru-RU" dirty="0"/>
              <a:t> </a:t>
            </a:r>
            <a:r>
              <a:rPr lang="ru-RU" dirty="0" smtClean="0"/>
              <a:t>(21%)</a:t>
            </a:r>
          </a:p>
          <a:p>
            <a:r>
              <a:rPr lang="ru-RU" dirty="0" smtClean="0"/>
              <a:t>Осторожность (62%)</a:t>
            </a:r>
          </a:p>
          <a:p>
            <a:r>
              <a:rPr lang="ru-RU" dirty="0"/>
              <a:t>Авантюризм (</a:t>
            </a:r>
            <a:r>
              <a:rPr lang="ru-RU" dirty="0" smtClean="0"/>
              <a:t>41%)</a:t>
            </a:r>
          </a:p>
          <a:p>
            <a:r>
              <a:rPr lang="ru-RU" dirty="0" smtClean="0"/>
              <a:t>Толерантность (85%)</a:t>
            </a:r>
          </a:p>
          <a:p>
            <a:r>
              <a:rPr lang="ru-RU" dirty="0"/>
              <a:t>Альтруизм, забота об окружающих </a:t>
            </a:r>
            <a:r>
              <a:rPr lang="ru-RU" dirty="0" smtClean="0"/>
              <a:t>людях (32%)</a:t>
            </a:r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16063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Язык невербального общения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81914" y="2265405"/>
            <a:ext cx="2998249" cy="3851190"/>
          </a:xfrm>
        </p:spPr>
        <p:txBody>
          <a:bodyPr>
            <a:normAutofit/>
          </a:bodyPr>
          <a:lstStyle/>
          <a:p>
            <a:r>
              <a:rPr lang="ru-RU" altLang="ru-RU" sz="2400" b="1" dirty="0" smtClean="0"/>
              <a:t>Буква </a:t>
            </a:r>
            <a:r>
              <a:rPr lang="en-US" altLang="ru-RU" sz="2400" b="1" dirty="0" smtClean="0"/>
              <a:t>V</a:t>
            </a:r>
            <a:r>
              <a:rPr lang="ru-RU" altLang="ru-RU" sz="2400" b="1" dirty="0" smtClean="0"/>
              <a:t>, демонстрируемая тыльной стороной</a:t>
            </a:r>
            <a:r>
              <a:rPr lang="ru-RU" altLang="ru-RU" sz="2400" dirty="0" smtClean="0"/>
              <a:t>. </a:t>
            </a:r>
            <a:endParaRPr lang="ru-RU" altLang="ru-RU" sz="2400" dirty="0"/>
          </a:p>
          <a:p>
            <a:endParaRPr lang="ru-RU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2191" y="2298080"/>
            <a:ext cx="3088333" cy="2540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3812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Цель </a:t>
            </a:r>
            <a:r>
              <a:rPr lang="ru-RU" sz="4800" dirty="0" smtClean="0"/>
              <a:t>беседы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4000" dirty="0" smtClean="0"/>
          </a:p>
          <a:p>
            <a:pPr marL="0" indent="0">
              <a:buNone/>
            </a:pPr>
            <a:r>
              <a:rPr lang="ru-RU" sz="3200" dirty="0" smtClean="0"/>
              <a:t>Сравнение разных культур, выявление сходств и различий, формирование культурной </a:t>
            </a:r>
            <a:r>
              <a:rPr lang="ru-RU" sz="3200" dirty="0" smtClean="0"/>
              <a:t>компетенции у студентов, привитие любви и уважение к родной культуре.</a:t>
            </a:r>
            <a:endParaRPr lang="ru-RU" sz="3200" dirty="0" smtClean="0"/>
          </a:p>
        </p:txBody>
      </p:sp>
    </p:spTree>
    <p:extLst>
      <p:ext uri="{BB962C8B-B14F-4D97-AF65-F5344CB8AC3E}">
        <p14:creationId xmlns:p14="http://schemas.microsoft.com/office/powerpoint/2010/main" val="3779377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Язык невербального общения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81914" y="2265405"/>
            <a:ext cx="2998249" cy="3851190"/>
          </a:xfrm>
        </p:spPr>
        <p:txBody>
          <a:bodyPr>
            <a:normAutofit/>
          </a:bodyPr>
          <a:lstStyle/>
          <a:p>
            <a:r>
              <a:rPr lang="ru-RU" altLang="ru-RU" sz="3600" dirty="0" smtClean="0"/>
              <a:t> </a:t>
            </a:r>
            <a:r>
              <a:rPr lang="ru-RU" altLang="ru-RU" sz="3600" b="1" dirty="0" smtClean="0"/>
              <a:t>«Рот на замок»</a:t>
            </a:r>
            <a:r>
              <a:rPr lang="ru-RU" altLang="ru-RU" sz="3600" dirty="0" smtClean="0"/>
              <a:t> </a:t>
            </a:r>
          </a:p>
          <a:p>
            <a:endParaRPr lang="ru-RU" altLang="ru-RU" sz="3600" dirty="0"/>
          </a:p>
          <a:p>
            <a:endParaRPr lang="ru-RU" altLang="ru-RU" sz="3600" dirty="0" smtClean="0"/>
          </a:p>
          <a:p>
            <a:r>
              <a:rPr lang="ru-RU" altLang="ru-RU" sz="3600" b="1" dirty="0"/>
              <a:t>П</a:t>
            </a:r>
            <a:r>
              <a:rPr lang="ru-RU" altLang="ru-RU" sz="3600" b="1" dirty="0" smtClean="0"/>
              <a:t>рикрытие </a:t>
            </a:r>
            <a:r>
              <a:rPr lang="ru-RU" altLang="ru-RU" sz="3600" b="1" dirty="0"/>
              <a:t>рта </a:t>
            </a:r>
            <a:r>
              <a:rPr lang="ru-RU" altLang="ru-RU" sz="3600" b="1" dirty="0" smtClean="0"/>
              <a:t>ладонью</a:t>
            </a:r>
            <a:endParaRPr lang="ru-RU" altLang="ru-RU" sz="3600" b="1" dirty="0"/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2900" y="1066800"/>
            <a:ext cx="3924300" cy="379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17407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Язык невербального общения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81914" y="2265405"/>
            <a:ext cx="2998249" cy="3851190"/>
          </a:xfrm>
        </p:spPr>
        <p:txBody>
          <a:bodyPr>
            <a:normAutofit/>
          </a:bodyPr>
          <a:lstStyle/>
          <a:p>
            <a:r>
              <a:rPr lang="ru-RU" altLang="ru-RU" sz="2800" dirty="0" smtClean="0"/>
              <a:t>У</a:t>
            </a:r>
            <a:r>
              <a:rPr lang="ru-RU" altLang="ru-RU" sz="2800" b="1" dirty="0" smtClean="0"/>
              <a:t>казательный палец у лба </a:t>
            </a:r>
          </a:p>
          <a:p>
            <a:endParaRPr lang="ru-RU" altLang="ru-RU" sz="2800" b="1" dirty="0" smtClean="0"/>
          </a:p>
          <a:p>
            <a:endParaRPr lang="ru-RU" altLang="ru-RU" sz="2800" b="1" dirty="0"/>
          </a:p>
          <a:p>
            <a:endParaRPr lang="ru-RU" altLang="ru-RU" sz="2800" b="1" dirty="0" smtClean="0"/>
          </a:p>
          <a:p>
            <a:endParaRPr lang="ru-RU" altLang="ru-RU" sz="2800" b="1" dirty="0"/>
          </a:p>
          <a:p>
            <a:r>
              <a:rPr lang="ru-RU" altLang="ru-RU" sz="2800" b="1" dirty="0" smtClean="0"/>
              <a:t>Палец </a:t>
            </a:r>
            <a:r>
              <a:rPr lang="ru-RU" altLang="ru-RU" sz="2800" b="1" dirty="0"/>
              <a:t>на уровне </a:t>
            </a:r>
            <a:r>
              <a:rPr lang="ru-RU" altLang="ru-RU" sz="2800" b="1" dirty="0" smtClean="0"/>
              <a:t>шеи</a:t>
            </a:r>
            <a:endParaRPr lang="ru-RU" altLang="ru-RU" sz="2800" b="1" dirty="0"/>
          </a:p>
        </p:txBody>
      </p:sp>
      <p:pic>
        <p:nvPicPr>
          <p:cNvPr id="7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88" y="1714500"/>
            <a:ext cx="4260762" cy="334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06092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В подростковой жизни как Великобритании, так и России, выявлено немало общего: у нас похожие проблемы, похожие ценностные ориентиры, и даже язык жестов друг друга мы поймем с легкостью.</a:t>
            </a:r>
          </a:p>
          <a:p>
            <a:r>
              <a:rPr lang="ru-RU" sz="2800" dirty="0" smtClean="0"/>
              <a:t>Тем не менее, есть и существенные отличия: в модели семьи и семейных отношениях, в правовом положении подростков, в образовательных моделях.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32740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1892" y="1606379"/>
            <a:ext cx="8264108" cy="4572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dirty="0" smtClean="0"/>
              <a:t>СПАСИБО ЗА ВНИМАНИЕ!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44764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Актуальность </a:t>
            </a:r>
            <a:r>
              <a:rPr lang="ru-RU" sz="4800" dirty="0" smtClean="0"/>
              <a:t>беседы</a:t>
            </a:r>
            <a:endParaRPr lang="ru-RU" sz="4800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altLang="ru-RU" sz="3200" dirty="0"/>
              <a:t>Результаты </a:t>
            </a:r>
            <a:r>
              <a:rPr lang="ru-RU" altLang="ru-RU" sz="3200" dirty="0" smtClean="0"/>
              <a:t>беседы</a:t>
            </a:r>
            <a:r>
              <a:rPr lang="ru-RU" altLang="ru-RU" sz="3200" dirty="0" smtClean="0"/>
              <a:t> </a:t>
            </a:r>
            <a:r>
              <a:rPr lang="ru-RU" altLang="ru-RU" sz="3200" dirty="0"/>
              <a:t>помогут правильно </a:t>
            </a:r>
            <a:r>
              <a:rPr lang="ru-RU" altLang="ru-RU" sz="3200" dirty="0" smtClean="0"/>
              <a:t>строить общение с иностранцами, лучше понимать желания и проблемы своих соотечественников.</a:t>
            </a:r>
          </a:p>
          <a:p>
            <a:r>
              <a:rPr lang="ru-RU" altLang="ru-RU" sz="3200" dirty="0" smtClean="0"/>
              <a:t>Также </a:t>
            </a:r>
            <a:r>
              <a:rPr lang="ru-RU" altLang="ru-RU" sz="3200" dirty="0" smtClean="0"/>
              <a:t>данная беседа </a:t>
            </a:r>
            <a:r>
              <a:rPr lang="ru-RU" altLang="ru-RU" sz="3200" dirty="0" smtClean="0"/>
              <a:t>может оказаться полезным при выборе страны дальнейшего образования.</a:t>
            </a:r>
            <a:endParaRPr lang="ru-RU" altLang="ru-RU" sz="3200" dirty="0"/>
          </a:p>
          <a:p>
            <a:endParaRPr lang="ru-RU" sz="3200" dirty="0"/>
          </a:p>
        </p:txBody>
      </p:sp>
      <p:sp>
        <p:nvSpPr>
          <p:cNvPr id="6" name="Объект 8"/>
          <p:cNvSpPr>
            <a:spLocks noGrp="1"/>
          </p:cNvSpPr>
          <p:nvPr/>
        </p:nvSpPr>
        <p:spPr>
          <a:xfrm>
            <a:off x="468000" y="1618988"/>
            <a:ext cx="8208000" cy="45970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rgbClr val="442D95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42D95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rgbClr val="442D95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rgbClr val="442D95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rgbClr val="442D95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21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97150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Содержание </a:t>
            </a:r>
            <a:r>
              <a:rPr lang="ru-RU" sz="4800" dirty="0" smtClean="0"/>
              <a:t>беседы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hlinkClick r:id="rId2" action="ppaction://hlinksldjump"/>
              </a:rPr>
              <a:t>1) Определение понятия «</a:t>
            </a:r>
            <a:r>
              <a:rPr lang="ru-RU" sz="3200" dirty="0" err="1" smtClean="0">
                <a:hlinkClick r:id="rId2" action="ppaction://hlinksldjump"/>
              </a:rPr>
              <a:t>тинейджер</a:t>
            </a:r>
            <a:r>
              <a:rPr lang="ru-RU" sz="3200" dirty="0" smtClean="0">
                <a:hlinkClick r:id="rId2" action="ppaction://hlinksldjump"/>
              </a:rPr>
              <a:t>»</a:t>
            </a:r>
            <a:endParaRPr lang="ru-RU" sz="3200" dirty="0" smtClean="0"/>
          </a:p>
          <a:p>
            <a:r>
              <a:rPr lang="ru-RU" sz="3200" dirty="0" smtClean="0">
                <a:hlinkClick r:id="rId3" action="ppaction://hlinksldjump"/>
              </a:rPr>
              <a:t>2) Семья</a:t>
            </a:r>
            <a:endParaRPr lang="ru-RU" sz="3200" dirty="0" smtClean="0"/>
          </a:p>
          <a:p>
            <a:r>
              <a:rPr lang="ru-RU" sz="3200" dirty="0" smtClean="0">
                <a:hlinkClick r:id="rId4" action="ppaction://hlinksldjump"/>
              </a:rPr>
              <a:t>3) Образование</a:t>
            </a:r>
            <a:endParaRPr lang="ru-RU" sz="3200" dirty="0" smtClean="0"/>
          </a:p>
          <a:p>
            <a:r>
              <a:rPr lang="ru-RU" sz="3200" dirty="0" smtClean="0">
                <a:hlinkClick r:id="rId5" action="ppaction://hlinksldjump"/>
              </a:rPr>
              <a:t>4) Правовое положение</a:t>
            </a:r>
            <a:endParaRPr lang="ru-RU" sz="3200" dirty="0" smtClean="0"/>
          </a:p>
          <a:p>
            <a:r>
              <a:rPr lang="ru-RU" sz="3200" dirty="0" smtClean="0">
                <a:hlinkClick r:id="rId6" action="ppaction://hlinksldjump"/>
              </a:rPr>
              <a:t>5) Проблемы</a:t>
            </a:r>
            <a:endParaRPr lang="ru-RU" sz="3200" dirty="0" smtClean="0"/>
          </a:p>
          <a:p>
            <a:r>
              <a:rPr lang="ru-RU" sz="3200" dirty="0">
                <a:hlinkClick r:id="rId7" action="ppaction://hlinksldjump"/>
              </a:rPr>
              <a:t>6</a:t>
            </a:r>
            <a:r>
              <a:rPr lang="ru-RU" sz="3200" dirty="0" smtClean="0">
                <a:hlinkClick r:id="rId7" action="ppaction://hlinksldjump"/>
              </a:rPr>
              <a:t>) Ценностные ориентации</a:t>
            </a:r>
            <a:endParaRPr lang="ru-RU" sz="3200" dirty="0" smtClean="0"/>
          </a:p>
          <a:p>
            <a:r>
              <a:rPr lang="ru-RU" sz="3200" dirty="0">
                <a:hlinkClick r:id="rId8" action="ppaction://hlinksldjump"/>
              </a:rPr>
              <a:t>7</a:t>
            </a:r>
            <a:r>
              <a:rPr lang="ru-RU" sz="3200" dirty="0" smtClean="0">
                <a:hlinkClick r:id="rId8" action="ppaction://hlinksldjump"/>
              </a:rPr>
              <a:t>) Язык невербального общения</a:t>
            </a:r>
            <a:endParaRPr lang="ru-RU" sz="3200" dirty="0" smtClean="0"/>
          </a:p>
          <a:p>
            <a:r>
              <a:rPr lang="ru-RU" sz="3200" dirty="0">
                <a:hlinkClick r:id="rId9" action="ppaction://hlinksldjump"/>
              </a:rPr>
              <a:t>8</a:t>
            </a:r>
            <a:r>
              <a:rPr lang="ru-RU" sz="3200" dirty="0" smtClean="0">
                <a:hlinkClick r:id="rId9" action="ppaction://hlinksldjump"/>
              </a:rPr>
              <a:t>) Выводы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65867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Происхождение термина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13 </a:t>
            </a:r>
            <a:r>
              <a:rPr lang="en-US" dirty="0" smtClean="0"/>
              <a:t>thir</a:t>
            </a:r>
            <a:r>
              <a:rPr lang="en-US" b="1" dirty="0" smtClean="0">
                <a:solidFill>
                  <a:srgbClr val="FF0000"/>
                </a:solidFill>
              </a:rPr>
              <a:t>teen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14</a:t>
            </a:r>
            <a:r>
              <a:rPr lang="en-US" dirty="0" smtClean="0"/>
              <a:t> four</a:t>
            </a:r>
            <a:r>
              <a:rPr lang="en-US" b="1" dirty="0" smtClean="0">
                <a:solidFill>
                  <a:srgbClr val="FF0000"/>
                </a:solidFill>
              </a:rPr>
              <a:t>teen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15</a:t>
            </a:r>
            <a:r>
              <a:rPr lang="en-US" dirty="0" smtClean="0"/>
              <a:t> fif</a:t>
            </a:r>
            <a:r>
              <a:rPr lang="en-US" b="1" dirty="0" smtClean="0">
                <a:solidFill>
                  <a:srgbClr val="FF0000"/>
                </a:solidFill>
              </a:rPr>
              <a:t>teen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16</a:t>
            </a:r>
            <a:r>
              <a:rPr lang="en-US" dirty="0" smtClean="0"/>
              <a:t> six</a:t>
            </a:r>
            <a:r>
              <a:rPr lang="en-US" b="1" dirty="0" smtClean="0">
                <a:solidFill>
                  <a:srgbClr val="FF0000"/>
                </a:solidFill>
              </a:rPr>
              <a:t>teen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17</a:t>
            </a:r>
            <a:r>
              <a:rPr lang="en-US" dirty="0" smtClean="0"/>
              <a:t> seven</a:t>
            </a:r>
            <a:r>
              <a:rPr lang="en-US" b="1" dirty="0" smtClean="0">
                <a:solidFill>
                  <a:srgbClr val="FF0000"/>
                </a:solidFill>
              </a:rPr>
              <a:t>teen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18</a:t>
            </a:r>
            <a:r>
              <a:rPr lang="en-US" dirty="0" smtClean="0"/>
              <a:t> eigh</a:t>
            </a:r>
            <a:r>
              <a:rPr lang="en-US" b="1" dirty="0" smtClean="0">
                <a:solidFill>
                  <a:srgbClr val="FF0000"/>
                </a:solidFill>
              </a:rPr>
              <a:t>teen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19</a:t>
            </a:r>
            <a:r>
              <a:rPr lang="en-US" dirty="0" smtClean="0"/>
              <a:t> nine</a:t>
            </a:r>
            <a:r>
              <a:rPr lang="en-US" b="1" dirty="0" smtClean="0">
                <a:solidFill>
                  <a:srgbClr val="FF0000"/>
                </a:solidFill>
              </a:rPr>
              <a:t>teen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r>
              <a:rPr lang="en-US" dirty="0" smtClean="0"/>
              <a:t>Age – </a:t>
            </a:r>
            <a:r>
              <a:rPr lang="ru-RU" dirty="0" smtClean="0"/>
              <a:t>возраст</a:t>
            </a:r>
          </a:p>
          <a:p>
            <a:endParaRPr lang="ru-RU" dirty="0"/>
          </a:p>
          <a:p>
            <a:r>
              <a:rPr lang="en-US" dirty="0" smtClean="0"/>
              <a:t>Teen + age + r </a:t>
            </a: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2084173" y="5552303"/>
            <a:ext cx="98854" cy="90616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H="1" flipV="1">
            <a:off x="2183027" y="5552303"/>
            <a:ext cx="131805" cy="90616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2379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каких семьях мы живем</a:t>
            </a:r>
            <a:endParaRPr lang="ru-RU" dirty="0"/>
          </a:p>
        </p:txBody>
      </p:sp>
      <p:sp>
        <p:nvSpPr>
          <p:cNvPr id="18" name="Текст 17"/>
          <p:cNvSpPr>
            <a:spLocks noGrp="1"/>
          </p:cNvSpPr>
          <p:nvPr>
            <p:ph type="body" idx="1"/>
          </p:nvPr>
        </p:nvSpPr>
        <p:spPr>
          <a:xfrm rot="10800000" flipV="1">
            <a:off x="1729945" y="1183932"/>
            <a:ext cx="972066" cy="412664"/>
          </a:xfrm>
        </p:spPr>
        <p:txBody>
          <a:bodyPr/>
          <a:lstStyle/>
          <a:p>
            <a:r>
              <a:rPr lang="ru-RU" dirty="0" smtClean="0"/>
              <a:t>Россия</a:t>
            </a:r>
            <a:endParaRPr lang="ru-RU" dirty="0"/>
          </a:p>
        </p:txBody>
      </p:sp>
      <p:sp>
        <p:nvSpPr>
          <p:cNvPr id="19" name="Объект 18"/>
          <p:cNvSpPr>
            <a:spLocks noGrp="1"/>
          </p:cNvSpPr>
          <p:nvPr>
            <p:ph sz="half" idx="2"/>
          </p:nvPr>
        </p:nvSpPr>
        <p:spPr>
          <a:xfrm>
            <a:off x="444843" y="1680519"/>
            <a:ext cx="4053339" cy="4509143"/>
          </a:xfrm>
        </p:spPr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1</a:t>
            </a:r>
            <a:r>
              <a:rPr lang="ru-RU" dirty="0"/>
              <a:t>) Сохраняется патриархальная семья, то есть семья, состоящая из нескольких поколений. </a:t>
            </a:r>
          </a:p>
          <a:p>
            <a:endParaRPr lang="ru-RU" dirty="0"/>
          </a:p>
          <a:p>
            <a:r>
              <a:rPr lang="ru-RU" dirty="0"/>
              <a:t> 2) В</a:t>
            </a:r>
            <a:r>
              <a:rPr lang="ru-RU" dirty="0" smtClean="0"/>
              <a:t>ласть </a:t>
            </a:r>
            <a:r>
              <a:rPr lang="ru-RU" dirty="0"/>
              <a:t>в семье зачастую принадлежит прародителям - бабушкам и дедушкам. </a:t>
            </a:r>
          </a:p>
          <a:p>
            <a:endParaRPr lang="ru-RU" dirty="0"/>
          </a:p>
          <a:p>
            <a:r>
              <a:rPr lang="ru-RU" dirty="0"/>
              <a:t> 3) Во многих семьях в нескольких поколениях отсутствуют </a:t>
            </a:r>
            <a:r>
              <a:rPr lang="ru-RU" dirty="0" smtClean="0"/>
              <a:t>мужчины. </a:t>
            </a:r>
            <a:endParaRPr lang="ru-RU" dirty="0"/>
          </a:p>
          <a:p>
            <a:endParaRPr lang="ru-RU" dirty="0"/>
          </a:p>
          <a:p>
            <a:r>
              <a:rPr lang="ru-RU" dirty="0"/>
              <a:t> 4) Несколько поколений зависят друг от друга не только духовно, но и материально: молодые семьи живут </a:t>
            </a:r>
            <a:r>
              <a:rPr lang="ru-RU" dirty="0" smtClean="0"/>
              <a:t>совместно </a:t>
            </a:r>
            <a:r>
              <a:rPr lang="ru-RU" dirty="0"/>
              <a:t>с родителями и </a:t>
            </a:r>
            <a:r>
              <a:rPr lang="ru-RU" dirty="0" smtClean="0"/>
              <a:t>прародителями.</a:t>
            </a:r>
            <a:endParaRPr lang="ru-RU" dirty="0"/>
          </a:p>
        </p:txBody>
      </p:sp>
      <p:sp>
        <p:nvSpPr>
          <p:cNvPr id="20" name="Текст 19"/>
          <p:cNvSpPr>
            <a:spLocks noGrp="1"/>
          </p:cNvSpPr>
          <p:nvPr>
            <p:ph type="body" sz="quarter" idx="3"/>
          </p:nvPr>
        </p:nvSpPr>
        <p:spPr>
          <a:xfrm>
            <a:off x="5774209" y="1183932"/>
            <a:ext cx="1837553" cy="453853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Великобритания</a:t>
            </a:r>
            <a:endParaRPr lang="ru-RU" dirty="0"/>
          </a:p>
        </p:txBody>
      </p:sp>
      <p:sp>
        <p:nvSpPr>
          <p:cNvPr id="21" name="Объект 20"/>
          <p:cNvSpPr>
            <a:spLocks noGrp="1"/>
          </p:cNvSpPr>
          <p:nvPr>
            <p:ph sz="quarter" idx="4"/>
          </p:nvPr>
        </p:nvSpPr>
        <p:spPr>
          <a:xfrm>
            <a:off x="4629150" y="1927654"/>
            <a:ext cx="4057649" cy="4262009"/>
          </a:xfrm>
        </p:spPr>
        <p:txBody>
          <a:bodyPr>
            <a:normAutofit/>
          </a:bodyPr>
          <a:lstStyle/>
          <a:p>
            <a:r>
              <a:rPr lang="ru-RU" sz="1800" dirty="0" err="1"/>
              <a:t>Нуклеарная</a:t>
            </a:r>
            <a:r>
              <a:rPr lang="ru-RU" sz="1800" dirty="0"/>
              <a:t> семья </a:t>
            </a:r>
            <a:r>
              <a:rPr lang="ru-RU" sz="1800" dirty="0" smtClean="0"/>
              <a:t>- </a:t>
            </a:r>
            <a:r>
              <a:rPr lang="ru-RU" sz="1800" dirty="0"/>
              <a:t>состоит из родителей и детей, объединяет только два поколения.</a:t>
            </a:r>
          </a:p>
        </p:txBody>
      </p:sp>
    </p:spTree>
    <p:extLst>
      <p:ext uri="{BB962C8B-B14F-4D97-AF65-F5344CB8AC3E}">
        <p14:creationId xmlns:p14="http://schemas.microsoft.com/office/powerpoint/2010/main" val="1004261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каких школах мы учимся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 rot="10800000" flipV="1">
            <a:off x="551934" y="1112108"/>
            <a:ext cx="848499" cy="437378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Россия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44843" y="1655805"/>
            <a:ext cx="4053339" cy="4533857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dirty="0"/>
              <a:t>А) Начальная </a:t>
            </a:r>
            <a:r>
              <a:rPr lang="ru-RU" dirty="0" smtClean="0"/>
              <a:t>школа – для детей в возрасте от 6 до 10 лет</a:t>
            </a:r>
            <a:endParaRPr lang="ru-RU" dirty="0"/>
          </a:p>
          <a:p>
            <a:endParaRPr lang="ru-RU" dirty="0"/>
          </a:p>
          <a:p>
            <a:r>
              <a:rPr lang="ru-RU" dirty="0" smtClean="0"/>
              <a:t>Б</a:t>
            </a:r>
            <a:r>
              <a:rPr lang="ru-RU" dirty="0"/>
              <a:t>) Основная </a:t>
            </a:r>
            <a:r>
              <a:rPr lang="ru-RU" dirty="0" smtClean="0"/>
              <a:t>средняя школа – для детей в возрасте от 10 до 16 лет</a:t>
            </a:r>
            <a:endParaRPr lang="ru-RU" dirty="0"/>
          </a:p>
          <a:p>
            <a:endParaRPr lang="ru-RU" dirty="0"/>
          </a:p>
          <a:p>
            <a:r>
              <a:rPr lang="ru-RU" dirty="0" smtClean="0"/>
              <a:t>В</a:t>
            </a:r>
            <a:r>
              <a:rPr lang="ru-RU" dirty="0"/>
              <a:t>) </a:t>
            </a:r>
            <a:r>
              <a:rPr lang="ru-RU" dirty="0" smtClean="0"/>
              <a:t>Старшие классы – для детей в возрасте от 16 до 18 лет.</a:t>
            </a:r>
            <a:endParaRPr lang="ru-RU" dirty="0"/>
          </a:p>
          <a:p>
            <a:endParaRPr lang="ru-RU" dirty="0"/>
          </a:p>
          <a:p>
            <a:r>
              <a:rPr lang="ru-RU" dirty="0" smtClean="0"/>
              <a:t>Г</a:t>
            </a:r>
            <a:r>
              <a:rPr lang="ru-RU" dirty="0"/>
              <a:t>) Профессиональное </a:t>
            </a:r>
            <a:r>
              <a:rPr lang="ru-RU" dirty="0" smtClean="0"/>
              <a:t>образование</a:t>
            </a:r>
          </a:p>
          <a:p>
            <a:endParaRPr lang="ru-RU" dirty="0"/>
          </a:p>
          <a:p>
            <a:r>
              <a:rPr lang="ru-RU" dirty="0" smtClean="0"/>
              <a:t>Обучение в школе является обязательным с 1го по 9ый класс (что соответствует начальной и основной средней школе), самостоятельное обучение не разрешено.</a:t>
            </a:r>
            <a:endParaRPr lang="ru-RU" dirty="0"/>
          </a:p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712045" y="1186248"/>
            <a:ext cx="1828800" cy="338524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Великобритания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4629150" y="1598141"/>
            <a:ext cx="4057649" cy="4591522"/>
          </a:xfrm>
        </p:spPr>
        <p:txBody>
          <a:bodyPr>
            <a:noAutofit/>
          </a:bodyPr>
          <a:lstStyle/>
          <a:p>
            <a:r>
              <a:rPr lang="ru-RU" sz="1100" b="1" u="sng" dirty="0" smtClean="0"/>
              <a:t>Школьное </a:t>
            </a:r>
            <a:r>
              <a:rPr lang="ru-RU" sz="1100" b="1" u="sng" dirty="0"/>
              <a:t>образование в Англии включает в себя два модуля</a:t>
            </a:r>
            <a:r>
              <a:rPr lang="ru-RU" sz="1100" b="1" u="sng" dirty="0" smtClean="0"/>
              <a:t>:</a:t>
            </a:r>
          </a:p>
          <a:p>
            <a:endParaRPr lang="ru-RU" sz="1100" b="1" u="sng" dirty="0"/>
          </a:p>
          <a:p>
            <a:r>
              <a:rPr lang="ru-RU" sz="1100" b="1" dirty="0">
                <a:solidFill>
                  <a:srgbClr val="FF0000"/>
                </a:solidFill>
              </a:rPr>
              <a:t>Начальное</a:t>
            </a:r>
            <a:r>
              <a:rPr lang="ru-RU" sz="1100" dirty="0"/>
              <a:t>  – для детей в возрасте от 4 до 11 лет (до 7 лет – в школе для малышей (</a:t>
            </a:r>
            <a:r>
              <a:rPr lang="ru-RU" sz="1100" dirty="0" err="1"/>
              <a:t>Nursery</a:t>
            </a:r>
            <a:r>
              <a:rPr lang="ru-RU" sz="1100" dirty="0"/>
              <a:t> </a:t>
            </a:r>
            <a:r>
              <a:rPr lang="ru-RU" sz="1100" dirty="0" err="1"/>
              <a:t>School</a:t>
            </a:r>
            <a:r>
              <a:rPr lang="ru-RU" sz="1100" dirty="0"/>
              <a:t>), а с 7 до 11 лет – в младшей школе).</a:t>
            </a:r>
          </a:p>
          <a:p>
            <a:r>
              <a:rPr lang="ru-RU" sz="1100" b="1" dirty="0">
                <a:solidFill>
                  <a:srgbClr val="FF0000"/>
                </a:solidFill>
              </a:rPr>
              <a:t>Среднее</a:t>
            </a:r>
            <a:r>
              <a:rPr lang="ru-RU" sz="1100" dirty="0"/>
              <a:t> – для детей от 11 до 16 лет. </a:t>
            </a:r>
          </a:p>
          <a:p>
            <a:r>
              <a:rPr lang="ru-RU" sz="1100" dirty="0" smtClean="0"/>
              <a:t> Если </a:t>
            </a:r>
            <a:r>
              <a:rPr lang="ru-RU" sz="1100" dirty="0"/>
              <a:t>родители хотят обучать своего ребенка </a:t>
            </a:r>
            <a:r>
              <a:rPr lang="ru-RU" sz="1100" dirty="0" smtClean="0"/>
              <a:t>самостоятельно, </a:t>
            </a:r>
            <a:r>
              <a:rPr lang="ru-RU" sz="1100" dirty="0"/>
              <a:t>им необходимо получить разрешение местного совета по образованию, который должен убедиться, что условия обучения будут соответствовать принятым нормам, включая обязательное религиозное воспитание.</a:t>
            </a:r>
          </a:p>
          <a:p>
            <a:r>
              <a:rPr lang="ru-RU" sz="1100" dirty="0" smtClean="0"/>
              <a:t>      </a:t>
            </a:r>
            <a:r>
              <a:rPr lang="ru-RU" sz="1100" b="1" u="sng" dirty="0"/>
              <a:t>Имеется три основных типа неполных средних школ:</a:t>
            </a:r>
          </a:p>
          <a:p>
            <a:r>
              <a:rPr lang="ru-RU" sz="1100" dirty="0" smtClean="0"/>
              <a:t>- </a:t>
            </a:r>
            <a:r>
              <a:rPr lang="ru-RU" sz="1100" b="1" dirty="0" smtClean="0">
                <a:solidFill>
                  <a:srgbClr val="FF0000"/>
                </a:solidFill>
              </a:rPr>
              <a:t>«грамматические </a:t>
            </a:r>
            <a:r>
              <a:rPr lang="ru-RU" sz="1100" b="1" dirty="0">
                <a:solidFill>
                  <a:srgbClr val="FF0000"/>
                </a:solidFill>
              </a:rPr>
              <a:t>школы», </a:t>
            </a:r>
            <a:r>
              <a:rPr lang="ru-RU" sz="1100" dirty="0"/>
              <a:t>где основной акцент делается на академической общеобразовательной составляющей с ориентацией на последующее продолжение обучения в вузе;</a:t>
            </a:r>
          </a:p>
          <a:p>
            <a:r>
              <a:rPr lang="ru-RU" sz="1100" dirty="0" smtClean="0"/>
              <a:t>- </a:t>
            </a:r>
            <a:r>
              <a:rPr lang="ru-RU" sz="1100" b="1" dirty="0">
                <a:solidFill>
                  <a:srgbClr val="FF0000"/>
                </a:solidFill>
              </a:rPr>
              <a:t>«современные» школы </a:t>
            </a:r>
            <a:r>
              <a:rPr lang="ru-RU" sz="1100" dirty="0"/>
              <a:t>– прикладная направленность подготовки, имеющая целью ускоренное приобретение профессиональной квалификации;</a:t>
            </a:r>
          </a:p>
          <a:p>
            <a:r>
              <a:rPr lang="ru-RU" sz="1100" dirty="0" smtClean="0"/>
              <a:t>- </a:t>
            </a:r>
            <a:r>
              <a:rPr lang="ru-RU" sz="1100" b="1" dirty="0">
                <a:solidFill>
                  <a:srgbClr val="FF0000"/>
                </a:solidFill>
              </a:rPr>
              <a:t>«единые» школы</a:t>
            </a:r>
            <a:r>
              <a:rPr lang="ru-RU" sz="1100" dirty="0"/>
              <a:t>, где предлагаются образовательные программы с относительно уравновешенными академической и практической составляющими.</a:t>
            </a:r>
          </a:p>
        </p:txBody>
      </p:sp>
    </p:spTree>
    <p:extLst>
      <p:ext uri="{BB962C8B-B14F-4D97-AF65-F5344CB8AC3E}">
        <p14:creationId xmlns:p14="http://schemas.microsoft.com/office/powerpoint/2010/main" val="255409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Правовое положение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 rot="10800000" flipV="1">
            <a:off x="551934" y="1112108"/>
            <a:ext cx="848499" cy="437378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Россия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44843" y="1655805"/>
            <a:ext cx="4053339" cy="4533857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 smtClean="0"/>
              <a:t>Несмотря </a:t>
            </a:r>
            <a:r>
              <a:rPr lang="ru-RU" dirty="0"/>
              <a:t>на незначительную теоретическую базу по правам ребенка, в России существует достаточно обширная законодательная база.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В </a:t>
            </a:r>
            <a:r>
              <a:rPr lang="ru-RU" dirty="0"/>
              <a:t>России практически не уделяется внимание детализации прав ребенка. Законодателям необходимо конкретизировать </a:t>
            </a:r>
            <a:r>
              <a:rPr lang="ru-RU" dirty="0" smtClean="0"/>
              <a:t>существующие права, такие, как, например просмотр </a:t>
            </a:r>
            <a:r>
              <a:rPr lang="ru-RU" dirty="0"/>
              <a:t>кино - и видеопродукции.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Было </a:t>
            </a:r>
            <a:r>
              <a:rPr lang="ru-RU" dirty="0"/>
              <a:t>бы неплохо правовой статус ребенка и в России отразить в </a:t>
            </a:r>
            <a:r>
              <a:rPr lang="ru-RU" dirty="0" smtClean="0"/>
              <a:t>одном законодательном </a:t>
            </a:r>
            <a:r>
              <a:rPr lang="ru-RU" dirty="0"/>
              <a:t>акте. Обилие нормативно - правовых актов, разбросанность прав ребенка по отраслевым источникам права, отсутствие единого законодательного документа - все это приводит к тому, что права ребенка «закрыты» для восприятия и использования.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России</a:t>
            </a:r>
            <a:r>
              <a:rPr lang="ru-RU" dirty="0"/>
              <a:t>, которая находится на пути становления правового государства, необходимо обратить внимание на положительные моменты, существующие и апробированные правовой системой Великобритании ,</a:t>
            </a:r>
            <a:r>
              <a:rPr lang="ru-RU" dirty="0" smtClean="0"/>
              <a:t> </a:t>
            </a:r>
            <a:r>
              <a:rPr lang="ru-RU" dirty="0"/>
              <a:t>обогатив тем самым собственную систему права.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712045" y="1186248"/>
            <a:ext cx="1828800" cy="338524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Великобритания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4562475" y="1351005"/>
            <a:ext cx="4057649" cy="4533858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1300" dirty="0" smtClean="0"/>
          </a:p>
          <a:p>
            <a:r>
              <a:rPr lang="ru-RU" sz="1300" dirty="0" smtClean="0"/>
              <a:t>Права </a:t>
            </a:r>
            <a:r>
              <a:rPr lang="ru-RU" sz="1300" dirty="0"/>
              <a:t>ребенка тщательно детализированы и лучше сформулированы по возрастным, половым признакам, а также с учетом степени его зрелости в </a:t>
            </a:r>
            <a:r>
              <a:rPr lang="ru-RU" sz="1300" dirty="0" smtClean="0"/>
              <a:t>Великобритании.</a:t>
            </a:r>
          </a:p>
          <a:p>
            <a:endParaRPr lang="ru-RU" sz="1300" dirty="0" smtClean="0"/>
          </a:p>
          <a:p>
            <a:r>
              <a:rPr lang="ru-RU" sz="1300" dirty="0"/>
              <a:t>Примечательным моментом правовой базы Великобритании (Англии), регламентирующей правовой статус ребенка, является наличие в ней Закона «О защите детей», который объединяет, закрепляет и систематизирует большинство прав ребенка, а также обязанностей по отношению к нему</a:t>
            </a:r>
            <a:r>
              <a:rPr lang="ru-RU" sz="1300" dirty="0" smtClean="0"/>
              <a:t>.</a:t>
            </a:r>
          </a:p>
          <a:p>
            <a:endParaRPr lang="ru-RU" sz="1300" dirty="0"/>
          </a:p>
          <a:p>
            <a:r>
              <a:rPr lang="ru-RU" sz="1300" dirty="0"/>
              <a:t>Необходимо предусмотреть обязанности личного характера для ребенка в правовой базе </a:t>
            </a:r>
            <a:r>
              <a:rPr lang="ru-RU" sz="1300" dirty="0" smtClean="0"/>
              <a:t> Великобритании</a:t>
            </a:r>
            <a:endParaRPr lang="ru-RU" sz="1300" dirty="0"/>
          </a:p>
          <a:p>
            <a:endParaRPr lang="ru-RU" sz="1100" dirty="0" smtClean="0"/>
          </a:p>
          <a:p>
            <a:endParaRPr lang="ru-RU" sz="1100" dirty="0"/>
          </a:p>
          <a:p>
            <a:endParaRPr lang="ru-RU" sz="1100" dirty="0" smtClean="0"/>
          </a:p>
          <a:p>
            <a:endParaRPr lang="ru-RU" sz="1100" dirty="0"/>
          </a:p>
          <a:p>
            <a:endParaRPr lang="ru-RU" sz="1100" dirty="0" smtClean="0"/>
          </a:p>
          <a:p>
            <a:endParaRPr lang="ru-RU" sz="1100" dirty="0"/>
          </a:p>
          <a:p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239829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Проблемы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5238750" y="1752599"/>
            <a:ext cx="3437250" cy="4425779"/>
          </a:xfrm>
        </p:spPr>
        <p:txBody>
          <a:bodyPr>
            <a:noAutofit/>
          </a:bodyPr>
          <a:lstStyle/>
          <a:p>
            <a:r>
              <a:rPr lang="ru-RU" sz="2400" dirty="0" smtClean="0"/>
              <a:t>Внешность</a:t>
            </a:r>
            <a:endParaRPr lang="ru-RU" sz="2400" dirty="0"/>
          </a:p>
          <a:p>
            <a:r>
              <a:rPr lang="ru-RU" sz="2400" dirty="0" smtClean="0"/>
              <a:t>Карманные деньги</a:t>
            </a:r>
          </a:p>
          <a:p>
            <a:r>
              <a:rPr lang="ru-RU" sz="2400" dirty="0" smtClean="0"/>
              <a:t>Отношения с родителями</a:t>
            </a:r>
          </a:p>
          <a:p>
            <a:r>
              <a:rPr lang="ru-RU" sz="2400" dirty="0" smtClean="0"/>
              <a:t>Отношения с друзьями</a:t>
            </a:r>
          </a:p>
          <a:p>
            <a:r>
              <a:rPr lang="ru-RU" sz="2400" dirty="0" smtClean="0"/>
              <a:t>Недостаток свободного времени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294967295"/>
          </p:nvPr>
        </p:nvSpPr>
        <p:spPr>
          <a:xfrm>
            <a:off x="5000625" y="1362074"/>
            <a:ext cx="2809875" cy="409575"/>
          </a:xfrm>
        </p:spPr>
        <p:txBody>
          <a:bodyPr>
            <a:normAutofit/>
          </a:bodyPr>
          <a:lstStyle/>
          <a:p>
            <a:r>
              <a:rPr lang="ru-RU" dirty="0" smtClean="0"/>
              <a:t>Великобритания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3400" y="1378714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/>
            <a:r>
              <a:rPr lang="ru-RU" dirty="0" smtClean="0">
                <a:solidFill>
                  <a:schemeClr val="bg1"/>
                </a:solidFill>
              </a:rPr>
              <a:t>Россия</a:t>
            </a:r>
          </a:p>
          <a:p>
            <a:pPr fontAlgn="base"/>
            <a:r>
              <a:rPr lang="ru-RU" dirty="0" smtClean="0">
                <a:solidFill>
                  <a:schemeClr val="bg1"/>
                </a:solidFill>
              </a:rPr>
              <a:t>1.взаимоотношения </a:t>
            </a:r>
            <a:r>
              <a:rPr lang="ru-RU" dirty="0">
                <a:solidFill>
                  <a:schemeClr val="bg1"/>
                </a:solidFill>
              </a:rPr>
              <a:t>с родителями и с друзьями.</a:t>
            </a:r>
          </a:p>
          <a:p>
            <a:pPr fontAlgn="base"/>
            <a:r>
              <a:rPr lang="ru-RU" dirty="0">
                <a:solidFill>
                  <a:schemeClr val="bg1"/>
                </a:solidFill>
              </a:rPr>
              <a:t>2.перегрузки в школе и проблема общения с учителями.</a:t>
            </a:r>
          </a:p>
          <a:p>
            <a:pPr fontAlgn="base"/>
            <a:r>
              <a:rPr lang="ru-RU" dirty="0">
                <a:solidFill>
                  <a:schemeClr val="bg1"/>
                </a:solidFill>
              </a:rPr>
              <a:t>3.нехватка  (а то и отсутствие) карманных денег и проблема найти работу.</a:t>
            </a:r>
          </a:p>
          <a:p>
            <a:pPr fontAlgn="base"/>
            <a:r>
              <a:rPr lang="ru-RU" dirty="0">
                <a:solidFill>
                  <a:schemeClr val="bg1"/>
                </a:solidFill>
              </a:rPr>
              <a:t>4.проблема проведения досуга.</a:t>
            </a:r>
          </a:p>
          <a:p>
            <a:pPr fontAlgn="base"/>
            <a:r>
              <a:rPr lang="ru-RU" dirty="0">
                <a:solidFill>
                  <a:schemeClr val="bg1"/>
                </a:solidFill>
              </a:rPr>
              <a:t>5. курение близких людей (или наличие этой привычки у себя),  алкоголь, ранняя половая  жизнь.</a:t>
            </a:r>
          </a:p>
        </p:txBody>
      </p:sp>
    </p:spTree>
    <p:extLst>
      <p:ext uri="{BB962C8B-B14F-4D97-AF65-F5344CB8AC3E}">
        <p14:creationId xmlns:p14="http://schemas.microsoft.com/office/powerpoint/2010/main" val="1298446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CORM_RATE_SLIDES" val="1"/>
  <p:tag name="ISPRING_SCORM_RATE_QUIZZES" val="0"/>
  <p:tag name="ISPRING_SCORM_PASSING_SCORE" val="100.0000000000"/>
  <p:tag name="ISPRING_RESOURCE_PATHS_HASH_2" val="d8ec377cc11833458c9bfc10abfcac42ed925b"/>
</p:tagLst>
</file>

<file path=ppt/theme/theme1.xml><?xml version="1.0" encoding="utf-8"?>
<a:theme xmlns:a="http://schemas.openxmlformats.org/drawingml/2006/main" name="Зеленая доска для записей 1305041805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Зеленая доска для записей 1305041805" id="{BA3EFC94-BEF0-46A6-966A-98A266A88C7B}" vid="{A3DA3E7D-56D6-47AC-B938-9659EE409A19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Зеленая доска для записей 1305041805</Template>
  <TotalTime>247</TotalTime>
  <Words>2072</Words>
  <Application>Microsoft Office PowerPoint</Application>
  <PresentationFormat>Экран (4:3)</PresentationFormat>
  <Paragraphs>186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Зеленая доска для записей 1305041805</vt:lpstr>
      <vt:lpstr>      </vt:lpstr>
      <vt:lpstr>Цель беседы</vt:lpstr>
      <vt:lpstr>Актуальность беседы</vt:lpstr>
      <vt:lpstr>Содержание беседы</vt:lpstr>
      <vt:lpstr>Происхождение термина</vt:lpstr>
      <vt:lpstr>В каких семьях мы живем</vt:lpstr>
      <vt:lpstr>В каких школах мы учимся</vt:lpstr>
      <vt:lpstr>Правовое положение</vt:lpstr>
      <vt:lpstr>Проблемы</vt:lpstr>
      <vt:lpstr>Причины возникновения проблем между подростками и родителями в России. </vt:lpstr>
      <vt:lpstr>Причины возникновения проблем между подростками и родителями в Великобритании </vt:lpstr>
      <vt:lpstr>Трудности российских школьников. </vt:lpstr>
      <vt:lpstr>Особенности школьной жизни в Великобритании. </vt:lpstr>
      <vt:lpstr>ПРОБЛЕМА ТРУДОУСТРОЙСТВА ПОДРОСТКОВ И КАРМАННЫХ ДЕНЕГ </vt:lpstr>
      <vt:lpstr>Решение проблемы карманных денег в Великобритании. </vt:lpstr>
      <vt:lpstr>Свободное времяпровождение в России. </vt:lpstr>
      <vt:lpstr>Традиционные развлечения англичан. </vt:lpstr>
      <vt:lpstr>Ценностные ориентации</vt:lpstr>
      <vt:lpstr>Язык невербального общения</vt:lpstr>
      <vt:lpstr>Язык невербального общения</vt:lpstr>
      <vt:lpstr>Язык невербального общения</vt:lpstr>
      <vt:lpstr>Выводы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Катерина</dc:creator>
  <cp:lastModifiedBy>1</cp:lastModifiedBy>
  <cp:revision>16</cp:revision>
  <dcterms:created xsi:type="dcterms:W3CDTF">2013-11-10T14:05:07Z</dcterms:created>
  <dcterms:modified xsi:type="dcterms:W3CDTF">2017-01-29T13:32:45Z</dcterms:modified>
</cp:coreProperties>
</file>