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91" r:id="rId2"/>
    <p:sldId id="28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90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2" autoAdjust="0"/>
  </p:normalViewPr>
  <p:slideViewPr>
    <p:cSldViewPr>
      <p:cViewPr>
        <p:scale>
          <a:sx n="75" d="100"/>
          <a:sy n="75" d="100"/>
        </p:scale>
        <p:origin x="-28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3FC99-9EA2-4C84-86C3-4687EB4E9FE1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B4624C-F78F-4FFF-94A9-CCED443B5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740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04E9-4983-476D-9A3B-5E54786E2A7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E3C1-404B-4BA5-BEF0-2E0CDBE8CDD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04E9-4983-476D-9A3B-5E54786E2A7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E3C1-404B-4BA5-BEF0-2E0CDBE8C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04E9-4983-476D-9A3B-5E54786E2A7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E3C1-404B-4BA5-BEF0-2E0CDBE8C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04E9-4983-476D-9A3B-5E54786E2A7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E3C1-404B-4BA5-BEF0-2E0CDBE8CD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04E9-4983-476D-9A3B-5E54786E2A7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E3C1-404B-4BA5-BEF0-2E0CDBE8C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04E9-4983-476D-9A3B-5E54786E2A7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E3C1-404B-4BA5-BEF0-2E0CDBE8CD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04E9-4983-476D-9A3B-5E54786E2A7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E3C1-404B-4BA5-BEF0-2E0CDBE8CD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04E9-4983-476D-9A3B-5E54786E2A7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E3C1-404B-4BA5-BEF0-2E0CDBE8C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04E9-4983-476D-9A3B-5E54786E2A7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E3C1-404B-4BA5-BEF0-2E0CDBE8C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04E9-4983-476D-9A3B-5E54786E2A7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E3C1-404B-4BA5-BEF0-2E0CDBE8C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04E9-4983-476D-9A3B-5E54786E2A7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BE3C1-404B-4BA5-BEF0-2E0CDBE8CDD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A604E9-4983-476D-9A3B-5E54786E2A7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69BE3C1-404B-4BA5-BEF0-2E0CDBE8CD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721128"/>
          </a:xfrm>
        </p:spPr>
        <p:txBody>
          <a:bodyPr/>
          <a:lstStyle/>
          <a:p>
            <a:r>
              <a:rPr lang="ru-RU" sz="2000" dirty="0" smtClean="0"/>
              <a:t>Выполнил учитель </a:t>
            </a:r>
            <a:br>
              <a:rPr lang="ru-RU" sz="2000" dirty="0" smtClean="0"/>
            </a:br>
            <a:r>
              <a:rPr lang="ru-RU" sz="2000" dirty="0" smtClean="0"/>
              <a:t>ГБОУ СОШ №684 «</a:t>
            </a:r>
            <a:r>
              <a:rPr lang="ru-RU" sz="2000" dirty="0" err="1" smtClean="0"/>
              <a:t>Берегиня</a:t>
            </a:r>
            <a:r>
              <a:rPr lang="ru-RU" sz="2000" smtClean="0"/>
              <a:t>»</a:t>
            </a:r>
            <a:br>
              <a:rPr lang="ru-RU" sz="2000" smtClean="0"/>
            </a:br>
            <a:r>
              <a:rPr lang="ru-RU" sz="2000" smtClean="0"/>
              <a:t> </a:t>
            </a:r>
            <a:r>
              <a:rPr lang="ru-RU" sz="2000" dirty="0" err="1" smtClean="0"/>
              <a:t>Стерхова</a:t>
            </a:r>
            <a:r>
              <a:rPr lang="ru-RU" sz="2000" dirty="0" smtClean="0"/>
              <a:t> Анна</a:t>
            </a:r>
            <a:br>
              <a:rPr lang="ru-RU" sz="2000" dirty="0" smtClean="0"/>
            </a:br>
            <a:r>
              <a:rPr lang="ru-RU" sz="2000" dirty="0" smtClean="0"/>
              <a:t>Владимировна</a:t>
            </a:r>
            <a:br>
              <a:rPr lang="ru-RU" sz="2000" dirty="0" smtClean="0"/>
            </a:br>
            <a:r>
              <a:rPr lang="ru-RU" sz="2000" dirty="0" smtClean="0"/>
              <a:t> 2016 год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988840"/>
            <a:ext cx="6400800" cy="221740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/>
                <a:ea typeface="Calibri"/>
              </a:rPr>
              <a:t>С</a:t>
            </a:r>
            <a:r>
              <a:rPr lang="ru-RU" sz="4000" b="1" dirty="0" smtClean="0">
                <a:latin typeface="Times New Roman"/>
                <a:ea typeface="Calibri"/>
              </a:rPr>
              <a:t>равнительный анализ </a:t>
            </a:r>
            <a:r>
              <a:rPr lang="ru-RU" sz="4000" b="1" dirty="0">
                <a:latin typeface="Times New Roman"/>
                <a:ea typeface="Calibri"/>
              </a:rPr>
              <a:t>ФГОС ДО и ФГОС НОО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0789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5" y="1628775"/>
            <a:ext cx="870585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319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380816"/>
              </p:ext>
            </p:extLst>
          </p:nvPr>
        </p:nvGraphicFramePr>
        <p:xfrm>
          <a:off x="0" y="7374"/>
          <a:ext cx="9144000" cy="781411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4572000"/>
                <a:gridCol w="4572000"/>
              </a:tblGrid>
              <a:tr h="89178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itchFamily="66" charset="0"/>
                        </a:rPr>
                        <a:t>Целевые ориентиры</a:t>
                      </a:r>
                      <a:r>
                        <a:rPr lang="ru-RU" sz="2800" baseline="0" dirty="0" smtClean="0">
                          <a:latin typeface="Comic Sans MS" pitchFamily="66" charset="0"/>
                        </a:rPr>
                        <a:t> ФГОС ДО</a:t>
                      </a:r>
                      <a:endParaRPr lang="ru-RU" sz="28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itchFamily="66" charset="0"/>
                        </a:rPr>
                        <a:t>Портрет</a:t>
                      </a:r>
                      <a:r>
                        <a:rPr lang="ru-RU" sz="2800" baseline="0" dirty="0" smtClean="0">
                          <a:latin typeface="Comic Sans MS" pitchFamily="66" charset="0"/>
                        </a:rPr>
                        <a:t> выпускника ФГОС НОО</a:t>
                      </a:r>
                      <a:endParaRPr lang="ru-RU" sz="2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81911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Ребёнок проявляет инициативность и самостоятельность в разных видах деятельности – игре, общении, конструировании и др. Способен выбирать себе род занятий, участников  совместной деятельности, обнаруживает способность к воплощению разнообразных замыслов.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Владеющий основами умения учиться, способный к организации собственной деятельности.</a:t>
                      </a:r>
                      <a:endParaRPr lang="ru-RU" sz="1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252028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Ребёнок уверен в своих силах, открыт внешнему миру, положительно относится к себе и к другим, обладает чувством собственного достоинства.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стараться разрешать конфликты.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Готовый самостоятельно действовать и отвечать за свои поступки перед семьей и обществом.</a:t>
                      </a:r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252028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Творческие способности ребёнка также проявляются в рисовании, придумывании сказок, танцах, пении и т. п. Ребёнок  может фантазировать вслух, играть звуками и словами. Хорошо понимает устную речь и может выражать свои мысли и желания.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Доброжелательный, умеющий слушать и слышать собеседника, обосновывать свою позицию,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высказывать свое мнение.</a:t>
                      </a:r>
                    </a:p>
                    <a:p>
                      <a:pPr algn="just"/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511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621705"/>
              </p:ext>
            </p:extLst>
          </p:nvPr>
        </p:nvGraphicFramePr>
        <p:xfrm>
          <a:off x="0" y="0"/>
          <a:ext cx="9144000" cy="688538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4572000"/>
                <a:gridCol w="4572000"/>
              </a:tblGrid>
              <a:tr h="90872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itchFamily="66" charset="0"/>
                        </a:rPr>
                        <a:t>Целевые ориентиры</a:t>
                      </a:r>
                      <a:r>
                        <a:rPr lang="ru-RU" sz="2800" baseline="0" dirty="0" smtClean="0">
                          <a:latin typeface="Comic Sans MS" pitchFamily="66" charset="0"/>
                        </a:rPr>
                        <a:t> ФГОС ДО</a:t>
                      </a:r>
                      <a:endParaRPr lang="ru-RU" sz="28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itchFamily="66" charset="0"/>
                        </a:rPr>
                        <a:t>Портрет</a:t>
                      </a:r>
                      <a:r>
                        <a:rPr lang="ru-RU" sz="2800" baseline="0" dirty="0" smtClean="0">
                          <a:latin typeface="Comic Sans MS" pitchFamily="66" charset="0"/>
                        </a:rPr>
                        <a:t> выпускника ФГОС НОО</a:t>
                      </a:r>
                      <a:endParaRPr lang="ru-RU" sz="2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51216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Ребёнок способен к волевым усилиям в разных  видах деятельности, преодолевать сиюминутные побуждения, доводить до конца начатое дело. Ребёнок может следовать социальным нормам поведения и правилам в разных видах деятельности, во взаимоотношениях со взрослыми и сверстниками, правилам безопасного поведения и личной гигиены.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Выполняющий правила здорового и безопасного для себя и окружающих образа жизни.</a:t>
                      </a:r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414218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Ребёнок проявляет любознательность, задаёт вопросы, касающиеся близких и далёких предметов и явлений, интересуется причинно- следственными связями (как? почему? зачем?), пытается самостоятельно придумывать объяснения явлениям природы и поступкам людей. Склонен наблюдать, экспериментировать. Обладает начальными знаниями о себе, о предметном, природном, социальном и культурном мире, в котором он живёт. Знаком с книжной культурой, с детской литературой, обладает элементарными представлениями из области живой природы, естествознания, математики, истории и т. п., у ребёнка складываются предпосылки грамотности. Ребёнок способен к принятию собственных решений, опираясь на свои знания и умения в различных сферах действительности.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Любознательный, активно и заинтересованно познающий мир.</a:t>
                      </a:r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683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184944"/>
              </p:ext>
            </p:extLst>
          </p:nvPr>
        </p:nvGraphicFramePr>
        <p:xfrm>
          <a:off x="0" y="-30520"/>
          <a:ext cx="4427984" cy="63398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427984"/>
              </a:tblGrid>
              <a:tr h="8264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itchFamily="66" charset="0"/>
                        </a:rPr>
                        <a:t>Целевые</a:t>
                      </a:r>
                      <a:r>
                        <a:rPr lang="ru-RU" sz="2800" baseline="0" dirty="0" smtClean="0">
                          <a:latin typeface="Comic Sans MS" pitchFamily="66" charset="0"/>
                        </a:rPr>
                        <a:t> ориентиры ФГОС ДО</a:t>
                      </a:r>
                      <a:endParaRPr lang="ru-RU" sz="2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2959046">
                <a:tc>
                  <a:txBody>
                    <a:bodyPr/>
                    <a:lstStyle/>
                    <a:p>
                      <a:pPr algn="just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Ребёнок обладает развитым воображением, которое реализуется в разных видах деятельности. Способность ребёнка к фантазии, воображению, творчеству интенсивно развивается и проявляется в игре. Ребёнок владеет разными формами и видами игры. Умеет подчиняться разным правилам и социальным нормам, различать условную и реальную ситуации, в том числе игровую и учебную.</a:t>
                      </a:r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99152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ребёнка развита крупная и мелкая моторика. Он может контролировать свои движения и управлять ими, обладает развитой потребностью  бегать, прыгать, мастерить поделки из различных материалов и т. п..</a:t>
                      </a:r>
                    </a:p>
                    <a:p>
                      <a:pPr algn="just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366583"/>
              </p:ext>
            </p:extLst>
          </p:nvPr>
        </p:nvGraphicFramePr>
        <p:xfrm>
          <a:off x="4427984" y="0"/>
          <a:ext cx="4716016" cy="63093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4716016"/>
              </a:tblGrid>
              <a:tr h="89178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itchFamily="66" charset="0"/>
                        </a:rPr>
                        <a:t>Портрет</a:t>
                      </a:r>
                      <a:r>
                        <a:rPr lang="ru-RU" sz="2800" baseline="0" dirty="0" smtClean="0">
                          <a:latin typeface="Comic Sans MS" pitchFamily="66" charset="0"/>
                        </a:rPr>
                        <a:t> выпускника ФГОС НОО</a:t>
                      </a:r>
                      <a:endParaRPr lang="ru-RU" sz="2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2484120"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Любящий свой народ, свой край и свою Родину.</a:t>
                      </a:r>
                    </a:p>
                    <a:p>
                      <a:pPr algn="just"/>
                      <a:endParaRPr lang="ru-RU" sz="20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288032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Уважающий и принимающий ценности семьи и общества.</a:t>
                      </a:r>
                    </a:p>
                    <a:p>
                      <a:pPr algn="just"/>
                      <a:endParaRPr lang="ru-RU" sz="20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399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662473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500" dirty="0">
                <a:solidFill>
                  <a:prstClr val="black"/>
                </a:solidFill>
                <a:latin typeface="Comic Sans MS" pitchFamily="66" charset="0"/>
              </a:rPr>
              <a:t>Портфолио «Вот какой я молодец»</a:t>
            </a:r>
          </a:p>
          <a:p>
            <a:pPr lvl="0" algn="ctr"/>
            <a:r>
              <a:rPr lang="ru-RU" sz="2500" dirty="0">
                <a:solidFill>
                  <a:prstClr val="black"/>
                </a:solidFill>
                <a:latin typeface="Comic Sans MS" pitchFamily="66" charset="0"/>
              </a:rPr>
              <a:t>состоит из взаимосогласованных </a:t>
            </a:r>
            <a:r>
              <a:rPr lang="ru-RU" sz="2500" b="1" dirty="0">
                <a:solidFill>
                  <a:prstClr val="black"/>
                </a:solidFill>
                <a:latin typeface="Comic Sans MS" pitchFamily="66" charset="0"/>
              </a:rPr>
              <a:t>разделов</a:t>
            </a:r>
            <a:r>
              <a:rPr lang="ru-RU" sz="2500" dirty="0">
                <a:solidFill>
                  <a:prstClr val="black"/>
                </a:solidFill>
                <a:latin typeface="Comic Sans MS" pitchFamily="66" charset="0"/>
              </a:rPr>
              <a:t>:</a:t>
            </a:r>
          </a:p>
          <a:p>
            <a:pPr lvl="0" algn="ctr"/>
            <a:endParaRPr lang="ru-RU" sz="2500" dirty="0">
              <a:solidFill>
                <a:prstClr val="black"/>
              </a:solidFill>
              <a:latin typeface="Comic Sans MS" pitchFamily="66" charset="0"/>
            </a:endParaRPr>
          </a:p>
          <a:p>
            <a:pPr lvl="0"/>
            <a:r>
              <a:rPr lang="ru-RU" sz="2500" dirty="0">
                <a:solidFill>
                  <a:prstClr val="black"/>
                </a:solidFill>
                <a:latin typeface="Comic Sans MS" pitchFamily="66" charset="0"/>
              </a:rPr>
              <a:t>1.	«Моя семья»;</a:t>
            </a:r>
          </a:p>
          <a:p>
            <a:pPr lvl="0"/>
            <a:r>
              <a:rPr lang="ru-RU" sz="2500" dirty="0">
                <a:solidFill>
                  <a:prstClr val="black"/>
                </a:solidFill>
                <a:latin typeface="Comic Sans MS" pitchFamily="66" charset="0"/>
              </a:rPr>
              <a:t>2.	«Мои увлечения»;</a:t>
            </a:r>
          </a:p>
          <a:p>
            <a:pPr lvl="0"/>
            <a:r>
              <a:rPr lang="ru-RU" sz="2500" dirty="0">
                <a:solidFill>
                  <a:prstClr val="black"/>
                </a:solidFill>
                <a:latin typeface="Comic Sans MS" pitchFamily="66" charset="0"/>
              </a:rPr>
              <a:t>3.	«Моя мечта» и «Кем я хочу стать»;</a:t>
            </a:r>
          </a:p>
          <a:p>
            <a:pPr lvl="0"/>
            <a:r>
              <a:rPr lang="ru-RU" sz="2500" dirty="0">
                <a:solidFill>
                  <a:prstClr val="black"/>
                </a:solidFill>
                <a:latin typeface="Comic Sans MS" pitchFamily="66" charset="0"/>
              </a:rPr>
              <a:t>4.	«Мои друзья»;</a:t>
            </a:r>
          </a:p>
          <a:p>
            <a:pPr lvl="0"/>
            <a:r>
              <a:rPr lang="ru-RU" sz="2500" dirty="0">
                <a:solidFill>
                  <a:prstClr val="black"/>
                </a:solidFill>
                <a:latin typeface="Comic Sans MS" pitchFamily="66" charset="0"/>
              </a:rPr>
              <a:t>5.	«Чему я научился»;</a:t>
            </a:r>
          </a:p>
          <a:p>
            <a:pPr lvl="0"/>
            <a:r>
              <a:rPr lang="ru-RU" sz="2500" dirty="0">
                <a:solidFill>
                  <a:prstClr val="black"/>
                </a:solidFill>
                <a:latin typeface="Comic Sans MS" pitchFamily="66" charset="0"/>
              </a:rPr>
              <a:t>6.	«Юный исследователь»;</a:t>
            </a:r>
          </a:p>
          <a:p>
            <a:pPr lvl="0"/>
            <a:r>
              <a:rPr lang="ru-RU" sz="2500" dirty="0">
                <a:solidFill>
                  <a:prstClr val="black"/>
                </a:solidFill>
                <a:latin typeface="Comic Sans MS" pitchFamily="66" charset="0"/>
              </a:rPr>
              <a:t>7.	«Мой разноцветный портрет».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4410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0" y="476673"/>
            <a:ext cx="9030635" cy="601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41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103544"/>
              </p:ext>
            </p:extLst>
          </p:nvPr>
        </p:nvGraphicFramePr>
        <p:xfrm>
          <a:off x="467544" y="4591670"/>
          <a:ext cx="8229600" cy="19039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190397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Comic Sans MS" pitchFamily="66" charset="0"/>
                        </a:rPr>
                        <a:t>Требования к структуре программы и</a:t>
                      </a:r>
                      <a:r>
                        <a:rPr lang="ru-RU" sz="2400" baseline="0" dirty="0" smtClean="0">
                          <a:latin typeface="Comic Sans MS" pitchFamily="66" charset="0"/>
                        </a:rPr>
                        <a:t> ее объему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itchFamily="66" charset="0"/>
                        </a:rPr>
                        <a:t>Требования к условиям</a:t>
                      </a:r>
                      <a:r>
                        <a:rPr lang="ru-RU" sz="2400" baseline="0" dirty="0" smtClean="0">
                          <a:latin typeface="Comic Sans MS" pitchFamily="66" charset="0"/>
                        </a:rPr>
                        <a:t> реализации программы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dirty="0" smtClean="0">
                          <a:latin typeface="Comic Sans MS" pitchFamily="66" charset="0"/>
                        </a:rPr>
                        <a:t>Требования к результатам освоения</a:t>
                      </a:r>
                      <a:r>
                        <a:rPr lang="ru-RU" sz="2400" baseline="0" dirty="0" smtClean="0">
                          <a:latin typeface="Comic Sans MS" pitchFamily="66" charset="0"/>
                        </a:rPr>
                        <a:t> программы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3" name="Прямая со стрелкой 2"/>
          <p:cNvCxnSpPr/>
          <p:nvPr/>
        </p:nvCxnSpPr>
        <p:spPr>
          <a:xfrm flipH="1">
            <a:off x="1475656" y="3656062"/>
            <a:ext cx="1008112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4547743" y="3656062"/>
            <a:ext cx="61664" cy="9356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6786303" y="3656062"/>
            <a:ext cx="1080120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755576" y="116632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latin typeface="Comic Sans MS" pitchFamily="66" charset="0"/>
              </a:rPr>
              <a:t>Федеральный государственный образовательный стандарт </a:t>
            </a:r>
            <a:r>
              <a:rPr lang="ru-RU" sz="2200" dirty="0">
                <a:latin typeface="Comic Sans MS" pitchFamily="66" charset="0"/>
              </a:rPr>
              <a:t>– </a:t>
            </a:r>
            <a:endParaRPr lang="ru-RU" sz="2200" dirty="0" smtClean="0">
              <a:latin typeface="Comic Sans MS" pitchFamily="66" charset="0"/>
            </a:endParaRPr>
          </a:p>
          <a:p>
            <a:pPr algn="ctr"/>
            <a:r>
              <a:rPr lang="ru-RU" sz="2200" dirty="0" smtClean="0">
                <a:latin typeface="Comic Sans MS" pitchFamily="66" charset="0"/>
              </a:rPr>
              <a:t>совокупность </a:t>
            </a:r>
            <a:r>
              <a:rPr lang="ru-RU" sz="2200" dirty="0">
                <a:latin typeface="Comic Sans MS" pitchFamily="66" charset="0"/>
              </a:rPr>
              <a:t>требований, обязательных при реализации основных образовательных программ дошкольного, начального общего, основного общего, среднего (полного) общего, начального профессионального, среднего профессионального и высшего профессионального образования образовательными учреждениями, имеющими государственную аккредитацию </a:t>
            </a:r>
          </a:p>
        </p:txBody>
      </p:sp>
    </p:spTree>
    <p:extLst>
      <p:ext uri="{BB962C8B-B14F-4D97-AF65-F5344CB8AC3E}">
        <p14:creationId xmlns:p14="http://schemas.microsoft.com/office/powerpoint/2010/main" val="357074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538328"/>
              </p:ext>
            </p:extLst>
          </p:nvPr>
        </p:nvGraphicFramePr>
        <p:xfrm>
          <a:off x="0" y="0"/>
          <a:ext cx="9144000" cy="6970185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4572000"/>
                <a:gridCol w="4572000"/>
              </a:tblGrid>
              <a:tr h="692696"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Задачи ФГОС ДО</a:t>
                      </a:r>
                      <a:endParaRPr lang="ru-RU" sz="28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Задачи ФГОС НОО</a:t>
                      </a:r>
                      <a:endParaRPr lang="ru-RU" sz="2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644968"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1. Охрана и укрепления физического и психического здоровья детей.</a:t>
                      </a:r>
                      <a:endParaRPr lang="ru-RU" sz="17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1. Укрепление физического и психического здоровья обучающихся</a:t>
                      </a:r>
                      <a:endParaRPr lang="ru-RU" sz="17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741412"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2. Формирование предпосылок учебной деятельности, развитие нравственных, интеллектуальных, физических, эстетических качеств воспитанников, инициативности, самостоятельности и ответственности.</a:t>
                      </a:r>
                      <a:endParaRPr lang="ru-RU" sz="17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2. Формирование основ умения учиться и способности организации своей деятельности.</a:t>
                      </a:r>
                      <a:endParaRPr lang="ru-RU" sz="17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467301"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3. Возможность формирования образовательных программ различных уровней сложности и направленности с учётом образовательных потребностей и способностей воспитанников.</a:t>
                      </a:r>
                      <a:endParaRPr lang="ru-RU" sz="17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3. Расширение возможностей для реализации права выбора педагогическими работниками методик обучения и воспитания и методов оценки знаний обучающихся.</a:t>
                      </a:r>
                      <a:endParaRPr lang="ru-RU" sz="17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56507"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4. Обеспечение равных возможностей полноценного развития каждого ребёнка в период дошкольного детства.</a:t>
                      </a:r>
                      <a:endParaRPr lang="ru-RU" sz="17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4. Равные возможности получения качественного начального общего образования.</a:t>
                      </a:r>
                      <a:endParaRPr lang="ru-RU" sz="17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467301"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5. Обеспечение преемственности основных образовательных программ дошкольного и начального общего образования. </a:t>
                      </a:r>
                      <a:endParaRPr lang="ru-RU" sz="17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5. Преемственность основных образовательных программ дошкольного, начального общего, основного общего, среднего общего, профессионального образования</a:t>
                      </a:r>
                      <a:endParaRPr lang="ru-RU" sz="17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51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42772"/>
              </p:ext>
            </p:extLst>
          </p:nvPr>
        </p:nvGraphicFramePr>
        <p:xfrm>
          <a:off x="4572000" y="0"/>
          <a:ext cx="4572000" cy="698027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4572000"/>
              </a:tblGrid>
              <a:tr h="71319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itchFamily="66" charset="0"/>
                        </a:rPr>
                        <a:t>ЗАДАЧИ ФГОС НОО</a:t>
                      </a:r>
                      <a:endParaRPr lang="ru-RU" sz="2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27564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1. Духовно-нравственное развитие и воспитание обучающихся при получении начального общего образования.</a:t>
                      </a:r>
                    </a:p>
                  </a:txBody>
                  <a:tcPr/>
                </a:tc>
              </a:tr>
              <a:tr h="129614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2. Сохранение и развитие культурного разнообразия и языкового наследия многонационального народа Российской Федерации.</a:t>
                      </a: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3. Единство образовательного пространства Российской Федерации.</a:t>
                      </a:r>
                    </a:p>
                  </a:txBody>
                  <a:tcPr/>
                </a:tc>
              </a:tr>
              <a:tr h="1512168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4. Формирование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критериальной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оценки результатов освоения обучающимися основной образовательной программы начального общего образования.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17683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5. Создание условий для эффективной реализации и освоения обучающимися основной образовательной программы начального общего образования.</a:t>
                      </a:r>
                    </a:p>
                    <a:p>
                      <a:pPr algn="just"/>
                      <a:endParaRPr lang="ru-RU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731008"/>
              </p:ext>
            </p:extLst>
          </p:nvPr>
        </p:nvGraphicFramePr>
        <p:xfrm>
          <a:off x="-27531" y="1"/>
          <a:ext cx="4599531" cy="688538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599531"/>
              </a:tblGrid>
              <a:tr h="69269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itchFamily="66" charset="0"/>
                        </a:rPr>
                        <a:t>ЗАДАЧИ ФГОС ДО</a:t>
                      </a:r>
                      <a:endParaRPr lang="ru-RU" sz="2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72819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1. Сохранение и поддержка</a:t>
                      </a:r>
                      <a:r>
                        <a:rPr lang="ru-RU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индивидуальности ребёнка.</a:t>
                      </a:r>
                    </a:p>
                    <a:p>
                      <a:pPr algn="just"/>
                      <a:endParaRPr lang="ru-RU" sz="20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230425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2. Формирование социокультурной среды, соответствующей возрастным и индивидуальным особенностям детей; </a:t>
                      </a:r>
                    </a:p>
                    <a:p>
                      <a:pPr algn="just"/>
                      <a:endParaRPr lang="ru-RU" sz="20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21602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+mn-ea"/>
                          <a:cs typeface="+mn-cs"/>
                        </a:rPr>
                        <a:t>3. Определения направлений для систематического межведомственного взаимодействия.  </a:t>
                      </a:r>
                    </a:p>
                    <a:p>
                      <a:pPr algn="just"/>
                      <a:endParaRPr lang="ru-RU" sz="20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85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 smtClean="0">
              <a:latin typeface="Comic Sans MS" pitchFamily="66" charset="0"/>
            </a:endParaRPr>
          </a:p>
          <a:p>
            <a:endParaRPr lang="ru-RU" sz="4400" dirty="0">
              <a:latin typeface="Comic Sans MS" pitchFamily="66" charset="0"/>
            </a:endParaRPr>
          </a:p>
          <a:p>
            <a:pPr algn="ctr"/>
            <a:r>
              <a:rPr lang="ru-RU" sz="4400" dirty="0" smtClean="0">
                <a:latin typeface="Comic Sans MS" pitchFamily="66" charset="0"/>
              </a:rPr>
              <a:t>Системно-</a:t>
            </a:r>
            <a:r>
              <a:rPr lang="ru-RU" sz="4400" dirty="0" err="1" smtClean="0">
                <a:latin typeface="Comic Sans MS" pitchFamily="66" charset="0"/>
              </a:rPr>
              <a:t>деятельностный</a:t>
            </a:r>
            <a:r>
              <a:rPr lang="ru-RU" sz="4400" dirty="0" smtClean="0">
                <a:latin typeface="Comic Sans MS" pitchFamily="66" charset="0"/>
              </a:rPr>
              <a:t> </a:t>
            </a:r>
            <a:r>
              <a:rPr lang="ru-RU" sz="4400" dirty="0">
                <a:latin typeface="Comic Sans MS" pitchFamily="66" charset="0"/>
              </a:rPr>
              <a:t>подход </a:t>
            </a:r>
            <a:endParaRPr lang="ru-RU" sz="4400" dirty="0" smtClean="0">
              <a:latin typeface="Comic Sans MS" pitchFamily="66" charset="0"/>
            </a:endParaRPr>
          </a:p>
          <a:p>
            <a:pPr algn="ctr"/>
            <a:endParaRPr lang="ru-RU" sz="2400" dirty="0" smtClean="0">
              <a:latin typeface="Comic Sans MS" pitchFamily="66" charset="0"/>
            </a:endParaRPr>
          </a:p>
          <a:p>
            <a:pPr algn="ctr"/>
            <a:r>
              <a:rPr lang="ru-RU" sz="2800" dirty="0" smtClean="0">
                <a:latin typeface="Comic Sans MS" pitchFamily="66" charset="0"/>
              </a:rPr>
              <a:t>предполагает </a:t>
            </a:r>
            <a:r>
              <a:rPr lang="ru-RU" sz="2800" dirty="0">
                <a:latin typeface="Comic Sans MS" pitchFamily="66" charset="0"/>
              </a:rPr>
              <a:t>развитие личности ученика </a:t>
            </a:r>
            <a:endParaRPr lang="ru-RU" sz="2800" dirty="0" smtClean="0">
              <a:latin typeface="Comic Sans MS" pitchFamily="66" charset="0"/>
            </a:endParaRPr>
          </a:p>
          <a:p>
            <a:pPr algn="ctr"/>
            <a:endParaRPr lang="ru-RU" sz="2800" dirty="0" smtClean="0">
              <a:latin typeface="Comic Sans MS" pitchFamily="66" charset="0"/>
            </a:endParaRPr>
          </a:p>
          <a:p>
            <a:pPr algn="ctr"/>
            <a:r>
              <a:rPr lang="ru-RU" sz="2800" dirty="0" smtClean="0">
                <a:latin typeface="Comic Sans MS" pitchFamily="66" charset="0"/>
              </a:rPr>
              <a:t>на </a:t>
            </a:r>
            <a:r>
              <a:rPr lang="ru-RU" sz="2800" dirty="0">
                <a:latin typeface="Comic Sans MS" pitchFamily="66" charset="0"/>
              </a:rPr>
              <a:t>основе усвоения универсальных учебных </a:t>
            </a:r>
            <a:r>
              <a:rPr lang="ru-RU" sz="2800" dirty="0" smtClean="0">
                <a:latin typeface="Comic Sans MS" pitchFamily="66" charset="0"/>
              </a:rPr>
              <a:t>действий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в </a:t>
            </a:r>
            <a:r>
              <a:rPr lang="ru-RU" sz="2800" dirty="0">
                <a:latin typeface="Comic Sans MS" pitchFamily="66" charset="0"/>
              </a:rPr>
              <a:t>процессе собственной активности</a:t>
            </a:r>
          </a:p>
        </p:txBody>
      </p:sp>
    </p:spTree>
    <p:extLst>
      <p:ext uri="{BB962C8B-B14F-4D97-AF65-F5344CB8AC3E}">
        <p14:creationId xmlns:p14="http://schemas.microsoft.com/office/powerpoint/2010/main" val="275699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" y="1352550"/>
            <a:ext cx="86106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706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3" y="1762125"/>
            <a:ext cx="8601075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02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13" y="1700213"/>
            <a:ext cx="8639175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39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8" y="1924050"/>
            <a:ext cx="8620125" cy="3233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61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610</TotalTime>
  <Words>843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Выполнил учитель  ГБОУ СОШ №684 «Берегиня»  Стерхова Анна Владимировна  2016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 учитель  ГБОУ СОШ №684 «Берегиня»  Стерхова Анна Владимировна  2016 год</dc:title>
  <dc:creator>teacher</dc:creator>
  <cp:lastModifiedBy>teacher</cp:lastModifiedBy>
  <cp:revision>2</cp:revision>
  <dcterms:modified xsi:type="dcterms:W3CDTF">2017-02-08T11:35:36Z</dcterms:modified>
</cp:coreProperties>
</file>