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2" r:id="rId4"/>
    <p:sldId id="258" r:id="rId5"/>
    <p:sldId id="260" r:id="rId6"/>
    <p:sldId id="261" r:id="rId7"/>
    <p:sldId id="263" r:id="rId8"/>
    <p:sldId id="259" r:id="rId9"/>
    <p:sldId id="264" r:id="rId10"/>
    <p:sldId id="265" r:id="rId11"/>
    <p:sldId id="267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47" autoAdjust="0"/>
    <p:restoredTop sz="94612" autoAdjust="0"/>
  </p:normalViewPr>
  <p:slideViewPr>
    <p:cSldViewPr>
      <p:cViewPr varScale="1">
        <p:scale>
          <a:sx n="36" d="100"/>
          <a:sy n="36" d="100"/>
        </p:scale>
        <p:origin x="-77" y="-8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3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D6EC4-A0DD-4FF0-A233-567ACEBA97F1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78C527-BAE1-45EB-9695-0D34818031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AAAF6A-66BB-4B18-9083-EA3AE0789966}" type="slidenum">
              <a:rPr lang="ru-RU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3"/>
            <a:ext cx="7772400" cy="23860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«</a:t>
            </a:r>
            <a:r>
              <a:rPr lang="ru-RU" b="1" u="sng" dirty="0" smtClean="0">
                <a:solidFill>
                  <a:srgbClr val="7030A0"/>
                </a:solidFill>
                <a:latin typeface="Comic Sans MS" pitchFamily="66" charset="0"/>
              </a:rPr>
              <a:t>Проектная»</a:t>
            </a:r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 и «</a:t>
            </a:r>
            <a:r>
              <a:rPr lang="ru-RU" b="1" u="sng" dirty="0" smtClean="0">
                <a:solidFill>
                  <a:srgbClr val="7030A0"/>
                </a:solidFill>
                <a:latin typeface="Comic Sans MS" pitchFamily="66" charset="0"/>
              </a:rPr>
              <a:t>исследовательская</a:t>
            </a:r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» деятельность школьников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</a:b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Перечень примерных тем исследовательских работ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«Календарь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погоды в поговорках и пословицах русского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народа»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«Искусственные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органы - проблема и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перспективы»</a:t>
            </a:r>
            <a:endParaRPr lang="ru-RU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«Экологический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контекст романа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Г. Мелвилла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«Моби Дик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«Оперетта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доглинкинского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периода»</a:t>
            </a:r>
            <a:endParaRPr lang="ru-RU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514350" lvl="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Структура проектной деятельности школьников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err="1" smtClean="0">
                <a:solidFill>
                  <a:srgbClr val="00B050"/>
                </a:solidFill>
                <a:latin typeface="Comic Sans MS" pitchFamily="66" charset="0"/>
              </a:rPr>
              <a:t>Целеполагание</a:t>
            </a:r>
            <a:endParaRPr lang="ru-RU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Планирование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Создание проекта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Контроль и коррекция результата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Презентация проекта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Рефлексия</a:t>
            </a:r>
            <a:endParaRPr lang="ru-RU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Структура исследовательской деятельности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Актуальность</a:t>
            </a: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Противоречие (проблема);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Цель исследования;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Объект исследования;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Предмет исследования;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Гипотеза;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Задачи;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Этапы;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Методы сбора и обработки актуальных сведений;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Теоретическая, практическая </a:t>
            </a: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значимость;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Вывод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35430" y="785795"/>
          <a:ext cx="6537032" cy="4131296"/>
        </p:xfrm>
        <a:graphic>
          <a:graphicData uri="http://schemas.openxmlformats.org/drawingml/2006/table">
            <a:tbl>
              <a:tblPr/>
              <a:tblGrid>
                <a:gridCol w="3268516"/>
                <a:gridCol w="3268516"/>
              </a:tblGrid>
              <a:tr h="48091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Проектирование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10858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Исследование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10858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42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 Разработка и создание планируемого объекта или его определенного состояния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10858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 Не предполагает создание заранее планируемого объекта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10858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61820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2. Решение практической проблемы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10858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2. Создание нового интеллектуального продукта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10858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45836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 Подготовка конкретного варианта изменения элементов среды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10858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 Процесс поиска неизвестного, получение нового знания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10858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357166"/>
            <a:ext cx="6115064" cy="4797436"/>
          </a:xfrm>
        </p:spPr>
        <p:txBody>
          <a:bodyPr>
            <a:normAutofit/>
          </a:bodyPr>
          <a:lstStyle/>
          <a:p>
            <a:pPr algn="r"/>
            <a: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«Обучая </a:t>
            </a:r>
            <a: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других, </a:t>
            </a:r>
            <a: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обучаешься </a:t>
            </a:r>
            <a:b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сам»</a:t>
            </a:r>
            <a: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(Я.А.Коменский)</a:t>
            </a:r>
            <a:endParaRPr lang="ru-RU" sz="54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4038600" cy="5554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00B050"/>
                </a:solidFill>
                <a:latin typeface="Comic Sans MS" pitchFamily="66" charset="0"/>
              </a:rPr>
              <a:t>Зачем </a:t>
            </a:r>
            <a:r>
              <a:rPr lang="ru-RU" sz="2000" b="1" dirty="0" smtClean="0">
                <a:solidFill>
                  <a:srgbClr val="00B050"/>
                </a:solidFill>
                <a:latin typeface="Comic Sans MS" pitchFamily="66" charset="0"/>
              </a:rPr>
              <a:t>нужно учиться делать проекты?  </a:t>
            </a:r>
            <a:endParaRPr lang="ru-RU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endParaRPr lang="ru-RU" sz="2000" b="1" dirty="0" smtClean="0">
              <a:latin typeface="Comic Sans MS" pitchFamily="66" charset="0"/>
            </a:endParaRPr>
          </a:p>
          <a:p>
            <a:pPr marL="0" indent="0" algn="just">
              <a:buNone/>
            </a:pPr>
            <a:r>
              <a:rPr lang="ru-RU" sz="20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   Чтобы потом </a:t>
            </a:r>
            <a:r>
              <a:rPr lang="ru-RU" sz="2000" i="1" dirty="0" smtClean="0">
                <a:solidFill>
                  <a:srgbClr val="FF0000"/>
                </a:solidFill>
                <a:latin typeface="Comic Sans MS" pitchFamily="66" charset="0"/>
              </a:rPr>
              <a:t>осуществлять их в жизни;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000" i="1" dirty="0" smtClean="0">
                <a:solidFill>
                  <a:srgbClr val="FF0000"/>
                </a:solidFill>
                <a:latin typeface="Comic Sans MS" pitchFamily="66" charset="0"/>
              </a:rPr>
              <a:t>чтобы понимать: хорошая идея сама по себе ещё не решает исход дела, необходимо представлять себе, каков механизм её реализации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, как будет выглядеть конечный продукт.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71480"/>
            <a:ext cx="4038600" cy="5554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00B050"/>
                </a:solidFill>
                <a:latin typeface="Comic Sans MS" pitchFamily="66" charset="0"/>
              </a:rPr>
              <a:t>Зачем нужно учиться проводить исследования? </a:t>
            </a:r>
            <a:endParaRPr lang="ru-RU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Comic Sans MS" pitchFamily="66" charset="0"/>
            </a:endParaRPr>
          </a:p>
          <a:p>
            <a:pPr marL="0" indent="447675" algn="just">
              <a:buNone/>
            </a:pPr>
            <a:r>
              <a:rPr lang="ru-RU" sz="2000" dirty="0" smtClean="0">
                <a:latin typeface="Comic Sans MS" pitchFamily="66" charset="0"/>
              </a:rPr>
              <a:t>Чтобы 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поддерживать врожденное любопытство ребёнка, снабжать его </a:t>
            </a:r>
            <a:r>
              <a:rPr lang="ru-RU" sz="2000" dirty="0" err="1" smtClean="0">
                <a:solidFill>
                  <a:srgbClr val="FF0000"/>
                </a:solidFill>
                <a:latin typeface="Comic Sans MS" pitchFamily="66" charset="0"/>
              </a:rPr>
              <a:t>инструментарием,показывающим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, что мы можем успешно познавать мир</a:t>
            </a:r>
            <a:r>
              <a:rPr lang="ru-RU" sz="2000" dirty="0" smtClean="0">
                <a:latin typeface="Comic Sans MS" pitchFamily="66" charset="0"/>
              </a:rPr>
              <a:t>. </a:t>
            </a:r>
            <a:endParaRPr lang="ru-RU" sz="20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Сходства и различия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447675" algn="just">
              <a:buNone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Проектная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 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деятельность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 - это совместная учебно-познавательная, творческая или игровая деятельность учащихся. Главное условие проектной деятельности - наличие заранее выработанных представлений о конечном продукте деятельности (презентации, буклета, брошюры, гипертекстового документа и т.д.).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447675" algn="just">
              <a:buNone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Исследовательская деятельность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 — </a:t>
            </a:r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деятельность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учащихся, связанная с решением учащимися творческой, исследовательской задачи с заранее неизвестным решением. Исследование заранее не предполагает создание какого-либо конечного продукта деятельности.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3614734" cy="5268931"/>
          </a:xfrm>
        </p:spPr>
        <p:txBody>
          <a:bodyPr>
            <a:normAutofit/>
          </a:bodyPr>
          <a:lstStyle/>
          <a:p>
            <a:pPr marL="0" indent="447675" algn="just">
              <a:buNone/>
            </a:pPr>
            <a:r>
              <a:rPr lang="ru-RU" sz="2400" dirty="0" smtClean="0">
                <a:latin typeface="Comic Sans MS" pitchFamily="66" charset="0"/>
              </a:rPr>
              <a:t>В </a:t>
            </a:r>
            <a:r>
              <a:rPr lang="ru-RU" sz="2400" b="1" dirty="0" smtClean="0">
                <a:latin typeface="Comic Sans MS" pitchFamily="66" charset="0"/>
              </a:rPr>
              <a:t>исследовании</a:t>
            </a:r>
            <a:r>
              <a:rPr lang="ru-RU" sz="2400" dirty="0" smtClean="0">
                <a:latin typeface="Comic Sans MS" pitchFamily="66" charset="0"/>
              </a:rPr>
              <a:t> ключевыми становятся 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способы верификации</a:t>
            </a:r>
            <a:r>
              <a:rPr lang="ru-RU" sz="2400" dirty="0" smtClean="0">
                <a:latin typeface="Comic Sans MS" pitchFamily="66" charset="0"/>
              </a:rPr>
              <a:t> (сбор данных) или проверки правильности (истинности) той или иной определяемой модели.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928670"/>
            <a:ext cx="3614734" cy="5197493"/>
          </a:xfrm>
        </p:spPr>
        <p:txBody>
          <a:bodyPr>
            <a:normAutofit/>
          </a:bodyPr>
          <a:lstStyle/>
          <a:p>
            <a:pPr marL="0" indent="447675" algn="just">
              <a:buNone/>
            </a:pPr>
            <a:r>
              <a:rPr lang="ru-RU" sz="2400" dirty="0" smtClean="0">
                <a:latin typeface="Comic Sans MS" pitchFamily="66" charset="0"/>
              </a:rPr>
              <a:t>В </a:t>
            </a:r>
            <a:r>
              <a:rPr lang="ru-RU" sz="2400" b="1" dirty="0" smtClean="0">
                <a:latin typeface="Comic Sans MS" pitchFamily="66" charset="0"/>
              </a:rPr>
              <a:t>проекте</a:t>
            </a:r>
            <a:r>
              <a:rPr lang="ru-RU" sz="2400" dirty="0" smtClean="0">
                <a:latin typeface="Comic Sans MS" pitchFamily="66" charset="0"/>
              </a:rPr>
              <a:t> ключевыми являются 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способы 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коммуникации</a:t>
            </a:r>
            <a:r>
              <a:rPr lang="ru-RU" sz="2400" dirty="0" smtClean="0">
                <a:latin typeface="Comic Sans MS" pitchFamily="66" charset="0"/>
              </a:rPr>
              <a:t>, информационные, организационные и иные производственные умения.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К</a:t>
            </a:r>
            <a:r>
              <a:rPr lang="ru-RU" i="1" dirty="0" smtClean="0">
                <a:solidFill>
                  <a:srgbClr val="FF0000"/>
                </a:solidFill>
                <a:latin typeface="Comic Sans MS" pitchFamily="66" charset="0"/>
              </a:rPr>
              <a:t>акую культурную роль я исполняю?</a:t>
            </a:r>
            <a:endParaRPr lang="ru-RU" dirty="0"/>
          </a:p>
        </p:txBody>
      </p:sp>
      <p:pic>
        <p:nvPicPr>
          <p:cNvPr id="4" name="Содержимое 3" descr="hello_html_77d45ee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7" y="1857364"/>
            <a:ext cx="5609909" cy="414340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 numCol="2"/>
          <a:lstStyle/>
          <a:p>
            <a:pPr eaLnBrk="1" hangingPunct="1"/>
            <a:r>
              <a:rPr lang="ru-RU" sz="3600" b="1" dirty="0" smtClean="0">
                <a:solidFill>
                  <a:srgbClr val="00B050"/>
                </a:solidFill>
              </a:rPr>
              <a:t>Исследование Проект</a:t>
            </a:r>
            <a:endParaRPr lang="ru-RU" sz="3600" b="1" dirty="0" smtClean="0">
              <a:solidFill>
                <a:srgbClr val="00B050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4038600" cy="5486400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ru-RU" sz="2400" dirty="0" smtClean="0"/>
              <a:t>Исследование носит вневременный характер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ru-RU" sz="2400" dirty="0" smtClean="0"/>
              <a:t>Продукт – знания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ru-RU" sz="2400" dirty="0" smtClean="0"/>
              <a:t>Для знания важен критерий истинности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ru-RU" sz="2400" dirty="0" smtClean="0"/>
              <a:t>Исследование направлено на идеальный объект. 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ru-RU" sz="2400" dirty="0" smtClean="0"/>
              <a:t>Допускает бесконечное движение вглубь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ru-RU" sz="2400" dirty="0" smtClean="0"/>
              <a:t>Творчество в чистом виде. В исследовании значительно больше места для импровизации.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endParaRPr lang="ru-RU" dirty="0" smtClean="0"/>
          </a:p>
          <a:p>
            <a:pPr eaLnBrk="1" hangingPunct="1">
              <a:lnSpc>
                <a:spcPct val="80000"/>
              </a:lnSpc>
            </a:pPr>
            <a:endParaRPr lang="ru-RU" dirty="0" smtClean="0"/>
          </a:p>
          <a:p>
            <a:pPr eaLnBrk="1" hangingPunct="1"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43000"/>
            <a:ext cx="4038600" cy="5562600"/>
          </a:xfrm>
        </p:spPr>
        <p:txBody>
          <a:bodyPr>
            <a:normAutofit/>
          </a:bodyPr>
          <a:lstStyle/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ru-RU" sz="2400" dirty="0" smtClean="0"/>
              <a:t>Проект определён временными рамками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ru-RU" sz="2400" dirty="0" smtClean="0"/>
              <a:t>Продукт – проект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ru-RU" sz="2400" dirty="0" smtClean="0"/>
              <a:t>Для проекта – критерий реализуемости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ru-RU" sz="2400" dirty="0" smtClean="0"/>
              <a:t>Проектирование направлено на организационную форму. 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ru-RU" sz="2400" dirty="0" smtClean="0"/>
              <a:t>Изначально задает предел, глубину решения проблемы.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ru-RU" sz="2400" dirty="0" smtClean="0"/>
              <a:t>Творчество не в полной мере, творчество по плану, в определенных контролируемых рамках</a:t>
            </a:r>
            <a:r>
              <a:rPr lang="ru-RU" sz="1800" dirty="0" smtClean="0"/>
              <a:t>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9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9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9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  <p:bldP spid="4915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4000528"/>
          </a:xfrm>
        </p:spPr>
        <p:txBody>
          <a:bodyPr>
            <a:noAutofit/>
          </a:bodyPr>
          <a:lstStyle/>
          <a:p>
            <a:pPr algn="l" fontAlgn="base"/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Проект </a:t>
            </a:r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– это пять «П»:</a:t>
            </a:r>
            <a:r>
              <a:rPr lang="ru-RU" sz="3600" dirty="0" smtClean="0">
                <a:latin typeface="Comic Sans MS" pitchFamily="66" charset="0"/>
              </a:rPr>
              <a:t/>
            </a:r>
            <a:br>
              <a:rPr lang="ru-RU" sz="3600" dirty="0" smtClean="0">
                <a:latin typeface="Comic Sans MS" pitchFamily="66" charset="0"/>
              </a:rPr>
            </a:b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1. Проблема</a:t>
            </a:r>
            <a:b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2. Проектирование (планирование)</a:t>
            </a:r>
            <a:b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3. Поиск информации</a:t>
            </a:r>
            <a:b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4. Продукт (создание проектного продукта)</a:t>
            </a:r>
            <a:b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5. Презентация проектного продукта</a:t>
            </a:r>
            <a:r>
              <a:rPr lang="ru-RU" sz="3600" dirty="0" smtClean="0">
                <a:latin typeface="Comic Sans MS" pitchFamily="66" charset="0"/>
              </a:rPr>
              <a:t/>
            </a:r>
            <a:br>
              <a:rPr lang="ru-RU" sz="3600" dirty="0" smtClean="0">
                <a:latin typeface="Comic Sans MS" pitchFamily="66" charset="0"/>
              </a:rPr>
            </a:b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П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еречень 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возможных выходов проектной деятельности: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- </a:t>
            </a: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  <a:t>Рекламный буклет (например, для Новогодней выставки)</a:t>
            </a:r>
            <a:b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  <a:t>- Сценарий праздника</a:t>
            </a:r>
            <a:b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  <a:t>- Видеофильм (например: «Наши таланты»)</a:t>
            </a:r>
            <a:b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  <a:t>- Фантастический проект (например: «Город моей мечты»)</a:t>
            </a:r>
            <a:b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  <a:t>- Костюм (показ собственных моделей)</a:t>
            </a:r>
            <a:b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  <a:t>- Музыкальное произведение (собственного сочинения)</a:t>
            </a:r>
            <a:b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  <a:t>- Оформление кабинетов (например, проект стендов)</a:t>
            </a:r>
            <a:b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  <a:t>- Конкретные предложения по улучшению какой-то ситуации (например: краеведческий уголок в кабинете)</a:t>
            </a:r>
            <a:endParaRPr lang="ru-RU" sz="22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372</Words>
  <PresentationFormat>Экран (4:3)</PresentationFormat>
  <Paragraphs>65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«Проектная» и «исследовательская» деятельность школьников </vt:lpstr>
      <vt:lpstr>«Обучая других, обучаешься  сам»  (Я.А.Коменский)</vt:lpstr>
      <vt:lpstr>Слайд 3</vt:lpstr>
      <vt:lpstr>Сходства и различия</vt:lpstr>
      <vt:lpstr>Слайд 5</vt:lpstr>
      <vt:lpstr>Какую культурную роль я исполняю?</vt:lpstr>
      <vt:lpstr>Исследование Проект</vt:lpstr>
      <vt:lpstr>Проект – это пять «П»: 1. Проблема 2. Проектирование (планирование) 3. Поиск информации 4. Продукт (создание проектного продукта) 5. Презентация проектного продукта </vt:lpstr>
      <vt:lpstr>Перечень возможных выходов проектной деятельности: </vt:lpstr>
      <vt:lpstr>Перечень примерных тем исследовательских работ</vt:lpstr>
      <vt:lpstr>Структура проектной деятельности школьников </vt:lpstr>
      <vt:lpstr>Структура исследовательской деятельности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«Проектная» и «исследовательская» деятельность школьников </dc:title>
  <dc:creator>ржджопэрнжгдЭГжэднэх</dc:creator>
  <cp:lastModifiedBy>PROcompany</cp:lastModifiedBy>
  <cp:revision>17</cp:revision>
  <dcterms:created xsi:type="dcterms:W3CDTF">2016-11-27T13:57:30Z</dcterms:created>
  <dcterms:modified xsi:type="dcterms:W3CDTF">2016-11-27T15:21:50Z</dcterms:modified>
</cp:coreProperties>
</file>