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2" r:id="rId12"/>
    <p:sldId id="265" r:id="rId13"/>
    <p:sldId id="266" r:id="rId14"/>
    <p:sldId id="267" r:id="rId15"/>
    <p:sldId id="268" r:id="rId16"/>
    <p:sldId id="280" r:id="rId17"/>
    <p:sldId id="270" r:id="rId18"/>
    <p:sldId id="283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CF2B"/>
    <a:srgbClr val="006600"/>
    <a:srgbClr val="006400"/>
    <a:srgbClr val="008000"/>
    <a:srgbClr val="FFFF66"/>
    <a:srgbClr val="CC0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36912"/>
            <a:ext cx="702027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14908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03CF8-D385-45E5-8999-45E2323705CF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8CB1C-21C5-46A7-9689-0FE67A9E2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CAD8F-DCEA-4920-8FE6-162E1CC38BB1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372FB-E461-46F4-B54C-18BB601C7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D1A2-9B21-4F5C-A8B8-618A4C7CD6C9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B3061-0387-4A8C-AF1D-F654D7987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9AB2-7966-4EE1-A69E-6520EAF1F89C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C5E3-CB72-4DF7-BAAE-97C0C8B62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77072"/>
            <a:ext cx="6948264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2564904"/>
            <a:ext cx="69482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877C-CCB5-4C26-9FB8-20BAC374F08A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78E0D-E022-4949-A088-8D537F960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8864-8A04-41AD-BE80-31C3F81AA8F1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5794-6DDC-4EF9-AA5A-005916C9E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91EF9-D935-43CB-A777-EFED7A35D03C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0A1DB-F671-4BF1-962A-FF027529E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55EE-CEEF-4C49-A8A6-9C33DF5359CE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876FE-44C5-4E02-B6A2-08CBA35CD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43085-2660-49E7-AC0D-681F51263DF1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7F65-8E4C-47FF-8D07-D75086B59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65D99-F0C0-45C5-8201-FA6D3C5F4449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3C74-CBB0-45A5-8A97-01B3681FD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F07ED-4245-49FC-9E6E-1CE59D1F9D0B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110B-AEDE-4BE2-8610-933665D80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98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F17B6F-9F12-4E76-AADC-EB453937DB26}" type="datetimeFigureOut">
              <a:rPr lang="ru-RU"/>
              <a:pPr>
                <a:defRPr/>
              </a:pPr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97B94-EFF8-48AA-B6AF-C36D160E1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77933C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075" y="2636838"/>
            <a:ext cx="7019925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«ОГОРОД НА ОКНЕ»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4714875"/>
            <a:ext cx="4500563" cy="1571625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solidFill>
                  <a:srgbClr val="000000"/>
                </a:solidFill>
              </a:rPr>
              <a:t>Автор:</a:t>
            </a: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solidFill>
                  <a:srgbClr val="000000"/>
                </a:solidFill>
              </a:rPr>
              <a:t>Воспитатель</a:t>
            </a: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solidFill>
                  <a:srgbClr val="000000"/>
                </a:solidFill>
              </a:rPr>
              <a:t> Блохина Н.М.</a:t>
            </a:r>
          </a:p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solidFill>
                <a:srgbClr val="4F6228"/>
              </a:solidFill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857250" y="0"/>
            <a:ext cx="76438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000000"/>
                </a:solidFill>
                <a:latin typeface="Constantia" pitchFamily="18" charset="0"/>
              </a:rPr>
              <a:t>МБОУ СОШ №30 структурное подразделение – детский сад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7563" y="6143625"/>
            <a:ext cx="17938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+mn-lt"/>
                <a:cs typeface="+mn-cs"/>
              </a:rPr>
              <a:t>Воронеж</a:t>
            </a:r>
            <a:r>
              <a:rPr lang="ru-RU" dirty="0">
                <a:latin typeface="+mn-lt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+mn-lt"/>
                <a:cs typeface="+mn-cs"/>
              </a:rPr>
              <a:t>2016</a:t>
            </a:r>
            <a:r>
              <a:rPr lang="ru-RU" dirty="0">
                <a:latin typeface="+mn-lt"/>
              </a:rPr>
              <a:t>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527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ЭТАП -ОСНОВНОЙ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1187450" y="2071688"/>
            <a:ext cx="7499350" cy="4054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00"/>
                </a:solidFill>
              </a:rPr>
              <a:t>    Внедрение в  образовательный процесс  эффективных методов и приёмов по расширению знаний дошкольников  об уходе за растениями в комнатных условиях.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Прямая соединительная линия 29"/>
          <p:cNvCxnSpPr>
            <a:stCxn id="9" idx="2"/>
          </p:cNvCxnSpPr>
          <p:nvPr/>
        </p:nvCxnSpPr>
        <p:spPr>
          <a:xfrm rot="16200000" flipH="1">
            <a:off x="7126288" y="3840162"/>
            <a:ext cx="1143000" cy="349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5" idx="2"/>
            <a:endCxn id="15" idx="0"/>
          </p:cNvCxnSpPr>
          <p:nvPr/>
        </p:nvCxnSpPr>
        <p:spPr>
          <a:xfrm rot="5400000">
            <a:off x="3750469" y="3964782"/>
            <a:ext cx="26447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2"/>
            <a:endCxn id="12" idx="2"/>
          </p:cNvCxnSpPr>
          <p:nvPr/>
        </p:nvCxnSpPr>
        <p:spPr>
          <a:xfrm rot="5400000">
            <a:off x="821531" y="4321969"/>
            <a:ext cx="32146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98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ЭТАП -ОСНОВНОЙ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75" y="2143125"/>
            <a:ext cx="2286000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детьми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5" y="2214563"/>
            <a:ext cx="2428875" cy="42862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родителями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38" y="2857500"/>
            <a:ext cx="2214562" cy="571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Игровая деятельность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1500188"/>
            <a:ext cx="7500938" cy="5715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НАПРАВЛЕНИЯ РЕАЛИЗАЦИИ ПРОЕКТА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50" y="2214563"/>
            <a:ext cx="2214563" cy="107156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Предметно-развивающая среда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4438" y="3643313"/>
            <a:ext cx="2428875" cy="6429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Театральная деятельность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38" y="4429125"/>
            <a:ext cx="2428875" cy="642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Практическая деятельность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38" y="5286375"/>
            <a:ext cx="2428875" cy="642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Художественное творчество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8" y="2857500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Папка-передвижка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57625" y="3643313"/>
            <a:ext cx="2428875" cy="6429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Консультация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7625" y="528637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Приобретение оборудования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442912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Беседа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813" y="3500438"/>
            <a:ext cx="2428875" cy="6429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Разбивка огорода на окне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00813" y="4286250"/>
            <a:ext cx="2428875" cy="6429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Дидактическое обеспечение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674211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Игровая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500188"/>
            <a:ext cx="7956550" cy="452596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Дидактические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«Найди по описанию»,»Разрезные картинки», «Домино», «Чудесный мешочек», «Угадай овощ на вкус», «Вершки-корешки»</a:t>
            </a:r>
            <a:r>
              <a:rPr lang="en-US" sz="3000" dirty="0" smtClean="0">
                <a:solidFill>
                  <a:schemeClr val="tx1"/>
                </a:solidFill>
              </a:rPr>
              <a:t>,</a:t>
            </a:r>
            <a:r>
              <a:rPr lang="ru-RU" sz="3000" dirty="0" smtClean="0">
                <a:solidFill>
                  <a:schemeClr val="tx1"/>
                </a:solidFill>
              </a:rPr>
              <a:t> «Морковные гонки».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Подвижные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«</a:t>
            </a:r>
            <a:r>
              <a:rPr lang="ru-RU" sz="3000" dirty="0" err="1" smtClean="0">
                <a:solidFill>
                  <a:schemeClr val="tx1"/>
                </a:solidFill>
              </a:rPr>
              <a:t>Съедобное-несъедобное</a:t>
            </a:r>
            <a:r>
              <a:rPr lang="ru-RU" sz="3000" dirty="0" smtClean="0">
                <a:solidFill>
                  <a:schemeClr val="tx1"/>
                </a:solidFill>
              </a:rPr>
              <a:t>», «Найди пару», «</a:t>
            </a:r>
            <a:r>
              <a:rPr lang="ru-RU" sz="3000" dirty="0" err="1" smtClean="0">
                <a:solidFill>
                  <a:schemeClr val="tx1"/>
                </a:solidFill>
              </a:rPr>
              <a:t>Огуречик</a:t>
            </a:r>
            <a:r>
              <a:rPr lang="ru-RU" sz="3000" dirty="0" smtClean="0">
                <a:solidFill>
                  <a:schemeClr val="tx1"/>
                </a:solidFill>
              </a:rPr>
              <a:t>», «Кто быстрее соберет урожай».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Сюжетно-ролевые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chemeClr val="tx1"/>
                </a:solidFill>
              </a:rPr>
              <a:t>«Семья», «Едем на дачу», «Овощной магазин».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6985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Дидактические игры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pic>
        <p:nvPicPr>
          <p:cNvPr id="25604" name="Рисунок 7" descr="DSC019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54538" y="3714752"/>
            <a:ext cx="4222780" cy="3000396"/>
          </a:xfrm>
          <a:prstGeom prst="rect">
            <a:avLst/>
          </a:prstGeom>
          <a:noFill/>
          <a:ln w="57150">
            <a:solidFill>
              <a:srgbClr val="5ACF2B"/>
            </a:solidFill>
            <a:miter lim="800000"/>
            <a:headEnd/>
            <a:tailEnd/>
          </a:ln>
        </p:spPr>
      </p:pic>
      <p:pic>
        <p:nvPicPr>
          <p:cNvPr id="6" name="Рисунок 5" descr="depositphotos_4866944-Onion-with-fresh-sprou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500174"/>
            <a:ext cx="1422400" cy="2133600"/>
          </a:xfrm>
          <a:prstGeom prst="rect">
            <a:avLst/>
          </a:prstGeom>
        </p:spPr>
      </p:pic>
      <p:pic>
        <p:nvPicPr>
          <p:cNvPr id="8" name="Рисунок 7" descr="DSC0198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1428736"/>
            <a:ext cx="3809995" cy="2857496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714480" y="5572140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Constantia" pitchFamily="18" charset="0"/>
                <a:cs typeface="+mn-cs"/>
              </a:rPr>
              <a:t>«Волшебный мешочек»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2714612" y="4643446"/>
            <a:ext cx="484632" cy="857256"/>
          </a:xfrm>
          <a:prstGeom prst="upArrow">
            <a:avLst/>
          </a:prstGeom>
          <a:solidFill>
            <a:srgbClr val="5ACF2B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Дидактические игры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643570" y="1928802"/>
            <a:ext cx="3286148" cy="839787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«Узнай овощ на вкус»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643042" y="5643578"/>
            <a:ext cx="3000396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latin typeface="Constantia" pitchFamily="18" charset="0"/>
                <a:cs typeface="+mn-cs"/>
              </a:rPr>
              <a:t>«Морковные гонки»</a:t>
            </a:r>
            <a:endParaRPr lang="ru-RU" sz="3200" b="1" dirty="0">
              <a:latin typeface="Constantia" pitchFamily="18" charset="0"/>
              <a:cs typeface="+mn-cs"/>
            </a:endParaRPr>
          </a:p>
        </p:txBody>
      </p:sp>
      <p:sp>
        <p:nvSpPr>
          <p:cNvPr id="10" name="Стрелка вверх 9"/>
          <p:cNvSpPr/>
          <p:nvPr/>
        </p:nvSpPr>
        <p:spPr>
          <a:xfrm>
            <a:off x="2928926" y="4714884"/>
            <a:ext cx="484632" cy="857256"/>
          </a:xfrm>
          <a:prstGeom prst="upArrow">
            <a:avLst/>
          </a:prstGeom>
          <a:solidFill>
            <a:srgbClr val="5ACF2B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0800000">
            <a:off x="7000892" y="3143248"/>
            <a:ext cx="484632" cy="785818"/>
          </a:xfrm>
          <a:prstGeom prst="upArrow">
            <a:avLst/>
          </a:prstGeom>
          <a:solidFill>
            <a:srgbClr val="5ACF2B"/>
          </a:solidFill>
          <a:ln>
            <a:solidFill>
              <a:srgbClr val="0064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Рисунок 12" descr="Изображение 2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4429132"/>
            <a:ext cx="4063997" cy="2285998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0197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1500174"/>
            <a:ext cx="4095779" cy="3071834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Познание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857364"/>
            <a:ext cx="4143380" cy="1285884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Экология.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Тема: «Все начинается с семечка»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Изображение 2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3042" y="1500174"/>
            <a:ext cx="2928958" cy="5207036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99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4000504"/>
            <a:ext cx="3571868" cy="2678901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42268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Опытно-экспериментальная деятельность</a:t>
            </a:r>
            <a:endParaRPr lang="ru-RU" sz="3600" dirty="0"/>
          </a:p>
        </p:txBody>
      </p:sp>
      <p:pic>
        <p:nvPicPr>
          <p:cNvPr id="6" name="Рисунок 5" descr="Изображение 2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1500174"/>
            <a:ext cx="4214810" cy="2370831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Изображение 2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4071942"/>
            <a:ext cx="4572000" cy="2571750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0_15437e_4cd7a611_orig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57290" y="4214818"/>
            <a:ext cx="2571768" cy="2348881"/>
          </a:xfrm>
          <a:prstGeom prst="rect">
            <a:avLst/>
          </a:prstGeom>
        </p:spPr>
      </p:pic>
      <p:pic>
        <p:nvPicPr>
          <p:cNvPr id="13" name="Рисунок 12" descr="priznaki-beremennosti-primetyi-avtor-3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72198" y="1785926"/>
            <a:ext cx="2586947" cy="1940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Практическая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pic>
        <p:nvPicPr>
          <p:cNvPr id="30722" name="Рисунок 6" descr="DSC0192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313" y="1500188"/>
            <a:ext cx="3214687" cy="2411412"/>
          </a:xfrm>
          <a:prstGeom prst="rect">
            <a:avLst/>
          </a:prstGeom>
          <a:noFill/>
          <a:ln w="57150">
            <a:solidFill>
              <a:srgbClr val="5ACF2B"/>
            </a:solidFill>
            <a:miter lim="800000"/>
            <a:headEnd/>
            <a:tailEnd/>
          </a:ln>
        </p:spPr>
      </p:pic>
      <p:pic>
        <p:nvPicPr>
          <p:cNvPr id="30723" name="Рисунок 7" descr="DSC0193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0" y="4143375"/>
            <a:ext cx="3333750" cy="2500313"/>
          </a:xfrm>
          <a:prstGeom prst="rect">
            <a:avLst/>
          </a:prstGeom>
          <a:noFill/>
          <a:ln w="57150">
            <a:solidFill>
              <a:srgbClr val="5ACF2B"/>
            </a:solidFill>
            <a:miter lim="800000"/>
            <a:headEnd/>
            <a:tailEnd/>
          </a:ln>
        </p:spPr>
      </p:pic>
      <p:pic>
        <p:nvPicPr>
          <p:cNvPr id="30724" name="Рисунок 8" descr="DSC0193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88" y="1500188"/>
            <a:ext cx="2357437" cy="3143250"/>
          </a:xfrm>
          <a:prstGeom prst="rect">
            <a:avLst/>
          </a:prstGeom>
          <a:noFill/>
          <a:ln w="57150">
            <a:solidFill>
              <a:srgbClr val="5ACF2B"/>
            </a:solidFill>
            <a:miter lim="800000"/>
            <a:headEnd/>
            <a:tailEnd/>
          </a:ln>
        </p:spPr>
      </p:pic>
      <p:pic>
        <p:nvPicPr>
          <p:cNvPr id="30725" name="Рисунок 9" descr="DSC0194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25" y="3643313"/>
            <a:ext cx="2251075" cy="3000375"/>
          </a:xfrm>
          <a:prstGeom prst="rect">
            <a:avLst/>
          </a:prstGeom>
          <a:noFill/>
          <a:ln w="57150">
            <a:solidFill>
              <a:srgbClr val="5ACF2B"/>
            </a:solidFill>
            <a:miter lim="800000"/>
            <a:headEnd/>
            <a:tailEnd/>
          </a:ln>
        </p:spPr>
      </p:pic>
      <p:pic>
        <p:nvPicPr>
          <p:cNvPr id="7" name="Рисунок 6" descr="depositphotos_4866944-Onion-with-fresh-sprout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8082" y="1571612"/>
            <a:ext cx="1423785" cy="2000264"/>
          </a:xfrm>
          <a:prstGeom prst="rect">
            <a:avLst/>
          </a:prstGeom>
        </p:spPr>
      </p:pic>
      <p:pic>
        <p:nvPicPr>
          <p:cNvPr id="8" name="Рисунок 7" descr="depositphotos_4866944-Onion-with-fresh-sprout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929190" y="4714884"/>
            <a:ext cx="1372936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 descr="DSC0194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75" y="1500188"/>
            <a:ext cx="2500313" cy="1874837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6" name="Рисунок 2" descr="DSC0194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500" y="1500188"/>
            <a:ext cx="2303463" cy="307181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7" name="Рисунок 3" descr="DSC0194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50" y="1500188"/>
            <a:ext cx="2303463" cy="307181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Рисунок 4" descr="DSC0194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43000" y="3786188"/>
            <a:ext cx="3905250" cy="2928937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9" name="Рисунок 5" descr="DSC0195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63" y="4714875"/>
            <a:ext cx="2643187" cy="1982788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214563" y="214313"/>
            <a:ext cx="5000625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ea typeface="+mj-ea"/>
                <a:cs typeface="+mj-cs"/>
              </a:rPr>
              <a:t>Практическая деятельность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Художественное творчество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pic>
        <p:nvPicPr>
          <p:cNvPr id="32770" name="Рисунок 6" descr="DSC0195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50" y="4000500"/>
            <a:ext cx="2035175" cy="2714625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1" name="Рисунок 7" descr="DSC019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88" y="1500188"/>
            <a:ext cx="3238500" cy="2428875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2" name="Рисунок 8" descr="DSC0196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0" y="1428750"/>
            <a:ext cx="3786188" cy="2840038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3" name="Рисунок 9" descr="DSC0196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4071942"/>
            <a:ext cx="3524250" cy="2643188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1357290" y="1928802"/>
            <a:ext cx="7358063" cy="35718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«Природа – единственная книга, каждая страница которой полна глубокого содержания»</a:t>
            </a:r>
          </a:p>
          <a:p>
            <a:pPr algn="r" eaLnBrk="1" hangingPunct="1">
              <a:buFont typeface="Arial" charset="0"/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 И. В. ГЕТЕ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Коммуникация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786313" y="1500188"/>
            <a:ext cx="4071937" cy="53578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Рассматривание иллюстраций </a:t>
            </a:r>
            <a:r>
              <a:rPr lang="ru-RU" sz="2600" dirty="0" smtClean="0">
                <a:solidFill>
                  <a:schemeClr val="tx1"/>
                </a:solidFill>
              </a:rPr>
              <a:t>в энциклопедии, в альбомах об овощах;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Беседы: </a:t>
            </a:r>
            <a:r>
              <a:rPr lang="ru-RU" sz="2600" dirty="0" smtClean="0">
                <a:solidFill>
                  <a:schemeClr val="tx1"/>
                </a:solidFill>
              </a:rPr>
              <a:t>«Витамины на окне», «Урожай с грядки», «Моя любимая дача»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«Овощи. Что мы знаем о них?»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Пальчиковая игра </a:t>
            </a:r>
            <a:r>
              <a:rPr lang="ru-RU" sz="2600" dirty="0" smtClean="0">
                <a:solidFill>
                  <a:schemeClr val="tx1"/>
                </a:solidFill>
              </a:rPr>
              <a:t>«Засолка капусты»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" name="Рисунок 5" descr="20160315_162129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4429132"/>
            <a:ext cx="3431477" cy="1934411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99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1643050"/>
            <a:ext cx="3238523" cy="242889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luk_luchok_luk_lucho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926904">
            <a:off x="2898770" y="2888085"/>
            <a:ext cx="226346" cy="188950"/>
          </a:xfrm>
          <a:prstGeom prst="rect">
            <a:avLst/>
          </a:prstGeom>
          <a:ln>
            <a:solidFill>
              <a:srgbClr val="5ACF2B"/>
            </a:solidFill>
          </a:ln>
          <a:effectLst>
            <a:softEdge rad="31750"/>
          </a:effectLst>
        </p:spPr>
      </p:pic>
      <p:pic>
        <p:nvPicPr>
          <p:cNvPr id="9" name="Рисунок 8" descr="luk_luchok_luk_luchok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7695154" y="5592258"/>
            <a:ext cx="1326120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/>
              </a:rPr>
              <a:t>Чтение художественной литературы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85938"/>
            <a:ext cx="7499350" cy="43291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«Вершки и корешки» р.н.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«Пых» бел.н.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«Колосок» укр.н.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«Овощи» Ю. Тувим.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«Удивительный огород» Н.Кончаловская</a:t>
            </a: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«Огород» Н. Носов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Загадки, пословицы и поговорки  о труде, овощах, орудиях труда.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67151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Театральная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6357951" y="4572000"/>
            <a:ext cx="2786050" cy="17859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Кукольный театр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«Репка»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9" name="Рисунок 8" descr="Изображение 2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1500174"/>
            <a:ext cx="3786214" cy="2129745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Изображение 2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14942" y="1500174"/>
            <a:ext cx="3778244" cy="212526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Изображение 2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3786190"/>
            <a:ext cx="5214974" cy="2933423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3849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Безопасность, 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здоровье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3614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Беседы: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«Какая пища полезней»,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«Осторожно нитраты!»,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«Стой – Овощ мой перед едой!»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«Могут ли овощи принести вред нашему здоровью?»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5" name="Рисунок 4" descr="0_15437e_4cd7a611_orig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57884" y="4286256"/>
            <a:ext cx="2643206" cy="2414128"/>
          </a:xfrm>
          <a:prstGeom prst="rect">
            <a:avLst/>
          </a:prstGeom>
        </p:spPr>
      </p:pic>
      <p:pic>
        <p:nvPicPr>
          <p:cNvPr id="6" name="Рисунок 5" descr="luk_luchok_luk_lucho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5000637"/>
            <a:ext cx="3286148" cy="1730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Музыка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1187450" y="1857375"/>
            <a:ext cx="7499350" cy="2714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tx1"/>
                </a:solidFill>
              </a:rPr>
              <a:t>Песня «Урожайная» музыка А. Филиппенко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tx1"/>
                </a:solidFill>
              </a:rPr>
              <a:t>Хоровод «Огородная-хороводная» музыка Б. Можжевелова</a:t>
            </a:r>
          </a:p>
          <a:p>
            <a:pPr eaLnBrk="1" hangingPunct="1"/>
            <a:endParaRPr lang="ru-RU" smtClean="0"/>
          </a:p>
        </p:txBody>
      </p:sp>
      <p:pic>
        <p:nvPicPr>
          <p:cNvPr id="37891" name="Picture 7" descr="C:\ОЛЬГА\Загрузки\muzikaa-107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4214813"/>
            <a:ext cx="31750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6985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Работа с родителями: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187450" y="1714500"/>
            <a:ext cx="7956550" cy="4525963"/>
          </a:xfrm>
        </p:spPr>
        <p:txBody>
          <a:bodyPr/>
          <a:lstStyle/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smtClean="0">
                <a:solidFill>
                  <a:schemeClr val="tx1"/>
                </a:solidFill>
              </a:rPr>
              <a:t>Папка передвижка </a:t>
            </a:r>
            <a:r>
              <a:rPr lang="ru-RU" smtClean="0">
                <a:solidFill>
                  <a:schemeClr val="tx1"/>
                </a:solidFill>
              </a:rPr>
              <a:t>«Полезные свойства овощей»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smtClean="0">
                <a:solidFill>
                  <a:schemeClr val="tx1"/>
                </a:solidFill>
              </a:rPr>
              <a:t>Консультация</a:t>
            </a:r>
            <a:r>
              <a:rPr lang="ru-RU" smtClean="0">
                <a:solidFill>
                  <a:schemeClr val="tx1"/>
                </a:solidFill>
              </a:rPr>
              <a:t> «Как сделать огород на окне»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Приобретение родителями для детей в группу необходимого оборудования </a:t>
            </a:r>
            <a:r>
              <a:rPr lang="ru-RU" smtClean="0">
                <a:solidFill>
                  <a:schemeClr val="tx1"/>
                </a:solidFill>
              </a:rPr>
              <a:t>(контейнеры, земля, семена)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ЭТАП -ЗАКЛЮЧИТЕЛЬНЫЙ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18288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1.    Подведение итогов реализации проекта.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2.    Оформление фотовыставки «Огород на окне».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9940" name="Рисунок 5" descr="DSC0194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2928934"/>
            <a:ext cx="2795721" cy="2096791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019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3286124"/>
            <a:ext cx="899957" cy="1199943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0196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4214818"/>
            <a:ext cx="1428728" cy="1071546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0194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285984" y="3286124"/>
            <a:ext cx="1071552" cy="1428736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SC0193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5500702"/>
            <a:ext cx="1643042" cy="123228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Изображение 21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86578" y="5429264"/>
            <a:ext cx="2214546" cy="1245682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Изображение 20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714744" y="3000372"/>
            <a:ext cx="1905014" cy="1071570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Изображение 213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214414" y="4786322"/>
            <a:ext cx="1071556" cy="1904988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DSC01987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428860" y="5072074"/>
            <a:ext cx="2000232" cy="1500174"/>
          </a:xfrm>
          <a:prstGeom prst="rect">
            <a:avLst/>
          </a:prstGeom>
          <a:ln w="38100" cap="sq">
            <a:solidFill>
              <a:srgbClr val="5ACF2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786058"/>
            <a:ext cx="8786842" cy="125729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</a:p>
        </p:txBody>
      </p:sp>
      <p:pic>
        <p:nvPicPr>
          <p:cNvPr id="1026" name="Picture 2" descr="C:\Documents and Settings\User\Рабочий стол\рисуем\_________________5661cee9e9f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30" y="3524250"/>
            <a:ext cx="3119460" cy="3119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 ПРОЕКТЕ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Тип проекта</a:t>
            </a:r>
            <a:r>
              <a:rPr lang="ru-RU" dirty="0" smtClean="0">
                <a:solidFill>
                  <a:srgbClr val="000000"/>
                </a:solidFill>
              </a:rPr>
              <a:t>: познавательно-исследовательский   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Участники проекта:</a:t>
            </a:r>
            <a:r>
              <a:rPr lang="ru-RU" dirty="0" smtClean="0">
                <a:solidFill>
                  <a:srgbClr val="000000"/>
                </a:solidFill>
              </a:rPr>
              <a:t> дети старшей группы, родители воспитанников, воспитатели группы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Срок реализации проекта:</a:t>
            </a:r>
            <a:r>
              <a:rPr lang="ru-RU" dirty="0" smtClean="0">
                <a:solidFill>
                  <a:srgbClr val="000000"/>
                </a:solidFill>
              </a:rPr>
              <a:t> краткосрочный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Формы работы:</a:t>
            </a:r>
            <a:r>
              <a:rPr lang="ru-RU" dirty="0" smtClean="0">
                <a:solidFill>
                  <a:srgbClr val="000000"/>
                </a:solidFill>
              </a:rPr>
              <a:t> игровая, познавательная, продуктивная, работа с родителями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ПРОЕКТНАЯ ИДЕЯ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14500"/>
            <a:ext cx="7499350" cy="19288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Создать в группе детского сада огород на окне.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6387" name="Рисунок 5" descr="DSC0195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38" y="3214688"/>
            <a:ext cx="4357687" cy="3268662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187450" y="2357438"/>
            <a:ext cx="7499350" cy="376872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Обобщить и расширить знания дошкольников о том, как ухаживать за растениями в комнатных условиях;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   сделать проект сотворчеством воспитателей, детей и родителей.</a:t>
            </a:r>
          </a:p>
          <a:p>
            <a:pPr algn="ctr" eaLnBrk="1" hangingPunct="1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5043488"/>
          </a:xfrm>
        </p:spPr>
        <p:txBody>
          <a:bodyPr rtlCol="0">
            <a:normAutofit fontScale="70000" lnSpcReduction="20000"/>
          </a:bodyPr>
          <a:lstStyle/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расширению познания детей об уходе за растениями в комнатных условиях.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Обобщать представление детей о необходимости света, тепла, влаги, почвы для роста растений.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Подвести   детей к мысли о взаимосвязи природы и человека.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развитию познавательных, исследовательских способностей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Формировать бережное отношение к своему труду, и труду взрослых и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развитию речи детей, активизировать словарь.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Формировать чувство общности детей в группе и навыки сотрудничества.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РЕАЛИЗАЦИИ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1428750" y="1500188"/>
            <a:ext cx="6929438" cy="1285875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 этап – подготовительный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1428750" y="3000375"/>
            <a:ext cx="6929438" cy="1619250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II этап – основной </a:t>
            </a:r>
          </a:p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( практический) </a:t>
            </a:r>
          </a:p>
        </p:txBody>
      </p:sp>
      <p:sp>
        <p:nvSpPr>
          <p:cNvPr id="8" name="Лента лицом вниз 7"/>
          <p:cNvSpPr/>
          <p:nvPr/>
        </p:nvSpPr>
        <p:spPr>
          <a:xfrm>
            <a:off x="1643063" y="4929188"/>
            <a:ext cx="6929437" cy="1260475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III этап – заключительный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ОЖИДАЕМЫЕ РЕЗУЛЬТАТЫ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1. 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b="1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2.У детей сформируются знания о росте растений в комнатных условиях.</a:t>
            </a:r>
          </a:p>
          <a:p>
            <a:pPr eaLnBrk="1" hangingPunct="1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ЭТАП -ПОДГОТОВИТЕЛЬНЫЙ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1.    Подбор художественной литературы: стихи, загадки, пословицы, поговорки, рассказы, сказки про овощи, экологические сказки.</a:t>
            </a:r>
            <a:r>
              <a:rPr lang="ru-RU" b="1" i="1" dirty="0" smtClean="0">
                <a:solidFill>
                  <a:srgbClr val="000000"/>
                </a:solidFill>
                <a:cs typeface="Times New Roman" pitchFamily="16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2.  Подбор дидактических игр и наглядного материала по теме проекта.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3.  Беседа с родителями «Участвуем в проекте «Огород на окне».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4.  Разбивка огорода на окне.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og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611</Words>
  <Application>Microsoft Office PowerPoint</Application>
  <PresentationFormat>Экран (4:3)</PresentationFormat>
  <Paragraphs>109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ovogi</vt:lpstr>
      <vt:lpstr>ПРОЕКТ  «ОГОРОД НА ОКНЕ»</vt:lpstr>
      <vt:lpstr>Слайд 2</vt:lpstr>
      <vt:lpstr>О ПРОЕКТЕ</vt:lpstr>
      <vt:lpstr>ПРОЕКТНАЯ ИДЕЯ</vt:lpstr>
      <vt:lpstr>ЦЕЛЬ ПРОЕКТА</vt:lpstr>
      <vt:lpstr>ЗАДАЧИ  ПРОЕКТА</vt:lpstr>
      <vt:lpstr>ЭТАПЫ РЕАЛИЗАЦИИ ПРОЕКТА</vt:lpstr>
      <vt:lpstr>ОЖИДАЕМЫЕ РЕЗУЛЬТАТЫ</vt:lpstr>
      <vt:lpstr>I ЭТАП -ПОДГОТОВИТЕЛЬНЫЙ</vt:lpstr>
      <vt:lpstr>II ЭТАП -ОСНОВНОЙ</vt:lpstr>
      <vt:lpstr>II ЭТАП -ОСНОВНОЙ</vt:lpstr>
      <vt:lpstr>Игровая деятельность</vt:lpstr>
      <vt:lpstr>Дидактические игры</vt:lpstr>
      <vt:lpstr> Дидактические игры </vt:lpstr>
      <vt:lpstr>Познание</vt:lpstr>
      <vt:lpstr>Опытно-экспериментальная деятельность</vt:lpstr>
      <vt:lpstr>Практическая деятельность</vt:lpstr>
      <vt:lpstr>Слайд 18</vt:lpstr>
      <vt:lpstr>Художественное творчество</vt:lpstr>
      <vt:lpstr>Коммуникация</vt:lpstr>
      <vt:lpstr>Чтение художественной литературы</vt:lpstr>
      <vt:lpstr>Театральная деятельность</vt:lpstr>
      <vt:lpstr>Безопасность,  здоровье</vt:lpstr>
      <vt:lpstr>Музыка</vt:lpstr>
      <vt:lpstr>Работа с родителями:</vt:lpstr>
      <vt:lpstr>III ЭТАП -ЗАКЛЮЧИТЕЛЬНЫЙ</vt:lpstr>
      <vt:lpstr>Слайд 27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«ОГОРОД НА ОКНЕ»</dc:title>
  <dc:creator>1</dc:creator>
  <cp:lastModifiedBy>User</cp:lastModifiedBy>
  <cp:revision>45</cp:revision>
  <dcterms:created xsi:type="dcterms:W3CDTF">2013-03-24T11:37:19Z</dcterms:created>
  <dcterms:modified xsi:type="dcterms:W3CDTF">2017-02-08T19:07:35Z</dcterms:modified>
</cp:coreProperties>
</file>