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75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6" r:id="rId21"/>
    <p:sldId id="277" r:id="rId2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30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30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30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30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30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3000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3000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3000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3000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00"/>
    <a:srgbClr val="99FF99"/>
    <a:srgbClr val="DBD600"/>
    <a:srgbClr val="FF75BA"/>
    <a:srgbClr val="FF99CC"/>
    <a:srgbClr val="000066"/>
    <a:srgbClr val="81C0FF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114" y="2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97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E18146-1765-4F52-9EBB-217631A5E4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ABA1CD-2D36-434E-9242-9214703EE2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D8DA66-F405-4E4D-A496-EE48E545E4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Заголовок и текст над объек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8229600" cy="21859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3938588"/>
            <a:ext cx="8229600" cy="218757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B6C4C2-FC0A-4DAA-88C1-B25E9D53CA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A478F2-8B47-4EC5-8207-3A7245F524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66AD7C-F489-4B7A-813A-CA31EE0341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1A1D32-C8EE-42ED-8D33-A6A7E180CD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Заголовок и объект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229600" cy="21859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3938588"/>
            <a:ext cx="8229600" cy="218757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D53B8C-5F66-4B45-88E6-FDDDD0CAA1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817E10-D2FC-4C47-98AB-61AA94537B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14A845-0C48-46D9-AA40-61787851D7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5046A3-37B4-4D00-AD11-5B57094DD1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DFA0D5-1627-4FC8-919C-A9FF7B46DC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1F03CD-C363-4596-9232-6F97387588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B97DC9-3F94-4F96-9D84-057C244344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415DD5-D706-4D75-BA79-06F639787B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B11B14-1AD4-4787-AD2F-85270DB4FB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cs typeface="+mn-cs"/>
              </a:defRPr>
            </a:lvl1pPr>
          </a:lstStyle>
          <a:p>
            <a:pPr>
              <a:defRPr/>
            </a:pPr>
            <a:fld id="{25B5C611-C705-4C4F-80A9-3F8423AC70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3" r:id="rId2"/>
    <p:sldLayoutId id="2147483662" r:id="rId3"/>
    <p:sldLayoutId id="2147483661" r:id="rId4"/>
    <p:sldLayoutId id="2147483660" r:id="rId5"/>
    <p:sldLayoutId id="2147483659" r:id="rId6"/>
    <p:sldLayoutId id="2147483658" r:id="rId7"/>
    <p:sldLayoutId id="2147483657" r:id="rId8"/>
    <p:sldLayoutId id="2147483656" r:id="rId9"/>
    <p:sldLayoutId id="2147483655" r:id="rId10"/>
    <p:sldLayoutId id="2147483654" r:id="rId11"/>
    <p:sldLayoutId id="2147483653" r:id="rId12"/>
    <p:sldLayoutId id="2147483652" r:id="rId13"/>
    <p:sldLayoutId id="2147483651" r:id="rId14"/>
    <p:sldLayoutId id="2147483650" r:id="rId15"/>
    <p:sldLayoutId id="2147483649" r:id="rId16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gif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23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gif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18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gi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gif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0.gif"/><Relationship Id="rId4" Type="http://schemas.openxmlformats.org/officeDocument/2006/relationships/image" Target="../media/image9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C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836613"/>
            <a:ext cx="7772400" cy="2160587"/>
          </a:xfrm>
        </p:spPr>
        <p:txBody>
          <a:bodyPr/>
          <a:lstStyle/>
          <a:p>
            <a:pPr eaLnBrk="1" hangingPunct="1"/>
            <a:r>
              <a:rPr lang="ru-RU" sz="6000" i="1" smtClean="0">
                <a:solidFill>
                  <a:srgbClr val="000066"/>
                </a:solidFill>
                <a:latin typeface="Book Antiqua" pitchFamily="18" charset="0"/>
              </a:rPr>
              <a:t>Сервировка стола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788024" y="4221088"/>
            <a:ext cx="4032250" cy="2232025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endParaRPr lang="ru-RU" sz="1800" b="1" i="1" dirty="0" smtClean="0">
              <a:solidFill>
                <a:srgbClr val="000066"/>
              </a:solidFill>
              <a:latin typeface="Times New Roman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ru-RU" sz="1600" dirty="0" smtClean="0">
                <a:solidFill>
                  <a:srgbClr val="006600"/>
                </a:solidFill>
              </a:rPr>
              <a:t> </a:t>
            </a:r>
          </a:p>
          <a:p>
            <a:pPr eaLnBrk="1" hangingPunct="1">
              <a:lnSpc>
                <a:spcPct val="80000"/>
              </a:lnSpc>
            </a:pPr>
            <a:endParaRPr lang="ru-RU" dirty="0" smtClean="0"/>
          </a:p>
        </p:txBody>
      </p:sp>
      <p:pic>
        <p:nvPicPr>
          <p:cNvPr id="2055" name="Picture 7" descr="blest2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11863" y="404813"/>
            <a:ext cx="2486025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6" name="Picture 8" descr="408657106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388" y="3573463"/>
            <a:ext cx="4381500" cy="303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3A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2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755650" y="4365625"/>
            <a:ext cx="8137525" cy="1800225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1800" smtClean="0">
                <a:solidFill>
                  <a:srgbClr val="000066"/>
                </a:solidFill>
              </a:rPr>
              <a:t>Чтобы не создавать на столе нагромождения посуды, соблюдают последовательность в смене блюд.</a:t>
            </a:r>
          </a:p>
          <a:p>
            <a:pPr eaLnBrk="1" hangingPunct="1">
              <a:buFontTx/>
              <a:buNone/>
            </a:pPr>
            <a:r>
              <a:rPr lang="ru-RU" sz="1800" smtClean="0">
                <a:solidFill>
                  <a:srgbClr val="000066"/>
                </a:solidFill>
              </a:rPr>
              <a:t>Сначала ставят закуски.</a:t>
            </a:r>
          </a:p>
          <a:p>
            <a:pPr eaLnBrk="1" hangingPunct="1">
              <a:buFontTx/>
              <a:buNone/>
            </a:pPr>
            <a:r>
              <a:rPr lang="ru-RU" sz="1800" smtClean="0">
                <a:solidFill>
                  <a:srgbClr val="000066"/>
                </a:solidFill>
              </a:rPr>
              <a:t>Для каждого обедающего ставят большую мелкую тарелку, на неё – закусочную. Слева – пирожковая тарелка с ножом для масла</a:t>
            </a:r>
            <a:r>
              <a:rPr lang="ru-RU" sz="1800" smtClean="0"/>
              <a:t>.</a:t>
            </a:r>
          </a:p>
        </p:txBody>
      </p:sp>
      <p:pic>
        <p:nvPicPr>
          <p:cNvPr id="24583" name="Picture 7" descr="Сервировка стола в кафе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476375" y="260350"/>
            <a:ext cx="6191250" cy="3973513"/>
          </a:xfrm>
        </p:spPr>
      </p:pic>
      <p:pic>
        <p:nvPicPr>
          <p:cNvPr id="24584" name="Picture 8" descr="247315906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67625" y="5734050"/>
            <a:ext cx="1074738" cy="1001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45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45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245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245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245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245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280"/>
                            </p:stCondLst>
                            <p:childTnLst>
                              <p:par>
                                <p:cTn id="17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245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245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245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7160"/>
                            </p:stCondLst>
                            <p:childTnLst>
                              <p:par>
                                <p:cTn id="23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5" dur="80"/>
                                        <p:tgtEl>
                                          <p:spTgt spid="245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6" dur="80"/>
                                        <p:tgtEl>
                                          <p:spTgt spid="245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80"/>
                                        <p:tgtEl>
                                          <p:spTgt spid="245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1280"/>
                            </p:stCondLst>
                            <p:childTnLst>
                              <p:par>
                                <p:cTn id="29" presetID="7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245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245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C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9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4211638" y="2708275"/>
            <a:ext cx="4681537" cy="3417888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2400" smtClean="0">
                <a:solidFill>
                  <a:srgbClr val="000066"/>
                </a:solidFill>
              </a:rPr>
              <a:t>Когда надобность в закусках минует, их убирают со стола вместе с закусочными тарелками и приборами.</a:t>
            </a:r>
          </a:p>
          <a:p>
            <a:pPr eaLnBrk="1" hangingPunct="1">
              <a:buFontTx/>
              <a:buNone/>
            </a:pPr>
            <a:r>
              <a:rPr lang="ru-RU" sz="2400" smtClean="0">
                <a:solidFill>
                  <a:srgbClr val="000066"/>
                </a:solidFill>
              </a:rPr>
              <a:t>Затем переходят к супу. Заправочные супы подают в глубоких тарелках, которые ставят на большие мелкие.</a:t>
            </a:r>
          </a:p>
        </p:txBody>
      </p:sp>
      <p:pic>
        <p:nvPicPr>
          <p:cNvPr id="26631" name="Picture 7" descr="97 004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 l="17622" t="35150" r="4015" b="5858"/>
          <a:stretch>
            <a:fillRect/>
          </a:stretch>
        </p:blipFill>
        <p:spPr>
          <a:xfrm>
            <a:off x="250825" y="4587875"/>
            <a:ext cx="3241675" cy="2044700"/>
          </a:xfrm>
        </p:spPr>
      </p:pic>
      <p:pic>
        <p:nvPicPr>
          <p:cNvPr id="26632" name="Picture 8" descr="97 00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67500" y="260350"/>
            <a:ext cx="2227263" cy="230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3" name="Picture 9" descr="8__212_66_12999_2_89_ghkmnryz67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55650" y="260350"/>
            <a:ext cx="1676400" cy="209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66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66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66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266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266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266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440"/>
                            </p:stCondLst>
                            <p:childTnLst>
                              <p:par>
                                <p:cTn id="17" presetID="7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266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266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7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266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266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7440"/>
                            </p:stCondLst>
                            <p:childTnLst>
                              <p:par>
                                <p:cTn id="26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266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266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266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3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4652963"/>
            <a:ext cx="4038600" cy="14732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400" smtClean="0">
                <a:solidFill>
                  <a:srgbClr val="000066"/>
                </a:solidFill>
              </a:rPr>
              <a:t>Если в меню обеда входит прозрачный бульон, его подают в бульонных чашках.</a:t>
            </a:r>
          </a:p>
        </p:txBody>
      </p:sp>
      <p:pic>
        <p:nvPicPr>
          <p:cNvPr id="43015" name="Picture 7" descr="сервировка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716463" y="404813"/>
            <a:ext cx="4038600" cy="2760662"/>
          </a:xfrm>
        </p:spPr>
      </p:pic>
      <p:pic>
        <p:nvPicPr>
          <p:cNvPr id="43016" name="Picture 8" descr="lines24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55875" y="3500438"/>
            <a:ext cx="3810000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30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30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430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430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430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560"/>
                            </p:stCondLst>
                            <p:childTnLst>
                              <p:par>
                                <p:cTn id="1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430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430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430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BD6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8" name="Rectangle 6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ru-RU" sz="2400" smtClean="0">
                <a:solidFill>
                  <a:srgbClr val="000066"/>
                </a:solidFill>
              </a:rPr>
              <a:t>После супа переходят ко вторым блюдам. Для подачи вторых блюд используют мелкие столовые тарелки под вторые горячие блюда.</a:t>
            </a:r>
          </a:p>
        </p:txBody>
      </p:sp>
      <p:pic>
        <p:nvPicPr>
          <p:cNvPr id="28681" name="Picture 9" descr="второе блюдо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 r="49803" b="36237"/>
          <a:stretch>
            <a:fillRect/>
          </a:stretch>
        </p:blipFill>
        <p:spPr>
          <a:xfrm>
            <a:off x="755650" y="3455988"/>
            <a:ext cx="3024188" cy="2479675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86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86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86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240"/>
                            </p:stCondLst>
                            <p:childTnLst>
                              <p:par>
                                <p:cTn id="11" presetID="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286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286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8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5D5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4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50900"/>
          </a:xfrm>
        </p:spPr>
        <p:txBody>
          <a:bodyPr/>
          <a:lstStyle/>
          <a:p>
            <a:pPr eaLnBrk="1" hangingPunct="1"/>
            <a:r>
              <a:rPr lang="ru-RU" sz="3600" smtClean="0">
                <a:solidFill>
                  <a:srgbClr val="000066"/>
                </a:solidFill>
              </a:rPr>
              <a:t>Десерт</a:t>
            </a:r>
          </a:p>
        </p:txBody>
      </p:sp>
      <p:sp>
        <p:nvSpPr>
          <p:cNvPr id="30726" name="Rectangle 6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000" smtClean="0">
                <a:solidFill>
                  <a:srgbClr val="000066"/>
                </a:solidFill>
              </a:rPr>
              <a:t>Десерт подают после того, как будет убрана обеденная посуда и стол приведён в порядок.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000" smtClean="0">
                <a:solidFill>
                  <a:srgbClr val="000066"/>
                </a:solidFill>
              </a:rPr>
              <a:t>При подаче десерта каждому обедающему на большую столовую тарелку-подставку ставится десертная мелкая или глубокая тарелка. Если десерт подаётся в креманке, то её можно поставить на десертную тарелку.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000" smtClean="0">
                <a:solidFill>
                  <a:srgbClr val="000066"/>
                </a:solidFill>
              </a:rPr>
              <a:t> На столе из приборов остался только десертный (нож, вилка и ложка). Могут стоять бокалы для сока или десертного вина.</a:t>
            </a:r>
          </a:p>
        </p:txBody>
      </p:sp>
      <p:pic>
        <p:nvPicPr>
          <p:cNvPr id="30727" name="Picture 7" descr="Сервировка стола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44475" y="2276475"/>
            <a:ext cx="4178300" cy="424815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07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307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307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307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960"/>
                            </p:stCondLst>
                            <p:childTnLst>
                              <p:par>
                                <p:cTn id="17" presetID="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307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307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6960"/>
                            </p:stCondLst>
                            <p:childTnLst>
                              <p:par>
                                <p:cTn id="22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4" dur="80"/>
                                        <p:tgtEl>
                                          <p:spTgt spid="307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5" dur="80"/>
                                        <p:tgtEl>
                                          <p:spTgt spid="307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80"/>
                                        <p:tgtEl>
                                          <p:spTgt spid="307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3960"/>
                            </p:stCondLst>
                            <p:childTnLst>
                              <p:par>
                                <p:cTn id="28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0" dur="80"/>
                                        <p:tgtEl>
                                          <p:spTgt spid="307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1" dur="80"/>
                                        <p:tgtEl>
                                          <p:spTgt spid="307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80"/>
                                        <p:tgtEl>
                                          <p:spTgt spid="307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FCFC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600" smtClean="0">
                <a:solidFill>
                  <a:srgbClr val="000066"/>
                </a:solidFill>
              </a:rPr>
              <a:t>Сервировка стола при подаче чая, кофе</a:t>
            </a:r>
          </a:p>
        </p:txBody>
      </p:sp>
      <p:sp>
        <p:nvSpPr>
          <p:cNvPr id="32772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4835525" cy="452596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2000" u="sng" smtClean="0">
                <a:solidFill>
                  <a:srgbClr val="000066"/>
                </a:solidFill>
              </a:rPr>
              <a:t>Сервировка стола при подаче чая:</a:t>
            </a:r>
          </a:p>
          <a:p>
            <a:pPr eaLnBrk="1" hangingPunct="1">
              <a:buFontTx/>
              <a:buNone/>
            </a:pPr>
            <a:r>
              <a:rPr lang="ru-RU" sz="2000" smtClean="0">
                <a:solidFill>
                  <a:srgbClr val="000066"/>
                </a:solidFill>
              </a:rPr>
              <a:t>1) молочник, 2) чайная чашка с чайной ложкой на блюдце, 3) десертная или пирожковая тарелка.</a:t>
            </a:r>
          </a:p>
          <a:p>
            <a:pPr eaLnBrk="1" hangingPunct="1">
              <a:buFontTx/>
              <a:buNone/>
            </a:pPr>
            <a:endParaRPr lang="ru-RU" sz="2000" smtClean="0">
              <a:solidFill>
                <a:srgbClr val="000066"/>
              </a:solidFill>
            </a:endParaRPr>
          </a:p>
          <a:p>
            <a:pPr eaLnBrk="1" hangingPunct="1">
              <a:buFontTx/>
              <a:buNone/>
            </a:pPr>
            <a:endParaRPr lang="ru-RU" sz="2000" smtClean="0">
              <a:solidFill>
                <a:srgbClr val="000066"/>
              </a:solidFill>
            </a:endParaRPr>
          </a:p>
          <a:p>
            <a:pPr eaLnBrk="1" hangingPunct="1">
              <a:buFontTx/>
              <a:buNone/>
            </a:pPr>
            <a:r>
              <a:rPr lang="ru-RU" sz="2000" u="sng" smtClean="0">
                <a:solidFill>
                  <a:srgbClr val="000066"/>
                </a:solidFill>
              </a:rPr>
              <a:t>Сервировка стола при подаче кофе:</a:t>
            </a:r>
            <a:r>
              <a:rPr lang="ru-RU" sz="2000" smtClean="0">
                <a:solidFill>
                  <a:srgbClr val="000066"/>
                </a:solidFill>
              </a:rPr>
              <a:t> </a:t>
            </a:r>
          </a:p>
          <a:p>
            <a:pPr eaLnBrk="1" hangingPunct="1">
              <a:buFontTx/>
              <a:buNone/>
            </a:pPr>
            <a:r>
              <a:rPr lang="ru-RU" sz="2000" smtClean="0">
                <a:solidFill>
                  <a:srgbClr val="000066"/>
                </a:solidFill>
              </a:rPr>
              <a:t>1) молочник, 2) кофейник, </a:t>
            </a:r>
          </a:p>
          <a:p>
            <a:pPr eaLnBrk="1" hangingPunct="1">
              <a:buFontTx/>
              <a:buNone/>
            </a:pPr>
            <a:r>
              <a:rPr lang="ru-RU" sz="2000" smtClean="0">
                <a:solidFill>
                  <a:srgbClr val="000066"/>
                </a:solidFill>
              </a:rPr>
              <a:t>3) десертная или пирожковая тарелка,</a:t>
            </a:r>
          </a:p>
          <a:p>
            <a:pPr eaLnBrk="1" hangingPunct="1">
              <a:buFontTx/>
              <a:buNone/>
            </a:pPr>
            <a:r>
              <a:rPr lang="ru-RU" sz="2000" smtClean="0">
                <a:solidFill>
                  <a:srgbClr val="000066"/>
                </a:solidFill>
              </a:rPr>
              <a:t>4) кофейная чашка с кофейной ложкой на блюдце, 5) десертная ложка или вилка.      </a:t>
            </a:r>
          </a:p>
        </p:txBody>
      </p:sp>
      <p:pic>
        <p:nvPicPr>
          <p:cNvPr id="32775" name="Picture 7" descr="97 007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5940425" y="1557338"/>
            <a:ext cx="2670175" cy="1655762"/>
          </a:xfrm>
        </p:spPr>
      </p:pic>
      <p:pic>
        <p:nvPicPr>
          <p:cNvPr id="32776" name="Picture 8" descr="97 008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/>
          <a:srcRect/>
          <a:stretch>
            <a:fillRect/>
          </a:stretch>
        </p:blipFill>
        <p:spPr>
          <a:xfrm>
            <a:off x="5508625" y="4292600"/>
            <a:ext cx="3384550" cy="1944688"/>
          </a:xfrm>
        </p:spPr>
      </p:pic>
      <p:pic>
        <p:nvPicPr>
          <p:cNvPr id="32777" name="Picture 9" descr="ram2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95963" y="1412875"/>
            <a:ext cx="2879725" cy="194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8" name="Picture 10" descr="ram2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64163" y="4149725"/>
            <a:ext cx="3600450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27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327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000"/>
                            </p:stCondLst>
                            <p:childTnLst>
                              <p:par>
                                <p:cTn id="22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4" dur="80"/>
                                        <p:tgtEl>
                                          <p:spTgt spid="327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5" dur="80"/>
                                        <p:tgtEl>
                                          <p:spTgt spid="327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80"/>
                                        <p:tgtEl>
                                          <p:spTgt spid="327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160"/>
                            </p:stCondLst>
                            <p:childTnLst>
                              <p:par>
                                <p:cTn id="28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0" dur="80"/>
                                        <p:tgtEl>
                                          <p:spTgt spid="327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1" dur="80"/>
                                        <p:tgtEl>
                                          <p:spTgt spid="327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80"/>
                                        <p:tgtEl>
                                          <p:spTgt spid="327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8320"/>
                            </p:stCondLst>
                            <p:childTnLst>
                              <p:par>
                                <p:cTn id="3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327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327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0320"/>
                            </p:stCondLst>
                            <p:childTnLst>
                              <p:par>
                                <p:cTn id="4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7" dur="80"/>
                                        <p:tgtEl>
                                          <p:spTgt spid="3277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8" dur="80"/>
                                        <p:tgtEl>
                                          <p:spTgt spid="3277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9" dur="80"/>
                                        <p:tgtEl>
                                          <p:spTgt spid="3277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1520"/>
                            </p:stCondLst>
                            <p:childTnLst>
                              <p:par>
                                <p:cTn id="51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3" dur="80"/>
                                        <p:tgtEl>
                                          <p:spTgt spid="3277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4" dur="80"/>
                                        <p:tgtEl>
                                          <p:spTgt spid="3277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5" dur="80"/>
                                        <p:tgtEl>
                                          <p:spTgt spid="3277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2440"/>
                            </p:stCondLst>
                            <p:childTnLst>
                              <p:par>
                                <p:cTn id="57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9" dur="80"/>
                                        <p:tgtEl>
                                          <p:spTgt spid="3277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0" dur="80"/>
                                        <p:tgtEl>
                                          <p:spTgt spid="3277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1" dur="80"/>
                                        <p:tgtEl>
                                          <p:spTgt spid="3277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3760"/>
                            </p:stCondLst>
                            <p:childTnLst>
                              <p:par>
                                <p:cTn id="63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5" dur="80"/>
                                        <p:tgtEl>
                                          <p:spTgt spid="3277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6" dur="80"/>
                                        <p:tgtEl>
                                          <p:spTgt spid="3277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7" dur="80"/>
                                        <p:tgtEl>
                                          <p:spTgt spid="3277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9BD8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600" smtClean="0">
                <a:solidFill>
                  <a:srgbClr val="000066"/>
                </a:solidFill>
              </a:rPr>
              <a:t>Ответьте на вопросы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773238"/>
            <a:ext cx="8229600" cy="4352925"/>
          </a:xfrm>
        </p:spPr>
        <p:txBody>
          <a:bodyPr/>
          <a:lstStyle/>
          <a:p>
            <a:pPr marL="609600" indent="-609600" eaLnBrk="1" hangingPunct="1">
              <a:buFontTx/>
              <a:buAutoNum type="arabicPeriod"/>
            </a:pPr>
            <a:r>
              <a:rPr lang="ru-RU" sz="2400" smtClean="0">
                <a:solidFill>
                  <a:srgbClr val="000066"/>
                </a:solidFill>
              </a:rPr>
              <a:t>Где располагается рыбный прибор?</a:t>
            </a:r>
          </a:p>
          <a:p>
            <a:pPr marL="609600" indent="-609600" eaLnBrk="1" hangingPunct="1">
              <a:buFontTx/>
              <a:buAutoNum type="arabicPeriod"/>
            </a:pPr>
            <a:endParaRPr lang="ru-RU" sz="2400" smtClean="0">
              <a:solidFill>
                <a:srgbClr val="000066"/>
              </a:solidFill>
            </a:endParaRPr>
          </a:p>
          <a:p>
            <a:pPr marL="609600" indent="-609600" eaLnBrk="1" hangingPunct="1">
              <a:buFontTx/>
              <a:buAutoNum type="arabicPeriod"/>
            </a:pPr>
            <a:r>
              <a:rPr lang="ru-RU" sz="2400" smtClean="0">
                <a:solidFill>
                  <a:srgbClr val="000066"/>
                </a:solidFill>
              </a:rPr>
              <a:t>Где и как располагают десертный прибор?</a:t>
            </a:r>
          </a:p>
          <a:p>
            <a:pPr marL="609600" indent="-609600" eaLnBrk="1" hangingPunct="1">
              <a:buFontTx/>
              <a:buAutoNum type="arabicPeriod"/>
            </a:pPr>
            <a:endParaRPr lang="ru-RU" sz="2400" smtClean="0">
              <a:solidFill>
                <a:srgbClr val="000066"/>
              </a:solidFill>
            </a:endParaRPr>
          </a:p>
          <a:p>
            <a:pPr marL="609600" indent="-609600" eaLnBrk="1" hangingPunct="1">
              <a:buFontTx/>
              <a:buAutoNum type="arabicPeriod"/>
            </a:pPr>
            <a:r>
              <a:rPr lang="ru-RU" sz="2400" smtClean="0">
                <a:solidFill>
                  <a:srgbClr val="000066"/>
                </a:solidFill>
              </a:rPr>
              <a:t>В каком порядке раскладывается полный набор приборов? 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ru-RU" sz="2400" smtClean="0">
                <a:solidFill>
                  <a:srgbClr val="000066"/>
                </a:solidFill>
              </a:rPr>
              <a:t>Как сервируется стол для подачи чая? кофе?</a:t>
            </a:r>
          </a:p>
        </p:txBody>
      </p:sp>
      <p:pic>
        <p:nvPicPr>
          <p:cNvPr id="34821" name="Picture 5" descr="63471790_60963549_38195990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56463" y="4581525"/>
            <a:ext cx="1528762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4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34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34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34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348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348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348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5" dur="80"/>
                                        <p:tgtEl>
                                          <p:spTgt spid="348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6" dur="80"/>
                                        <p:tgtEl>
                                          <p:spTgt spid="348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80"/>
                                        <p:tgtEl>
                                          <p:spTgt spid="348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480"/>
                            </p:stCondLst>
                            <p:childTnLst>
                              <p:par>
                                <p:cTn id="39" presetID="1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41" dur="2000"/>
                                        <p:tgtEl>
                                          <p:spTgt spid="348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75B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600" smtClean="0">
                <a:solidFill>
                  <a:srgbClr val="000066"/>
                </a:solidFill>
              </a:rPr>
              <a:t>Ужин</a:t>
            </a:r>
          </a:p>
        </p:txBody>
      </p:sp>
      <p:sp>
        <p:nvSpPr>
          <p:cNvPr id="35844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468313" y="1628775"/>
            <a:ext cx="4038600" cy="452596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2400" smtClean="0">
                <a:solidFill>
                  <a:srgbClr val="000066"/>
                </a:solidFill>
              </a:rPr>
              <a:t>Для ужина желательно включать творожные, крупяные, молочные и овощные блюда.</a:t>
            </a:r>
          </a:p>
          <a:p>
            <a:pPr eaLnBrk="1" hangingPunct="1">
              <a:buFontTx/>
              <a:buNone/>
            </a:pPr>
            <a:endParaRPr lang="ru-RU" sz="2400" smtClean="0">
              <a:solidFill>
                <a:srgbClr val="000066"/>
              </a:solidFill>
            </a:endParaRPr>
          </a:p>
        </p:txBody>
      </p:sp>
      <p:pic>
        <p:nvPicPr>
          <p:cNvPr id="35846" name="Picture 6" descr="второе блюдо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 r="48389" b="38977"/>
          <a:stretch>
            <a:fillRect/>
          </a:stretch>
        </p:blipFill>
        <p:spPr>
          <a:xfrm>
            <a:off x="4648200" y="2559050"/>
            <a:ext cx="3740150" cy="2854325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58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358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358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358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720"/>
                            </p:stCondLst>
                            <p:childTnLst>
                              <p:par>
                                <p:cTn id="17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358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358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66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4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827088" y="4652963"/>
            <a:ext cx="7859712" cy="1800225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2400" smtClean="0">
                <a:solidFill>
                  <a:srgbClr val="000066"/>
                </a:solidFill>
              </a:rPr>
              <a:t>Посуду и приборы подбирают в зависимости от блюд, входящих в меню ужина.</a:t>
            </a:r>
          </a:p>
          <a:p>
            <a:pPr eaLnBrk="1" hangingPunct="1">
              <a:buFontTx/>
              <a:buNone/>
            </a:pPr>
            <a:r>
              <a:rPr lang="ru-RU" sz="2400" smtClean="0">
                <a:solidFill>
                  <a:srgbClr val="000066"/>
                </a:solidFill>
              </a:rPr>
              <a:t>На рисунке показана сервировка стола для ужина, если поданы сырники и чай.</a:t>
            </a:r>
          </a:p>
          <a:p>
            <a:pPr eaLnBrk="1" hangingPunct="1"/>
            <a:endParaRPr lang="ru-RU" sz="2400" smtClean="0">
              <a:solidFill>
                <a:srgbClr val="000066"/>
              </a:solidFill>
            </a:endParaRPr>
          </a:p>
        </p:txBody>
      </p:sp>
      <p:pic>
        <p:nvPicPr>
          <p:cNvPr id="37895" name="Picture 7" descr="97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116013" y="561975"/>
            <a:ext cx="6985000" cy="3681413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78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78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78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378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378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378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480"/>
                            </p:stCondLst>
                            <p:childTnLst>
                              <p:par>
                                <p:cTn id="17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378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378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378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9BD8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600" smtClean="0">
                <a:solidFill>
                  <a:srgbClr val="000066"/>
                </a:solidFill>
              </a:rPr>
              <a:t>Ответьте на вопросы</a:t>
            </a:r>
          </a:p>
        </p:txBody>
      </p:sp>
      <p:sp>
        <p:nvSpPr>
          <p:cNvPr id="39942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457200" y="1916113"/>
            <a:ext cx="8229600" cy="4210050"/>
          </a:xfrm>
        </p:spPr>
        <p:txBody>
          <a:bodyPr/>
          <a:lstStyle/>
          <a:p>
            <a:pPr marL="609600" indent="-609600" eaLnBrk="1" hangingPunct="1">
              <a:buFontTx/>
              <a:buAutoNum type="arabicPeriod"/>
            </a:pPr>
            <a:r>
              <a:rPr lang="ru-RU" sz="2400" smtClean="0">
                <a:solidFill>
                  <a:srgbClr val="000066"/>
                </a:solidFill>
              </a:rPr>
              <a:t>Какие блюда желательно включать в меню ужина?</a:t>
            </a:r>
          </a:p>
          <a:p>
            <a:pPr marL="609600" indent="-609600" eaLnBrk="1" hangingPunct="1">
              <a:buFontTx/>
              <a:buAutoNum type="arabicPeriod"/>
            </a:pPr>
            <a:endParaRPr lang="ru-RU" sz="2400" smtClean="0">
              <a:solidFill>
                <a:srgbClr val="000066"/>
              </a:solidFill>
            </a:endParaRPr>
          </a:p>
          <a:p>
            <a:pPr marL="609600" indent="-609600" eaLnBrk="1" hangingPunct="1">
              <a:buFontTx/>
              <a:buAutoNum type="arabicPeriod"/>
            </a:pPr>
            <a:r>
              <a:rPr lang="ru-RU" sz="2400" smtClean="0">
                <a:solidFill>
                  <a:srgbClr val="000066"/>
                </a:solidFill>
              </a:rPr>
              <a:t>Как меняется сервировка стола в зависимости от меню?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ru-RU" sz="2400" smtClean="0">
                <a:solidFill>
                  <a:srgbClr val="000066"/>
                </a:solidFill>
              </a:rPr>
              <a:t>Какие элементы прибора подбирают для сервировки стола, если подаются сырники и чай?</a:t>
            </a:r>
          </a:p>
        </p:txBody>
      </p:sp>
      <p:pic>
        <p:nvPicPr>
          <p:cNvPr id="39944" name="Picture 8" descr="bigblink14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88125" y="4941888"/>
            <a:ext cx="16002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99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399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399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399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399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399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399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399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399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399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920"/>
                            </p:stCondLst>
                            <p:childTnLst>
                              <p:par>
                                <p:cTn id="32" presetID="1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34" dur="2000"/>
                                        <p:tgtEl>
                                          <p:spTgt spid="399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922337"/>
          </a:xfrm>
        </p:spPr>
        <p:txBody>
          <a:bodyPr/>
          <a:lstStyle/>
          <a:p>
            <a:pPr eaLnBrk="1" hangingPunct="1"/>
            <a:r>
              <a:rPr lang="ru-RU" sz="3600" smtClean="0">
                <a:solidFill>
                  <a:srgbClr val="000066"/>
                </a:solidFill>
              </a:rPr>
              <a:t>Словарь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52513"/>
            <a:ext cx="8229600" cy="5073650"/>
          </a:xfrm>
        </p:spPr>
        <p:txBody>
          <a:bodyPr/>
          <a:lstStyle/>
          <a:p>
            <a:pPr marL="609600" indent="-609600" eaLnBrk="1" hangingPunct="1">
              <a:lnSpc>
                <a:spcPct val="90000"/>
              </a:lnSpc>
              <a:buFontTx/>
              <a:buNone/>
            </a:pPr>
            <a:endParaRPr lang="ru-RU" sz="2800" smtClean="0"/>
          </a:p>
          <a:p>
            <a:pPr marL="609600" indent="-609600" eaLnBrk="1" hangingPunct="1">
              <a:lnSpc>
                <a:spcPct val="90000"/>
              </a:lnSpc>
            </a:pPr>
            <a:endParaRPr lang="ru-RU" sz="2400" smtClean="0"/>
          </a:p>
          <a:p>
            <a:pPr marL="609600" indent="-609600" eaLnBrk="1" hangingPunct="1">
              <a:lnSpc>
                <a:spcPct val="90000"/>
              </a:lnSpc>
            </a:pPr>
            <a:endParaRPr lang="ru-RU" sz="2400" smtClean="0"/>
          </a:p>
          <a:p>
            <a:pPr marL="609600" indent="-609600" eaLnBrk="1" hangingPunct="1">
              <a:lnSpc>
                <a:spcPct val="90000"/>
              </a:lnSpc>
            </a:pPr>
            <a:r>
              <a:rPr lang="ru-RU" sz="2400" smtClean="0">
                <a:solidFill>
                  <a:srgbClr val="000066"/>
                </a:solidFill>
              </a:rPr>
              <a:t>Сервировка – подготовка и оформление стола для приема пищи.</a:t>
            </a:r>
          </a:p>
          <a:p>
            <a:pPr marL="609600" indent="-609600" eaLnBrk="1" hangingPunct="1">
              <a:lnSpc>
                <a:spcPct val="90000"/>
              </a:lnSpc>
            </a:pPr>
            <a:endParaRPr lang="ru-RU" sz="2400" smtClean="0">
              <a:solidFill>
                <a:srgbClr val="000066"/>
              </a:solidFill>
            </a:endParaRPr>
          </a:p>
          <a:p>
            <a:pPr marL="609600" indent="-609600" eaLnBrk="1" hangingPunct="1">
              <a:lnSpc>
                <a:spcPct val="90000"/>
              </a:lnSpc>
            </a:pPr>
            <a:endParaRPr lang="ru-RU" sz="2400" smtClean="0">
              <a:solidFill>
                <a:srgbClr val="000066"/>
              </a:solidFill>
            </a:endParaRPr>
          </a:p>
          <a:p>
            <a:pPr marL="609600" indent="-609600" eaLnBrk="1" hangingPunct="1">
              <a:lnSpc>
                <a:spcPct val="90000"/>
              </a:lnSpc>
            </a:pPr>
            <a:endParaRPr lang="ru-RU" sz="2400" smtClean="0">
              <a:solidFill>
                <a:srgbClr val="000066"/>
              </a:solidFill>
            </a:endParaRPr>
          </a:p>
          <a:p>
            <a:pPr marL="609600" indent="-609600" eaLnBrk="1" hangingPunct="1">
              <a:lnSpc>
                <a:spcPct val="90000"/>
              </a:lnSpc>
            </a:pPr>
            <a:r>
              <a:rPr lang="ru-RU" sz="2400" smtClean="0">
                <a:solidFill>
                  <a:srgbClr val="000066"/>
                </a:solidFill>
              </a:rPr>
              <a:t>Меню – перечень блюд, напитков, входящих в завтрак, обед, ужин.</a:t>
            </a:r>
          </a:p>
        </p:txBody>
      </p:sp>
      <p:pic>
        <p:nvPicPr>
          <p:cNvPr id="3079" name="Picture 7" descr="book38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79838" y="2852738"/>
            <a:ext cx="1584325" cy="1290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0" name="Picture 8" descr="Сервировка стола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5288" y="333375"/>
            <a:ext cx="2162175" cy="162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3" name="Picture 11" descr="24468fa3e35c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19925" y="188913"/>
            <a:ext cx="1838325" cy="120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5" name="Picture 13" descr="Сервировка стола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372225" y="4724400"/>
            <a:ext cx="23368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0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0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0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6000"/>
                            </p:stCondLst>
                            <p:childTnLst>
                              <p:par>
                                <p:cTn id="2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8000"/>
                            </p:stCondLst>
                            <p:childTnLst>
                              <p:par>
                                <p:cTn id="3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30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30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0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0"/>
                            </p:stCondLst>
                            <p:childTnLst>
                              <p:par>
                                <p:cTn id="3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30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30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30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1C0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227013" cy="130175"/>
          </a:xfrm>
        </p:spPr>
        <p:txBody>
          <a:bodyPr/>
          <a:lstStyle/>
          <a:p>
            <a:pPr eaLnBrk="1" hangingPunct="1"/>
            <a:endParaRPr lang="ru-RU" sz="4000" smtClean="0"/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57200" y="5300663"/>
            <a:ext cx="8229600" cy="825500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ru-RU" sz="2400" smtClean="0">
                <a:solidFill>
                  <a:srgbClr val="000066"/>
                </a:solidFill>
              </a:rPr>
              <a:t>Сервировка праздничного обеденного стола.</a:t>
            </a:r>
          </a:p>
        </p:txBody>
      </p:sp>
      <p:pic>
        <p:nvPicPr>
          <p:cNvPr id="45063" name="Picture 7" descr="праздничный обеденный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187450" y="404813"/>
            <a:ext cx="6697663" cy="4672012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50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50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50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50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50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50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600" smtClean="0">
                <a:solidFill>
                  <a:srgbClr val="000066"/>
                </a:solidFill>
              </a:rPr>
              <a:t>Информационные ресурсы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 eaLnBrk="1" hangingPunct="1">
              <a:buFontTx/>
              <a:buAutoNum type="arabicPeriod"/>
            </a:pPr>
            <a:r>
              <a:rPr lang="ru-RU" sz="1800" smtClean="0">
                <a:solidFill>
                  <a:srgbClr val="000066"/>
                </a:solidFill>
              </a:rPr>
              <a:t>Абатуров, П. В. Кулинария </a:t>
            </a:r>
            <a:r>
              <a:rPr lang="en-US" sz="1800" smtClean="0">
                <a:solidFill>
                  <a:srgbClr val="000066"/>
                </a:solidFill>
              </a:rPr>
              <a:t>[</a:t>
            </a:r>
            <a:r>
              <a:rPr lang="ru-RU" sz="1800" smtClean="0">
                <a:solidFill>
                  <a:srgbClr val="000066"/>
                </a:solidFill>
              </a:rPr>
              <a:t>текст</a:t>
            </a:r>
            <a:r>
              <a:rPr lang="en-US" sz="1800" smtClean="0">
                <a:solidFill>
                  <a:srgbClr val="000066"/>
                </a:solidFill>
              </a:rPr>
              <a:t>]</a:t>
            </a:r>
            <a:r>
              <a:rPr lang="ru-RU" sz="1800" smtClean="0">
                <a:solidFill>
                  <a:srgbClr val="000066"/>
                </a:solidFill>
              </a:rPr>
              <a:t>:/П. В. Абатуров и др. – М.:Госторгиздат,1955ю – 960с.,ил.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ru-RU" sz="1800" smtClean="0">
                <a:solidFill>
                  <a:srgbClr val="000066"/>
                </a:solidFill>
              </a:rPr>
              <a:t>Барсукова, Е. Ф. Русская кухня </a:t>
            </a:r>
            <a:r>
              <a:rPr lang="en-US" sz="1800" smtClean="0">
                <a:solidFill>
                  <a:srgbClr val="000066"/>
                </a:solidFill>
              </a:rPr>
              <a:t>[</a:t>
            </a:r>
            <a:r>
              <a:rPr lang="ru-RU" sz="1800" smtClean="0">
                <a:solidFill>
                  <a:srgbClr val="000066"/>
                </a:solidFill>
              </a:rPr>
              <a:t>текст</a:t>
            </a:r>
            <a:r>
              <a:rPr lang="en-US" sz="1800" smtClean="0">
                <a:solidFill>
                  <a:srgbClr val="000066"/>
                </a:solidFill>
              </a:rPr>
              <a:t>]</a:t>
            </a:r>
            <a:r>
              <a:rPr lang="ru-RU" sz="1800" smtClean="0">
                <a:solidFill>
                  <a:srgbClr val="000066"/>
                </a:solidFill>
              </a:rPr>
              <a:t> – Л.: Лениздат, 1989. – 174с.,ил. </a:t>
            </a:r>
            <a:r>
              <a:rPr lang="en-US" sz="1800" smtClean="0">
                <a:solidFill>
                  <a:srgbClr val="000066"/>
                </a:solidFill>
              </a:rPr>
              <a:t>ISBN 5-2890-00354-1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ru-RU" sz="1800" smtClean="0">
                <a:solidFill>
                  <a:srgbClr val="000066"/>
                </a:solidFill>
              </a:rPr>
              <a:t>Ермакова, В. И. Основы кулинарии </a:t>
            </a:r>
            <a:r>
              <a:rPr lang="en-US" sz="1800" smtClean="0">
                <a:solidFill>
                  <a:srgbClr val="000066"/>
                </a:solidFill>
              </a:rPr>
              <a:t>[</a:t>
            </a:r>
            <a:r>
              <a:rPr lang="ru-RU" sz="1800" smtClean="0">
                <a:solidFill>
                  <a:srgbClr val="000066"/>
                </a:solidFill>
              </a:rPr>
              <a:t>текст</a:t>
            </a:r>
            <a:r>
              <a:rPr lang="en-US" sz="1800" smtClean="0">
                <a:solidFill>
                  <a:srgbClr val="000066"/>
                </a:solidFill>
              </a:rPr>
              <a:t>]</a:t>
            </a:r>
            <a:r>
              <a:rPr lang="ru-RU" sz="1800" smtClean="0">
                <a:solidFill>
                  <a:srgbClr val="000066"/>
                </a:solidFill>
              </a:rPr>
              <a:t>: Учебное пособие для учащихся. – М.: Просвещение, 1993. – 192 с., ил. </a:t>
            </a:r>
            <a:r>
              <a:rPr lang="en-US" sz="1800" smtClean="0">
                <a:solidFill>
                  <a:srgbClr val="000066"/>
                </a:solidFill>
              </a:rPr>
              <a:t>ISBN 5-09-003966-6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ru-RU" sz="1800" smtClean="0">
                <a:solidFill>
                  <a:srgbClr val="000066"/>
                </a:solidFill>
              </a:rPr>
              <a:t>Ивашкевич, Н. П. Искусство чайного стола </a:t>
            </a:r>
            <a:r>
              <a:rPr lang="en-US" sz="1800" smtClean="0">
                <a:solidFill>
                  <a:srgbClr val="000066"/>
                </a:solidFill>
              </a:rPr>
              <a:t>[</a:t>
            </a:r>
            <a:r>
              <a:rPr lang="ru-RU" sz="1800" smtClean="0">
                <a:solidFill>
                  <a:srgbClr val="000066"/>
                </a:solidFill>
              </a:rPr>
              <a:t>текст</a:t>
            </a:r>
            <a:r>
              <a:rPr lang="en-US" sz="1800" smtClean="0">
                <a:solidFill>
                  <a:srgbClr val="000066"/>
                </a:solidFill>
              </a:rPr>
              <a:t>]</a:t>
            </a:r>
            <a:r>
              <a:rPr lang="ru-RU" sz="1800" smtClean="0">
                <a:solidFill>
                  <a:srgbClr val="000066"/>
                </a:solidFill>
              </a:rPr>
              <a:t>/ Н. П. Ивашкевич, Л. Н. Засурина. – Л.: Лениздат, 1990. – 109 с., ил. </a:t>
            </a:r>
            <a:r>
              <a:rPr lang="en-US" sz="1800" smtClean="0">
                <a:solidFill>
                  <a:srgbClr val="000066"/>
                </a:solidFill>
              </a:rPr>
              <a:t>ISBN 5-289-00743-1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ru-RU" sz="1800" smtClean="0">
                <a:solidFill>
                  <a:srgbClr val="000066"/>
                </a:solidFill>
              </a:rPr>
              <a:t>Иллюстрации </a:t>
            </a:r>
            <a:r>
              <a:rPr lang="en-US" sz="1800" smtClean="0">
                <a:solidFill>
                  <a:srgbClr val="000066"/>
                </a:solidFill>
              </a:rPr>
              <a:t>[</a:t>
            </a:r>
            <a:r>
              <a:rPr lang="ru-RU" sz="1800" smtClean="0">
                <a:solidFill>
                  <a:srgbClr val="000066"/>
                </a:solidFill>
              </a:rPr>
              <a:t>электронный ресурс</a:t>
            </a:r>
            <a:r>
              <a:rPr lang="en-US" sz="1800" smtClean="0">
                <a:solidFill>
                  <a:srgbClr val="000066"/>
                </a:solidFill>
              </a:rPr>
              <a:t>]</a:t>
            </a:r>
            <a:r>
              <a:rPr lang="ru-RU" sz="1800" smtClean="0">
                <a:solidFill>
                  <a:srgbClr val="000066"/>
                </a:solidFill>
              </a:rPr>
              <a:t>:выбор </a:t>
            </a:r>
            <a:r>
              <a:rPr lang="en-US" sz="1800" smtClean="0">
                <a:solidFill>
                  <a:srgbClr val="000066"/>
                </a:solidFill>
              </a:rPr>
              <a:t>vnutri-doma.ru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ru-RU" sz="1800" smtClean="0">
                <a:solidFill>
                  <a:srgbClr val="000066"/>
                </a:solidFill>
              </a:rPr>
              <a:t>Иллюстрации </a:t>
            </a:r>
            <a:r>
              <a:rPr lang="en-US" sz="1800" smtClean="0">
                <a:solidFill>
                  <a:srgbClr val="000066"/>
                </a:solidFill>
              </a:rPr>
              <a:t>[</a:t>
            </a:r>
            <a:r>
              <a:rPr lang="ru-RU" sz="1800" smtClean="0">
                <a:solidFill>
                  <a:srgbClr val="000066"/>
                </a:solidFill>
              </a:rPr>
              <a:t>электронный ресурс</a:t>
            </a:r>
            <a:r>
              <a:rPr lang="en-US" sz="1800" smtClean="0">
                <a:solidFill>
                  <a:srgbClr val="000066"/>
                </a:solidFill>
              </a:rPr>
              <a:t>]: gotovim – vkusno.at.ua</a:t>
            </a:r>
            <a:r>
              <a:rPr lang="ru-RU" sz="1800" smtClean="0">
                <a:solidFill>
                  <a:srgbClr val="000066"/>
                </a:solidFill>
              </a:rPr>
              <a:t> </a:t>
            </a:r>
            <a:endParaRPr lang="en-US" sz="1800" smtClean="0">
              <a:solidFill>
                <a:srgbClr val="000066"/>
              </a:solidFill>
            </a:endParaRPr>
          </a:p>
          <a:p>
            <a:pPr marL="609600" indent="-609600" eaLnBrk="1" hangingPunct="1">
              <a:buFontTx/>
              <a:buAutoNum type="arabicPeriod"/>
            </a:pPr>
            <a:endParaRPr lang="ru-RU" sz="1800" smtClean="0">
              <a:solidFill>
                <a:srgbClr val="000066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600" smtClean="0">
                <a:solidFill>
                  <a:srgbClr val="000066"/>
                </a:solidFill>
              </a:rPr>
              <a:t>Предметы сервировки стола.</a:t>
            </a:r>
            <a:br>
              <a:rPr lang="ru-RU" sz="3600" smtClean="0">
                <a:solidFill>
                  <a:srgbClr val="000066"/>
                </a:solidFill>
              </a:rPr>
            </a:br>
            <a:r>
              <a:rPr lang="ru-RU" sz="2800" smtClean="0">
                <a:solidFill>
                  <a:srgbClr val="000066"/>
                </a:solidFill>
              </a:rPr>
              <a:t>Приборы.</a:t>
            </a:r>
            <a:br>
              <a:rPr lang="ru-RU" sz="2800" smtClean="0">
                <a:solidFill>
                  <a:srgbClr val="000066"/>
                </a:solidFill>
              </a:rPr>
            </a:br>
            <a:endParaRPr lang="ru-RU" sz="2800" smtClean="0">
              <a:solidFill>
                <a:srgbClr val="000066"/>
              </a:solidFill>
            </a:endParaRPr>
          </a:p>
        </p:txBody>
      </p:sp>
      <p:sp>
        <p:nvSpPr>
          <p:cNvPr id="4111" name="Rectangle 15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8229600" cy="892175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2800" smtClean="0"/>
              <a:t>       </a:t>
            </a:r>
            <a:r>
              <a:rPr lang="ru-RU" sz="2800" smtClean="0">
                <a:solidFill>
                  <a:srgbClr val="000066"/>
                </a:solidFill>
              </a:rPr>
              <a:t>ложки                                    ножи, вилки</a:t>
            </a:r>
          </a:p>
        </p:txBody>
      </p:sp>
      <p:pic>
        <p:nvPicPr>
          <p:cNvPr id="4109" name="Picture 13" descr="Ложки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250825" y="2960688"/>
            <a:ext cx="3744913" cy="3087687"/>
          </a:xfrm>
        </p:spPr>
      </p:pic>
      <p:pic>
        <p:nvPicPr>
          <p:cNvPr id="4110" name="Picture 14" descr="Ножи и вилки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5076825" y="2708275"/>
            <a:ext cx="3887788" cy="3457575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41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41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4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4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4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4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4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4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95D5FD"/>
            </a:gs>
            <a:gs pos="100000">
              <a:srgbClr val="77AACA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600" smtClean="0">
                <a:solidFill>
                  <a:srgbClr val="000066"/>
                </a:solidFill>
              </a:rPr>
              <a:t>Завтрак</a:t>
            </a:r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ru-RU" sz="1800" smtClean="0">
                <a:solidFill>
                  <a:srgbClr val="000066"/>
                </a:solidFill>
              </a:rPr>
              <a:t>Завтрак должен состоять из горячего блюда (каши, омлета, яичницы), горячего напитка (чая, кофе, какао, молока), бутербродов.</a:t>
            </a:r>
          </a:p>
        </p:txBody>
      </p:sp>
      <p:graphicFrame>
        <p:nvGraphicFramePr>
          <p:cNvPr id="8200" name="Object 8"/>
          <p:cNvGraphicFramePr>
            <a:graphicFrameLocks noGrp="1" noChangeAspect="1"/>
          </p:cNvGraphicFramePr>
          <p:nvPr>
            <p:ph sz="half" idx="1"/>
          </p:nvPr>
        </p:nvGraphicFramePr>
        <p:xfrm>
          <a:off x="1547813" y="4292600"/>
          <a:ext cx="1611312" cy="1817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01" name="Диаграмма" r:id="rId3" imgW="4029151" imgH="4543349" progId="MSGraph.Chart.8">
                  <p:embed followColorScheme="full"/>
                </p:oleObj>
              </mc:Choice>
              <mc:Fallback>
                <p:oleObj name="Диаграмма" r:id="rId3" imgW="4029151" imgH="4543349" progId="MSGraph.Chart.8">
                  <p:embed followColorScheme="full"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47813" y="4292600"/>
                        <a:ext cx="1611312" cy="18176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203" name="Picture 11" descr="801732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55650" y="2924175"/>
            <a:ext cx="3429000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81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81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81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82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82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8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99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79" name="Rectangle 15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50900"/>
          </a:xfrm>
        </p:spPr>
        <p:txBody>
          <a:bodyPr/>
          <a:lstStyle/>
          <a:p>
            <a:pPr eaLnBrk="1" hangingPunct="1"/>
            <a:r>
              <a:rPr lang="ru-RU" sz="3600" smtClean="0">
                <a:solidFill>
                  <a:srgbClr val="000066"/>
                </a:solidFill>
              </a:rPr>
              <a:t>Сервировка стола к завтраку</a:t>
            </a:r>
          </a:p>
        </p:txBody>
      </p:sp>
      <p:pic>
        <p:nvPicPr>
          <p:cNvPr id="11273" name="Picture 9" descr="Копия Сервировка стола к завтраку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555875" y="1052513"/>
            <a:ext cx="1871663" cy="1271587"/>
          </a:xfrm>
        </p:spPr>
      </p:pic>
      <p:sp>
        <p:nvSpPr>
          <p:cNvPr id="11270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1268413"/>
            <a:ext cx="4038600" cy="485775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1800" smtClean="0">
                <a:solidFill>
                  <a:srgbClr val="000066"/>
                </a:solidFill>
              </a:rPr>
              <a:t>Стол застелить цветной скатертью, положить льняные или бумажные салфетки.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1800" smtClean="0">
                <a:solidFill>
                  <a:srgbClr val="000066"/>
                </a:solidFill>
              </a:rPr>
              <a:t>Поставить на стол предметы общего пользования: хлебницу, маслёнку, солонку, сахарницу.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1800" smtClean="0">
                <a:solidFill>
                  <a:srgbClr val="000066"/>
                </a:solidFill>
              </a:rPr>
              <a:t>Для каждого человека поставить закусочную тарелку.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1800" smtClean="0">
                <a:solidFill>
                  <a:srgbClr val="000066"/>
                </a:solidFill>
              </a:rPr>
              <a:t>Наискосок справа – чайную чашку с блюдцем, чайную ложку кладут на блюдце.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1800" smtClean="0">
                <a:solidFill>
                  <a:srgbClr val="000066"/>
                </a:solidFill>
              </a:rPr>
              <a:t>Вилка слева от тарелки зубцами вверх. Нож и ложка справа от тарелки.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1800" smtClean="0">
                <a:solidFill>
                  <a:srgbClr val="000066"/>
                </a:solidFill>
              </a:rPr>
              <a:t>Слева наискосок – тарелка для выпечки, хлеба, масла с отдельным ножом. </a:t>
            </a:r>
          </a:p>
        </p:txBody>
      </p:sp>
      <p:pic>
        <p:nvPicPr>
          <p:cNvPr id="11280" name="Picture 16" descr="Копия Копия Сервировка стола к завтраку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825" y="2349500"/>
            <a:ext cx="1944688" cy="1354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81" name="Picture 17" descr="Копия Копия Копия Сервировка стола к завтраку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484438" y="3284538"/>
            <a:ext cx="2017712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82" name="Picture 18" descr="Копия Копия Копия Копия Сервировка стола к завтраку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187450" y="5013325"/>
            <a:ext cx="2087563" cy="1500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127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127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127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112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112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112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640"/>
                            </p:stCondLst>
                            <p:childTnLst>
                              <p:par>
                                <p:cTn id="17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112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112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112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760"/>
                            </p:stCondLst>
                            <p:childTnLst>
                              <p:par>
                                <p:cTn id="23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5" dur="80"/>
                                        <p:tgtEl>
                                          <p:spTgt spid="112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6" dur="80"/>
                                        <p:tgtEl>
                                          <p:spTgt spid="112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80"/>
                                        <p:tgtEl>
                                          <p:spTgt spid="112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600"/>
                            </p:stCondLst>
                            <p:childTnLst>
                              <p:par>
                                <p:cTn id="2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1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9600"/>
                            </p:stCondLst>
                            <p:childTnLst>
                              <p:par>
                                <p:cTn id="3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7" dur="80"/>
                                        <p:tgtEl>
                                          <p:spTgt spid="112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8" dur="80"/>
                                        <p:tgtEl>
                                          <p:spTgt spid="112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80"/>
                                        <p:tgtEl>
                                          <p:spTgt spid="112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2120"/>
                            </p:stCondLst>
                            <p:childTnLst>
                              <p:par>
                                <p:cTn id="4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12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12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12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3120"/>
                            </p:stCondLst>
                            <p:childTnLst>
                              <p:par>
                                <p:cTn id="47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9" dur="80"/>
                                        <p:tgtEl>
                                          <p:spTgt spid="1127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0" dur="80"/>
                                        <p:tgtEl>
                                          <p:spTgt spid="1127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80"/>
                                        <p:tgtEl>
                                          <p:spTgt spid="1127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5440"/>
                            </p:stCondLst>
                            <p:childTnLst>
                              <p:par>
                                <p:cTn id="5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12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12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1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6440"/>
                            </p:stCondLst>
                            <p:childTnLst>
                              <p:par>
                                <p:cTn id="59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1" dur="80"/>
                                        <p:tgtEl>
                                          <p:spTgt spid="1127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2" dur="80"/>
                                        <p:tgtEl>
                                          <p:spTgt spid="1127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3" dur="80"/>
                                        <p:tgtEl>
                                          <p:spTgt spid="1127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8880"/>
                            </p:stCondLst>
                            <p:childTnLst>
                              <p:par>
                                <p:cTn id="6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12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12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11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7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9BD8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633412"/>
          </a:xfrm>
        </p:spPr>
        <p:txBody>
          <a:bodyPr/>
          <a:lstStyle/>
          <a:p>
            <a:pPr eaLnBrk="1" hangingPunct="1"/>
            <a:r>
              <a:rPr lang="ru-RU" sz="3600" smtClean="0">
                <a:solidFill>
                  <a:srgbClr val="000066"/>
                </a:solidFill>
              </a:rPr>
              <a:t>Ответьте на вопросы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 eaLnBrk="1" hangingPunct="1">
              <a:buFontTx/>
              <a:buAutoNum type="arabicPeriod"/>
            </a:pPr>
            <a:r>
              <a:rPr lang="ru-RU" sz="2400" smtClean="0">
                <a:solidFill>
                  <a:srgbClr val="000066"/>
                </a:solidFill>
              </a:rPr>
              <a:t>Какие блюда должны быть включены в завтрак? </a:t>
            </a:r>
          </a:p>
          <a:p>
            <a:pPr marL="609600" indent="-609600" eaLnBrk="1" hangingPunct="1">
              <a:buFontTx/>
              <a:buAutoNum type="arabicPeriod"/>
            </a:pPr>
            <a:endParaRPr lang="ru-RU" sz="2400" smtClean="0">
              <a:solidFill>
                <a:srgbClr val="000066"/>
              </a:solidFill>
            </a:endParaRPr>
          </a:p>
          <a:p>
            <a:pPr marL="609600" indent="-609600" eaLnBrk="1" hangingPunct="1">
              <a:buFontTx/>
              <a:buAutoNum type="arabicPeriod"/>
            </a:pPr>
            <a:r>
              <a:rPr lang="ru-RU" sz="2400" smtClean="0">
                <a:solidFill>
                  <a:srgbClr val="000066"/>
                </a:solidFill>
              </a:rPr>
              <a:t>Какая посуда используется при сервировке стола к завтраку?</a:t>
            </a:r>
          </a:p>
          <a:p>
            <a:pPr marL="609600" indent="-609600" eaLnBrk="1" hangingPunct="1">
              <a:buFontTx/>
              <a:buAutoNum type="arabicPeriod"/>
            </a:pPr>
            <a:endParaRPr lang="ru-RU" sz="2400" smtClean="0">
              <a:solidFill>
                <a:srgbClr val="000066"/>
              </a:solidFill>
            </a:endParaRPr>
          </a:p>
          <a:p>
            <a:pPr marL="609600" indent="-609600" eaLnBrk="1" hangingPunct="1">
              <a:buFontTx/>
              <a:buAutoNum type="arabicPeriod"/>
            </a:pPr>
            <a:r>
              <a:rPr lang="ru-RU" sz="2400" smtClean="0">
                <a:solidFill>
                  <a:srgbClr val="000066"/>
                </a:solidFill>
              </a:rPr>
              <a:t>Какие столовые приборы должны присутствовать при сервировке стола к завтраку?</a:t>
            </a:r>
          </a:p>
          <a:p>
            <a:pPr marL="609600" indent="-609600" eaLnBrk="1" hangingPunct="1">
              <a:buFontTx/>
              <a:buAutoNum type="arabicPeriod"/>
            </a:pPr>
            <a:endParaRPr lang="ru-RU" sz="2400" smtClean="0">
              <a:solidFill>
                <a:srgbClr val="000066"/>
              </a:solidFill>
            </a:endParaRPr>
          </a:p>
          <a:p>
            <a:pPr marL="609600" indent="-609600" eaLnBrk="1" hangingPunct="1">
              <a:buFontTx/>
              <a:buAutoNum type="arabicPeriod"/>
            </a:pPr>
            <a:r>
              <a:rPr lang="ru-RU" sz="2400" smtClean="0">
                <a:solidFill>
                  <a:srgbClr val="000066"/>
                </a:solidFill>
              </a:rPr>
              <a:t>Как раскладываются предметы прибора?</a:t>
            </a:r>
          </a:p>
        </p:txBody>
      </p:sp>
      <p:pic>
        <p:nvPicPr>
          <p:cNvPr id="17412" name="Picture 4" descr="vinni_puh20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188913"/>
            <a:ext cx="1312863" cy="1312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6" dur="80"/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7" dur="80"/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80"/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3" dur="80"/>
                                        <p:tgtEl>
                                          <p:spTgt spid="17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4" dur="80"/>
                                        <p:tgtEl>
                                          <p:spTgt spid="17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5" dur="80"/>
                                        <p:tgtEl>
                                          <p:spTgt spid="17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0" dur="80"/>
                                        <p:tgtEl>
                                          <p:spTgt spid="174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1" dur="80"/>
                                        <p:tgtEl>
                                          <p:spTgt spid="174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2" dur="80"/>
                                        <p:tgtEl>
                                          <p:spTgt spid="174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3758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600" smtClean="0">
                <a:solidFill>
                  <a:srgbClr val="FFCC66"/>
                </a:solidFill>
              </a:rPr>
              <a:t>Обед</a:t>
            </a:r>
          </a:p>
        </p:txBody>
      </p:sp>
      <p:sp>
        <p:nvSpPr>
          <p:cNvPr id="18437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4572000" y="1412875"/>
            <a:ext cx="4038600" cy="452596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2800" smtClean="0">
                <a:solidFill>
                  <a:srgbClr val="FFCC66"/>
                </a:solidFill>
              </a:rPr>
              <a:t>Наиболее полноценным и разнообразным является обед, состоящий из четырех блюд: закусок, первого и второго блюда, десерта.</a:t>
            </a:r>
          </a:p>
        </p:txBody>
      </p:sp>
      <p:pic>
        <p:nvPicPr>
          <p:cNvPr id="18440" name="Picture 8" descr="97 004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 l="5449" t="5614" r="4671" b="5858"/>
          <a:stretch>
            <a:fillRect/>
          </a:stretch>
        </p:blipFill>
        <p:spPr>
          <a:xfrm>
            <a:off x="468313" y="2997200"/>
            <a:ext cx="4103687" cy="3516313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84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84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84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D7D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600" smtClean="0">
                <a:solidFill>
                  <a:srgbClr val="000066"/>
                </a:solidFill>
              </a:rPr>
              <a:t>Сервировка стола к обеду</a:t>
            </a:r>
          </a:p>
        </p:txBody>
      </p:sp>
      <p:sp>
        <p:nvSpPr>
          <p:cNvPr id="20485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4643438" y="1600200"/>
            <a:ext cx="4321175" cy="452596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2000" smtClean="0">
                <a:solidFill>
                  <a:srgbClr val="000066"/>
                </a:solidFill>
              </a:rPr>
              <a:t>Для каждого обедающего ставят большую мелкую тарелку, на неё закусочную.</a:t>
            </a:r>
          </a:p>
          <a:p>
            <a:pPr eaLnBrk="1" hangingPunct="1">
              <a:buFontTx/>
              <a:buNone/>
            </a:pPr>
            <a:r>
              <a:rPr lang="ru-RU" sz="2000" smtClean="0">
                <a:solidFill>
                  <a:srgbClr val="000066"/>
                </a:solidFill>
              </a:rPr>
              <a:t>Столовые приборы в такой последовательности: справа от тарелки столовый нож, затем столовую ложку, за ней закусочный нож; слева от тарелки – столовую вилку, слева от неё – закусочную вилку.</a:t>
            </a:r>
          </a:p>
        </p:txBody>
      </p:sp>
      <p:pic>
        <p:nvPicPr>
          <p:cNvPr id="20492" name="Picture 12" descr="97 00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39750" y="3578225"/>
            <a:ext cx="3960813" cy="2722563"/>
          </a:xfrm>
        </p:spPr>
      </p:pic>
      <p:pic>
        <p:nvPicPr>
          <p:cNvPr id="20493" name="Picture 13" descr="ram2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825" y="3284538"/>
            <a:ext cx="4608513" cy="3240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204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04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204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0"/>
                            </p:stCondLst>
                            <p:childTnLst>
                              <p:par>
                                <p:cTn id="1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204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204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204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7000"/>
                            </p:stCondLst>
                            <p:childTnLst>
                              <p:par>
                                <p:cTn id="22" presetID="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7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20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6FF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3" name="Rectangle 5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ru-RU" sz="2000" smtClean="0">
                <a:solidFill>
                  <a:srgbClr val="000066"/>
                </a:solidFill>
              </a:rPr>
              <a:t>Если в меню обеда включена рыба, то добавляется рыбный прибор: справа от тарелки между столовым ножом и столовой ложкой кладут рыбный нож; слева от тарелки между столовой и закусочной вилкой кладут рыбную вилку.</a:t>
            </a:r>
          </a:p>
          <a:p>
            <a:pPr eaLnBrk="1" hangingPunct="1">
              <a:buFontTx/>
              <a:buNone/>
            </a:pPr>
            <a:endParaRPr lang="ru-RU" sz="2000" smtClean="0">
              <a:solidFill>
                <a:srgbClr val="000066"/>
              </a:solidFill>
            </a:endParaRPr>
          </a:p>
          <a:p>
            <a:pPr eaLnBrk="1" hangingPunct="1">
              <a:buFontTx/>
              <a:buNone/>
            </a:pPr>
            <a:r>
              <a:rPr lang="ru-RU" sz="2000" smtClean="0">
                <a:solidFill>
                  <a:srgbClr val="000066"/>
                </a:solidFill>
              </a:rPr>
              <a:t>Приборы для десерта кладут за столовой тарелкой.</a:t>
            </a:r>
          </a:p>
        </p:txBody>
      </p:sp>
      <p:pic>
        <p:nvPicPr>
          <p:cNvPr id="22535" name="Picture 7" descr="97 003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787900" y="3141663"/>
            <a:ext cx="3887788" cy="2330450"/>
          </a:xfrm>
        </p:spPr>
      </p:pic>
      <p:pic>
        <p:nvPicPr>
          <p:cNvPr id="22536" name="Picture 8" descr="ram2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27538" y="2924175"/>
            <a:ext cx="4537075" cy="280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25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25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7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225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225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6" dur="80"/>
                                        <p:tgtEl>
                                          <p:spTgt spid="225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7" dur="80"/>
                                        <p:tgtEl>
                                          <p:spTgt spid="225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80"/>
                                        <p:tgtEl>
                                          <p:spTgt spid="225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9200"/>
                            </p:stCondLst>
                            <p:childTnLst>
                              <p:par>
                                <p:cTn id="20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2" dur="80"/>
                                        <p:tgtEl>
                                          <p:spTgt spid="225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3" dur="80"/>
                                        <p:tgtEl>
                                          <p:spTgt spid="225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80"/>
                                        <p:tgtEl>
                                          <p:spTgt spid="225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1092</TotalTime>
  <Words>806</Words>
  <Application>Microsoft Office PowerPoint</Application>
  <PresentationFormat>Экран (4:3)</PresentationFormat>
  <Paragraphs>83</Paragraphs>
  <Slides>21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6" baseType="lpstr">
      <vt:lpstr>Arial</vt:lpstr>
      <vt:lpstr>Book Antiqua</vt:lpstr>
      <vt:lpstr>Times New Roman</vt:lpstr>
      <vt:lpstr>Оформление по умолчанию</vt:lpstr>
      <vt:lpstr>Диаграмма</vt:lpstr>
      <vt:lpstr>Сервировка стола</vt:lpstr>
      <vt:lpstr>Словарь</vt:lpstr>
      <vt:lpstr>Предметы сервировки стола. Приборы. </vt:lpstr>
      <vt:lpstr>Завтрак</vt:lpstr>
      <vt:lpstr>Сервировка стола к завтраку</vt:lpstr>
      <vt:lpstr>Ответьте на вопросы</vt:lpstr>
      <vt:lpstr>Обед</vt:lpstr>
      <vt:lpstr>Сервировка стола к обеду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Десерт</vt:lpstr>
      <vt:lpstr>Сервировка стола при подаче чая, кофе</vt:lpstr>
      <vt:lpstr>Ответьте на вопросы</vt:lpstr>
      <vt:lpstr>Ужин</vt:lpstr>
      <vt:lpstr>Презентация PowerPoint</vt:lpstr>
      <vt:lpstr>Ответьте на вопросы</vt:lpstr>
      <vt:lpstr>Презентация PowerPoint</vt:lpstr>
      <vt:lpstr>Информационные ресурсы</vt:lpstr>
    </vt:vector>
  </TitlesOfParts>
  <Company>школа339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Сервировка стола</dc:title>
  <dc:creator>Надежда Федоровна</dc:creator>
  <cp:lastModifiedBy>DNA7 X86</cp:lastModifiedBy>
  <cp:revision>41</cp:revision>
  <dcterms:created xsi:type="dcterms:W3CDTF">2011-05-04T09:08:43Z</dcterms:created>
  <dcterms:modified xsi:type="dcterms:W3CDTF">2017-02-08T06:47:57Z</dcterms:modified>
</cp:coreProperties>
</file>