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4"/>
  </p:notesMasterIdLst>
  <p:handoutMasterIdLst>
    <p:handoutMasterId r:id="rId35"/>
  </p:handoutMasterIdLst>
  <p:sldIdLst>
    <p:sldId id="279" r:id="rId2"/>
    <p:sldId id="280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286" r:id="rId13"/>
    <p:sldId id="310" r:id="rId14"/>
    <p:sldId id="311" r:id="rId15"/>
    <p:sldId id="287" r:id="rId16"/>
    <p:sldId id="288" r:id="rId17"/>
    <p:sldId id="289" r:id="rId18"/>
    <p:sldId id="290" r:id="rId19"/>
    <p:sldId id="291" r:id="rId20"/>
    <p:sldId id="296" r:id="rId21"/>
    <p:sldId id="297" r:id="rId22"/>
    <p:sldId id="307" r:id="rId23"/>
    <p:sldId id="312" r:id="rId24"/>
    <p:sldId id="313" r:id="rId25"/>
    <p:sldId id="275" r:id="rId26"/>
    <p:sldId id="292" r:id="rId27"/>
    <p:sldId id="293" r:id="rId28"/>
    <p:sldId id="294" r:id="rId29"/>
    <p:sldId id="295" r:id="rId30"/>
    <p:sldId id="308" r:id="rId31"/>
    <p:sldId id="309" r:id="rId32"/>
    <p:sldId id="284" r:id="rId33"/>
  </p:sldIdLst>
  <p:sldSz cx="9144000" cy="6858000" type="screen4x3"/>
  <p:notesSz cx="6858000" cy="9144000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ина Сергеевна" initials="П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22E"/>
    <a:srgbClr val="FFFFFF"/>
    <a:srgbClr val="F8F8F8"/>
    <a:srgbClr val="FFCC00"/>
    <a:srgbClr val="CC6600"/>
    <a:srgbClr val="996633"/>
    <a:srgbClr val="993300"/>
    <a:srgbClr val="FFCC99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3" autoAdjust="0"/>
    <p:restoredTop sz="98866" autoAdjust="0"/>
  </p:normalViewPr>
  <p:slideViewPr>
    <p:cSldViewPr>
      <p:cViewPr>
        <p:scale>
          <a:sx n="86" d="100"/>
          <a:sy n="86" d="100"/>
        </p:scale>
        <p:origin x="-2358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90" y="12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Century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Century" pitchFamily="18" charset="0"/>
            </a:endParaRP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Century" pitchFamily="18" charset="0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cs typeface="+mn-cs"/>
              </a:defRPr>
            </a:lvl1pPr>
          </a:lstStyle>
          <a:p>
            <a:pPr>
              <a:defRPr/>
            </a:pPr>
            <a:fld id="{6ACF3B71-F62D-4F2F-9CF7-6D6F54A8EF11}" type="slidenum">
              <a:rPr lang="ru-RU">
                <a:latin typeface="Century" pitchFamily="18" charset="0"/>
              </a:rPr>
              <a:pPr>
                <a:defRPr/>
              </a:pPr>
              <a:t>‹#›</a:t>
            </a:fld>
            <a:endParaRPr lang="ru-RU" dirty="0"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814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9011C4F7-2D60-4DFF-A506-38690A2B0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70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entury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entury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entury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entury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entury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A78D59-2AB8-42AB-9D41-6CA5E14BA0B7}" type="slidenum">
              <a:rPr lang="ru-RU">
                <a:latin typeface="Times New Roman" charset="0"/>
              </a:rPr>
              <a:pPr/>
              <a:t>1</a:t>
            </a:fld>
            <a:endParaRPr lang="ru-RU">
              <a:latin typeface="Times New Roman" charset="0"/>
            </a:endParaRPr>
          </a:p>
        </p:txBody>
      </p:sp>
      <p:sp>
        <p:nvSpPr>
          <p:cNvPr id="112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081083B-6B81-40C2-94BD-B031B1D02562}" type="slidenum">
              <a:rPr lang="ru-RU">
                <a:latin typeface="Times New Roman" charset="0"/>
              </a:rPr>
              <a:pPr/>
              <a:t>2</a:t>
            </a:fld>
            <a:endParaRPr lang="ru-RU">
              <a:latin typeface="Times New Roman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1C4F7-2D60-4DFF-A506-38690A2B02C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extLst/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82305837-7A88-4F62-BD57-72BB51D78088}" type="slidenum">
              <a:rPr kumimoji="0" lang="ru-RU" sz="1200">
                <a:latin typeface="Times New Roman" charset="0"/>
                <a:cs typeface="+mn-cs"/>
              </a:rPr>
              <a:pPr algn="r">
                <a:defRPr/>
              </a:pPr>
              <a:t>25</a:t>
            </a:fld>
            <a:endParaRPr kumimoji="0" lang="ru-RU" sz="1200" dirty="0">
              <a:latin typeface="Times New Roman" charset="0"/>
              <a:cs typeface="+mn-cs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extLst/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82305837-7A88-4F62-BD57-72BB51D78088}" type="slidenum">
              <a:rPr kumimoji="0" lang="ru-RU" sz="1200">
                <a:latin typeface="Times New Roman" charset="0"/>
                <a:cs typeface="+mn-cs"/>
              </a:rPr>
              <a:pPr algn="r">
                <a:defRPr/>
              </a:pPr>
              <a:t>32</a:t>
            </a:fld>
            <a:endParaRPr kumimoji="0" lang="ru-RU" sz="1200" dirty="0">
              <a:latin typeface="Times New Roman" charset="0"/>
              <a:cs typeface="+mn-cs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97C9F-739C-49D8-9EB2-DBD52B99B8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F3CA7-D408-49E7-83C7-013D331A43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1EF9-7071-4CB2-A34C-A2100446FD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124BE-65A4-4C55-B0D0-6529B48812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8BA9-4C89-4628-BF5F-C0056665361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EEBA0-8532-444B-860B-D3F8388872E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66529-34F6-4643-A814-A8D31A021C6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B3738-0009-4796-8564-9046FCFBA89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CCB10-FEFB-460C-A223-A63BB069E38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A38D-95C5-452E-AF53-1098DA2A650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10618-7431-4EB2-92F7-F973D400FC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Century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Century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Century" pitchFamily="18" charset="0"/>
              </a:defRPr>
            </a:lvl1pPr>
          </a:lstStyle>
          <a:p>
            <a:pPr>
              <a:defRPr/>
            </a:pPr>
            <a:fld id="{315DEFEB-DE55-4553-950F-2502824CE68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latin typeface="Century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slide" Target="slide2.xml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slide" Target="slide2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slide" Target="slide2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7.wmf"/><Relationship Id="rId3" Type="http://schemas.openxmlformats.org/officeDocument/2006/relationships/slide" Target="slide2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9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6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slide" Target="slide2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7.bin"/><Relationship Id="rId9" Type="http://schemas.openxmlformats.org/officeDocument/2006/relationships/image" Target="../media/image44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49.wmf"/><Relationship Id="rId18" Type="http://schemas.openxmlformats.org/officeDocument/2006/relationships/oleObject" Target="../embeddings/oleObject47.bin"/><Relationship Id="rId3" Type="http://schemas.openxmlformats.org/officeDocument/2006/relationships/slide" Target="slide2.xml"/><Relationship Id="rId21" Type="http://schemas.openxmlformats.org/officeDocument/2006/relationships/image" Target="../media/image53.wmf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51.wmf"/><Relationship Id="rId25" Type="http://schemas.openxmlformats.org/officeDocument/2006/relationships/image" Target="../media/image55.wmf"/><Relationship Id="rId2" Type="http://schemas.openxmlformats.org/officeDocument/2006/relationships/slideLayout" Target="../slideLayouts/slideLayout9.xml"/><Relationship Id="rId16" Type="http://schemas.openxmlformats.org/officeDocument/2006/relationships/oleObject" Target="../embeddings/oleObject46.bin"/><Relationship Id="rId20" Type="http://schemas.openxmlformats.org/officeDocument/2006/relationships/oleObject" Target="../embeddings/oleObject48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48.wmf"/><Relationship Id="rId24" Type="http://schemas.openxmlformats.org/officeDocument/2006/relationships/oleObject" Target="../embeddings/oleObject50.bin"/><Relationship Id="rId5" Type="http://schemas.openxmlformats.org/officeDocument/2006/relationships/image" Target="../media/image45.wmf"/><Relationship Id="rId15" Type="http://schemas.openxmlformats.org/officeDocument/2006/relationships/image" Target="../media/image50.wmf"/><Relationship Id="rId23" Type="http://schemas.openxmlformats.org/officeDocument/2006/relationships/image" Target="../media/image54.wmf"/><Relationship Id="rId10" Type="http://schemas.openxmlformats.org/officeDocument/2006/relationships/oleObject" Target="../embeddings/oleObject43.bin"/><Relationship Id="rId19" Type="http://schemas.openxmlformats.org/officeDocument/2006/relationships/image" Target="../media/image52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7.wmf"/><Relationship Id="rId14" Type="http://schemas.openxmlformats.org/officeDocument/2006/relationships/oleObject" Target="../embeddings/oleObject45.bin"/><Relationship Id="rId22" Type="http://schemas.openxmlformats.org/officeDocument/2006/relationships/oleObject" Target="../embeddings/oleObject4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00034" y="1428736"/>
            <a:ext cx="8339166" cy="3714775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Экзаменационная</a:t>
            </a:r>
            <a:r>
              <a:rPr lang="ru-RU" dirty="0" smtClean="0">
                <a:latin typeface="Century" pitchFamily="18" charset="0"/>
              </a:rPr>
              <a:t> </a:t>
            </a:r>
            <a:r>
              <a:rPr lang="ru-RU" i="1" dirty="0" smtClean="0">
                <a:latin typeface="Century" pitchFamily="18" charset="0"/>
              </a:rPr>
              <a:t>Работа</a:t>
            </a:r>
            <a:r>
              <a:rPr lang="ru-RU" dirty="0" smtClean="0">
                <a:latin typeface="Century" pitchFamily="18" charset="0"/>
              </a:rPr>
              <a:t/>
            </a:r>
            <a:br>
              <a:rPr lang="ru-RU" dirty="0" smtClean="0">
                <a:latin typeface="Century" pitchFamily="18" charset="0"/>
              </a:rPr>
            </a:br>
            <a:r>
              <a:rPr lang="ru-RU" dirty="0" smtClean="0">
                <a:latin typeface="Century" pitchFamily="18" charset="0"/>
              </a:rPr>
              <a:t>                </a:t>
            </a:r>
            <a:br>
              <a:rPr lang="ru-RU" dirty="0" smtClean="0">
                <a:latin typeface="Century" pitchFamily="18" charset="0"/>
              </a:rPr>
            </a:br>
            <a:r>
              <a:rPr lang="ru-RU" dirty="0" smtClean="0">
                <a:latin typeface="Century" pitchFamily="18" charset="0"/>
              </a:rPr>
              <a:t>                 </a:t>
            </a:r>
            <a:r>
              <a:rPr lang="ru-RU" i="1" dirty="0" smtClean="0">
                <a:latin typeface="Century" pitchFamily="18" charset="0"/>
              </a:rPr>
              <a:t>По геометрии</a:t>
            </a:r>
            <a:r>
              <a:rPr lang="ru-RU" dirty="0" smtClean="0">
                <a:latin typeface="Century" pitchFamily="18" charset="0"/>
              </a:rPr>
              <a:t/>
            </a:r>
            <a:br>
              <a:rPr lang="ru-RU" dirty="0" smtClean="0">
                <a:latin typeface="Century" pitchFamily="18" charset="0"/>
              </a:rPr>
            </a:br>
            <a:r>
              <a:rPr lang="ru-RU" dirty="0" smtClean="0">
                <a:latin typeface="Century" pitchFamily="18" charset="0"/>
              </a:rPr>
              <a:t>        </a:t>
            </a:r>
            <a:br>
              <a:rPr lang="ru-RU" dirty="0" smtClean="0">
                <a:latin typeface="Century" pitchFamily="18" charset="0"/>
              </a:rPr>
            </a:br>
            <a:r>
              <a:rPr lang="ru-RU" dirty="0" smtClean="0">
                <a:latin typeface="Century" pitchFamily="18" charset="0"/>
              </a:rPr>
              <a:t>           </a:t>
            </a:r>
            <a:r>
              <a:rPr lang="ru-RU" i="1" dirty="0" smtClean="0">
                <a:latin typeface="Century" pitchFamily="18" charset="0"/>
              </a:rPr>
              <a:t>На тему </a:t>
            </a:r>
            <a:r>
              <a:rPr lang="ru-RU" dirty="0" smtClean="0">
                <a:latin typeface="Century" pitchFamily="18" charset="0"/>
              </a:rPr>
              <a:t>: </a:t>
            </a:r>
            <a:r>
              <a:rPr lang="ru-RU" i="1" dirty="0" smtClean="0">
                <a:latin typeface="Century" pitchFamily="18" charset="0"/>
              </a:rPr>
              <a:t>«Площадь»</a:t>
            </a:r>
            <a:r>
              <a:rPr lang="ru-RU" dirty="0" smtClean="0">
                <a:latin typeface="Century" pitchFamily="18" charset="0"/>
              </a:rPr>
              <a:t>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643447"/>
            <a:ext cx="6232553" cy="1214446"/>
          </a:xfrm>
        </p:spPr>
        <p:txBody>
          <a:bodyPr/>
          <a:lstStyle/>
          <a:p>
            <a:r>
              <a:rPr lang="ru-RU" sz="2000" i="1" dirty="0" smtClean="0">
                <a:latin typeface="Century" pitchFamily="18" charset="0"/>
              </a:rPr>
              <a:t>Ученицы  9 «В»</a:t>
            </a:r>
            <a:r>
              <a:rPr lang="ru-RU" sz="2000" dirty="0" smtClean="0">
                <a:latin typeface="Century" pitchFamily="18" charset="0"/>
              </a:rPr>
              <a:t> </a:t>
            </a:r>
            <a:r>
              <a:rPr lang="ru-RU" sz="2000" i="1" dirty="0" smtClean="0">
                <a:latin typeface="Century" pitchFamily="18" charset="0"/>
              </a:rPr>
              <a:t>класса </a:t>
            </a:r>
            <a:r>
              <a:rPr lang="ru-RU" sz="2000" i="1" dirty="0" err="1" smtClean="0">
                <a:latin typeface="Century" pitchFamily="18" charset="0"/>
              </a:rPr>
              <a:t>Щуровой</a:t>
            </a:r>
            <a:r>
              <a:rPr lang="ru-RU" sz="2000" i="1" dirty="0" smtClean="0">
                <a:latin typeface="Century" pitchFamily="18" charset="0"/>
              </a:rPr>
              <a:t> Полины</a:t>
            </a:r>
            <a:endParaRPr lang="ru-RU" dirty="0" smtClean="0">
              <a:latin typeface="Century" pitchFamily="18" charset="0"/>
            </a:endParaRP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 bwMode="auto">
          <a:xfrm>
            <a:off x="4139952" y="332656"/>
            <a:ext cx="2520280" cy="648072"/>
          </a:xfrm>
          <a:prstGeom prst="rightArrow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sng" dirty="0" smtClean="0">
                <a:solidFill>
                  <a:srgbClr val="C00000"/>
                </a:solidFill>
                <a:latin typeface="Century" pitchFamily="18" charset="0"/>
              </a:rPr>
              <a:t>План</a:t>
            </a:r>
            <a:endParaRPr kumimoji="0" lang="ru-RU" sz="1800" b="0" i="1" u="sng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9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1"/>
      <p:bldP spid="410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04664"/>
            <a:ext cx="8439472" cy="1224136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  </a:t>
            </a:r>
            <a:r>
              <a:rPr lang="ru-RU" i="1" u="sng" dirty="0" smtClean="0">
                <a:latin typeface="Century" pitchFamily="18" charset="0"/>
              </a:rPr>
              <a:t>ПЛОЩАДЬ КВАДРАТА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12776"/>
            <a:ext cx="8784976" cy="517682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4) Пусть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представляет собой конечную десятичную дробь, содержащую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n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знаков после запятой →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m = a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•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10ⁿ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–целое.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5) Разобьем  квадрат со стороной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на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m² →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▪ =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6)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Пусть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бесконечная десятичная дробь.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Рассмотрим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, получаемое из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отбрасыванием всех десятичных знаков после запятой , начиная с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(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n + 1)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. Т.к.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отличается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an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не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более чем на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то                         откуда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</a:t>
            </a:r>
          </a:p>
        </p:txBody>
      </p:sp>
      <p:sp>
        <p:nvSpPr>
          <p:cNvPr id="13" name="Стрелка влево 12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4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508104" y="2060848"/>
          <a:ext cx="2160240" cy="74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Формула" r:id="rId5" imgW="1143000" imgH="393480" progId="Equation.3">
                  <p:embed/>
                </p:oleObj>
              </mc:Choice>
              <mc:Fallback>
                <p:oleObj name="Формула" r:id="rId5" imgW="1143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060848"/>
                        <a:ext cx="2160240" cy="744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755576" y="2852936"/>
          <a:ext cx="93610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Формула" r:id="rId7" imgW="469800" imgH="469800" progId="Equation.3">
                  <p:embed/>
                </p:oleObj>
              </mc:Choice>
              <mc:Fallback>
                <p:oleObj name="Формула" r:id="rId7" imgW="46980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852936"/>
                        <a:ext cx="936104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979712" y="2924944"/>
          <a:ext cx="3888432" cy="877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Формула" r:id="rId9" imgW="2082600" imgH="469800" progId="Equation.3">
                  <p:embed/>
                </p:oleObj>
              </mc:Choice>
              <mc:Fallback>
                <p:oleObj name="Формула" r:id="rId9" imgW="2082600" imgH="469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924944"/>
                        <a:ext cx="3888432" cy="8772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1691680" y="5301208"/>
          <a:ext cx="504056" cy="710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Формула" r:id="rId11" imgW="279360" imgH="393480" progId="Equation.3">
                  <p:embed/>
                </p:oleObj>
              </mc:Choice>
              <mc:Fallback>
                <p:oleObj name="Формула" r:id="rId11" imgW="2793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301208"/>
                        <a:ext cx="504056" cy="7102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5076056" y="5229200"/>
          <a:ext cx="2530011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Формула" r:id="rId13" imgW="1269720" imgH="469800" progId="Equation.3">
                  <p:embed/>
                </p:oleObj>
              </mc:Choice>
              <mc:Fallback>
                <p:oleObj name="Формула" r:id="rId13" imgW="1269720" imgH="469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5229200"/>
                        <a:ext cx="2530011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2506663" y="5300663"/>
          <a:ext cx="15430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Формула" r:id="rId15" imgW="850680" imgH="406080" progId="Equation.3">
                  <p:embed/>
                </p:oleObj>
              </mc:Choice>
              <mc:Fallback>
                <p:oleObj name="Формула" r:id="rId15" imgW="850680" imgH="4060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5300663"/>
                        <a:ext cx="1543050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476672"/>
            <a:ext cx="7056784" cy="1224136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</a:t>
            </a:r>
            <a:r>
              <a:rPr lang="ru-RU" i="1" u="sng" dirty="0" smtClean="0">
                <a:latin typeface="Century" pitchFamily="18" charset="0"/>
              </a:rPr>
              <a:t>ПЛОЩАДЬ КВАДРАТА 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56792"/>
            <a:ext cx="5940152" cy="504056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Century" pitchFamily="18" charset="0"/>
              </a:rPr>
              <a:t>6) </a:t>
            </a:r>
            <a:r>
              <a:rPr lang="en-US" sz="2000" i="1" dirty="0" smtClean="0">
                <a:latin typeface="Century" pitchFamily="18" charset="0"/>
              </a:rPr>
              <a:t>S </a:t>
            </a:r>
            <a:r>
              <a:rPr lang="ru-RU" sz="2000" i="1" dirty="0" smtClean="0">
                <a:latin typeface="Century" pitchFamily="18" charset="0"/>
              </a:rPr>
              <a:t> данного квадрата заключена между </a:t>
            </a:r>
            <a:r>
              <a:rPr lang="en-US" sz="2000" i="1" dirty="0" smtClean="0">
                <a:latin typeface="Century" pitchFamily="18" charset="0"/>
              </a:rPr>
              <a:t>S ■</a:t>
            </a:r>
            <a:r>
              <a:rPr lang="ru-RU" sz="2000" i="1" dirty="0" smtClean="0">
                <a:latin typeface="Century" pitchFamily="18" charset="0"/>
              </a:rPr>
              <a:t>со стороной </a:t>
            </a:r>
            <a:r>
              <a:rPr lang="en-US" sz="2000" i="1" dirty="0" smtClean="0">
                <a:latin typeface="Century" pitchFamily="18" charset="0"/>
              </a:rPr>
              <a:t>an </a:t>
            </a:r>
            <a:r>
              <a:rPr lang="ru-RU" sz="2000" i="1" dirty="0" smtClean="0">
                <a:latin typeface="Century" pitchFamily="18" charset="0"/>
              </a:rPr>
              <a:t>и </a:t>
            </a:r>
            <a:r>
              <a:rPr lang="en-US" sz="2000" i="1" dirty="0" smtClean="0">
                <a:latin typeface="Century" pitchFamily="18" charset="0"/>
              </a:rPr>
              <a:t>S■ </a:t>
            </a:r>
            <a:r>
              <a:rPr lang="ru-RU" sz="2000" i="1" dirty="0" smtClean="0">
                <a:latin typeface="Century" pitchFamily="18" charset="0"/>
              </a:rPr>
              <a:t>со стороной  </a:t>
            </a:r>
            <a:r>
              <a:rPr lang="en-US" sz="2000" i="1" dirty="0" smtClean="0">
                <a:latin typeface="Century" pitchFamily="18" charset="0"/>
              </a:rPr>
              <a:t>   </a:t>
            </a:r>
          </a:p>
          <a:p>
            <a:r>
              <a:rPr lang="en-US" sz="2000" i="1" dirty="0" smtClean="0">
                <a:latin typeface="Century" pitchFamily="18" charset="0"/>
              </a:rPr>
              <a:t>                                                            </a:t>
            </a:r>
            <a:r>
              <a:rPr lang="ru-RU" sz="2000" i="1" dirty="0" smtClean="0">
                <a:latin typeface="Century" pitchFamily="18" charset="0"/>
              </a:rPr>
              <a:t>   </a:t>
            </a:r>
          </a:p>
          <a:p>
            <a:r>
              <a:rPr lang="ru-RU" sz="2000" i="1" dirty="0" smtClean="0">
                <a:latin typeface="Century" pitchFamily="18" charset="0"/>
              </a:rPr>
              <a:t>Между </a:t>
            </a:r>
            <a:r>
              <a:rPr lang="en-US" sz="2000" i="1" dirty="0" smtClean="0">
                <a:latin typeface="Century" pitchFamily="18" charset="0"/>
              </a:rPr>
              <a:t>a²n  </a:t>
            </a:r>
            <a:r>
              <a:rPr lang="ru-RU" sz="2000" i="1" dirty="0" smtClean="0">
                <a:latin typeface="Century" pitchFamily="18" charset="0"/>
              </a:rPr>
              <a:t>и </a:t>
            </a:r>
            <a:endParaRPr lang="en-US" sz="2000" i="1" dirty="0" smtClean="0">
              <a:latin typeface="Century" pitchFamily="18" charset="0"/>
            </a:endParaRPr>
          </a:p>
          <a:p>
            <a:r>
              <a:rPr lang="en-US" sz="2000" i="1" dirty="0" smtClean="0">
                <a:latin typeface="Century" pitchFamily="18" charset="0"/>
              </a:rPr>
              <a:t>                                                                   </a:t>
            </a:r>
          </a:p>
          <a:p>
            <a:r>
              <a:rPr lang="en-US" sz="2000" i="1" dirty="0" smtClean="0">
                <a:latin typeface="Century" pitchFamily="18" charset="0"/>
              </a:rPr>
              <a:t>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7) Увеличим неограниченно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n →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будет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Становится  малым→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будет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мало отличаться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a²n→ S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отличается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 →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→S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ч.и т.д.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</p:txBody>
      </p:sp>
      <p:sp>
        <p:nvSpPr>
          <p:cNvPr id="9" name="Стрелка влево 8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779912" y="1844824"/>
          <a:ext cx="1080120" cy="74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Формула" r:id="rId3" imgW="571320" imgH="393480" progId="Equation.3">
                  <p:embed/>
                </p:oleObj>
              </mc:Choice>
              <mc:Fallback>
                <p:oleObj name="Формула" r:id="rId3" imgW="57132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844824"/>
                        <a:ext cx="1080120" cy="744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835696" y="2492896"/>
          <a:ext cx="3792038" cy="811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" name="Формула" r:id="rId5" imgW="2197080" imgH="469800" progId="Equation.3">
                  <p:embed/>
                </p:oleObj>
              </mc:Choice>
              <mc:Fallback>
                <p:oleObj name="Формула" r:id="rId5" imgW="219708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492896"/>
                        <a:ext cx="3792038" cy="8110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211960" y="3573016"/>
          <a:ext cx="576064" cy="810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5" name="Формула" r:id="rId7" imgW="279360" imgH="393480" progId="Equation.3">
                  <p:embed/>
                </p:oleObj>
              </mc:Choice>
              <mc:Fallback>
                <p:oleObj name="Формула" r:id="rId7" imgW="279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3573016"/>
                        <a:ext cx="576064" cy="8102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843808" y="4221088"/>
          <a:ext cx="1245096" cy="767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" name="Формула" r:id="rId9" imgW="761760" imgH="469800" progId="Equation.3">
                  <p:embed/>
                </p:oleObj>
              </mc:Choice>
              <mc:Fallback>
                <p:oleObj name="Формула" r:id="rId9" imgW="761760" imgH="469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221088"/>
                        <a:ext cx="1245096" cy="7678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2656"/>
            <a:ext cx="4824536" cy="864096"/>
          </a:xfrm>
        </p:spPr>
        <p:txBody>
          <a:bodyPr/>
          <a:lstStyle/>
          <a:p>
            <a:r>
              <a:rPr lang="ru-RU" b="0" i="1" dirty="0" smtClean="0">
                <a:latin typeface="Century" pitchFamily="18" charset="0"/>
              </a:rPr>
              <a:t>                             </a:t>
            </a:r>
            <a:r>
              <a:rPr lang="ru-RU" i="1" u="sng" dirty="0" smtClean="0">
                <a:latin typeface="Century" pitchFamily="18" charset="0"/>
              </a:rPr>
              <a:t>ПЛОЩАДЬ ПРЯМОУГОЛЬНИКА</a:t>
            </a:r>
            <a:endParaRPr lang="ru-RU" b="0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96752"/>
            <a:ext cx="8964488" cy="5661248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rgbClr val="C00000"/>
                </a:solidFill>
                <a:latin typeface="Century" pitchFamily="18" charset="0"/>
              </a:rPr>
              <a:t>Теорема:  площадь прямоугольника равна произведению его смежных сторон.</a:t>
            </a:r>
          </a:p>
          <a:p>
            <a:endParaRPr lang="ru-RU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 :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ABCD- 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прямоугольник.</a:t>
            </a:r>
          </a:p>
          <a:p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    </a:t>
            </a:r>
            <a:endParaRPr lang="ru-RU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Доказать: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S</a:t>
            </a:r>
            <a:r>
              <a:rPr lang="ru-RU" sz="11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 =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a • b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</a:t>
            </a:r>
            <a:endParaRPr lang="en-US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          </a:t>
            </a:r>
            <a:endParaRPr lang="ru-RU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342900" indent="-342900"/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1)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KBMF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= 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KADP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+  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ABCD 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+ 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DCMN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+   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+ 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DNFP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</a:t>
            </a:r>
            <a:endParaRPr lang="ru-RU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2)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 (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a + b) ² = b²  + 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 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+ a²  + 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</a:t>
            </a:r>
            <a:endParaRPr lang="ru-RU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(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a + b) ² = b²  + 2 • S 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 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+ a² 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a² + 2ab 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+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b² = b²  + 2 • S 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 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+ a²</a:t>
            </a:r>
          </a:p>
          <a:p>
            <a:pPr marL="342900" indent="-342900"/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2 •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sz="1050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= 2ab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</a:t>
            </a:r>
          </a:p>
          <a:p>
            <a:pPr marL="342900" indent="-342900"/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=  a •b</a:t>
            </a:r>
            <a:r>
              <a:rPr lang="ru-RU" sz="1800" i="1" dirty="0" smtClean="0">
                <a:solidFill>
                  <a:schemeClr val="tx1"/>
                </a:solidFill>
                <a:latin typeface="Century" pitchFamily="18" charset="0"/>
              </a:rPr>
              <a:t> , ч и т .</a:t>
            </a:r>
            <a:r>
              <a:rPr lang="ru-RU" sz="1800" i="1" dirty="0" err="1" smtClean="0">
                <a:solidFill>
                  <a:schemeClr val="tx1"/>
                </a:solidFill>
                <a:latin typeface="Century" pitchFamily="18" charset="0"/>
              </a:rPr>
              <a:t>д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</a:t>
            </a:r>
            <a:endParaRPr lang="ru-RU" sz="18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342900" indent="-342900"/>
            <a:endParaRPr lang="en-US" sz="18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 bwMode="auto">
          <a:xfrm>
            <a:off x="5364088" y="0"/>
            <a:ext cx="2808312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348880"/>
            <a:ext cx="302433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>
            <a:off x="3095836" y="5049180"/>
            <a:ext cx="29523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4572000" y="6525344"/>
            <a:ext cx="41044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7596336" y="2348880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6156176" y="5085184"/>
            <a:ext cx="28803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6552220" y="4401108"/>
            <a:ext cx="4176464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7596336" y="3645024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6" idx="1"/>
            <a:endCxn id="6" idx="0"/>
          </p:cNvCxnSpPr>
          <p:nvPr/>
        </p:nvCxnSpPr>
        <p:spPr>
          <a:xfrm rot="10800000" flipH="1">
            <a:off x="4572000" y="2348880"/>
            <a:ext cx="1512168" cy="6480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V="1">
            <a:off x="4572000" y="2348880"/>
            <a:ext cx="72008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V="1">
            <a:off x="4572000" y="2348880"/>
            <a:ext cx="2232248" cy="1008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V="1">
            <a:off x="4572000" y="2348880"/>
            <a:ext cx="3096344" cy="12961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V="1">
            <a:off x="5292080" y="2636912"/>
            <a:ext cx="2304256" cy="1008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stCxn id="6" idx="2"/>
            <a:endCxn id="6" idx="3"/>
          </p:cNvCxnSpPr>
          <p:nvPr/>
        </p:nvCxnSpPr>
        <p:spPr>
          <a:xfrm rot="5400000" flipH="1" flipV="1">
            <a:off x="6516216" y="2564904"/>
            <a:ext cx="648072" cy="15121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flipV="1">
            <a:off x="6660232" y="3284984"/>
            <a:ext cx="936104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flipV="1">
            <a:off x="7596336" y="3645024"/>
            <a:ext cx="1008112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7596336" y="3933056"/>
            <a:ext cx="1008112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7596336" y="4365104"/>
            <a:ext cx="1008112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7596336" y="4653136"/>
            <a:ext cx="108012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flipV="1">
            <a:off x="7596336" y="5013176"/>
            <a:ext cx="108012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V="1">
            <a:off x="7596336" y="5373216"/>
            <a:ext cx="108012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V="1">
            <a:off x="7596336" y="5733256"/>
            <a:ext cx="108012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V="1">
            <a:off x="7596336" y="6093296"/>
            <a:ext cx="1080120" cy="432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39952" y="3429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11960" y="213285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52320" y="19168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24328" y="342900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04448" y="342900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N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04448" y="213285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M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0152" y="19168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28384" y="19168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39952" y="27809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4448" y="27809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graphicFrame>
        <p:nvGraphicFramePr>
          <p:cNvPr id="46" name="Объект 45"/>
          <p:cNvGraphicFramePr>
            <a:graphicFrameLocks noChangeAspect="1"/>
          </p:cNvGraphicFramePr>
          <p:nvPr/>
        </p:nvGraphicFramePr>
        <p:xfrm>
          <a:off x="7884368" y="2852936"/>
          <a:ext cx="44092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name="Формула" r:id="rId4" imgW="215640" imgH="279360" progId="Equation.3">
                  <p:embed/>
                </p:oleObj>
              </mc:Choice>
              <mc:Fallback>
                <p:oleObj name="Формула" r:id="rId4" imgW="215640" imgH="2793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2852936"/>
                        <a:ext cx="440923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/>
        </p:nvGraphicFramePr>
        <p:xfrm>
          <a:off x="5508104" y="4437111"/>
          <a:ext cx="314217" cy="432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3" name="Формула" r:id="rId6" imgW="203040" imgH="279360" progId="Equation.3">
                  <p:embed/>
                </p:oleObj>
              </mc:Choice>
              <mc:Fallback>
                <p:oleObj name="Формула" r:id="rId6" imgW="203040" imgH="2793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437111"/>
                        <a:ext cx="314217" cy="4320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8639944" y="46531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9952" y="465313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39952" y="623731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K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68144" y="645789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956376" y="645789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52320" y="645789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P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11952" y="630932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F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500"/>
                            </p:stCondLst>
                            <p:childTnLst>
                              <p:par>
                                <p:cTn id="9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5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500"/>
                            </p:stCondLst>
                            <p:childTnLst>
                              <p:par>
                                <p:cTn id="1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7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8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5500"/>
                            </p:stCondLst>
                            <p:childTnLst>
                              <p:par>
                                <p:cTn id="18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500"/>
                            </p:stCondLst>
                            <p:childTnLst>
                              <p:par>
                                <p:cTn id="2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 uiExpand="1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49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04664"/>
            <a:ext cx="8583488" cy="1440160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     </a:t>
            </a:r>
            <a:r>
              <a:rPr lang="ru-RU" i="1" u="sng" dirty="0" smtClean="0">
                <a:latin typeface="Century" pitchFamily="18" charset="0"/>
              </a:rPr>
              <a:t>ЗАДАЧА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84784"/>
            <a:ext cx="8928992" cy="5373216"/>
          </a:xfrm>
          <a:effectLst>
            <a:outerShdw blurRad="50800" dist="50800" dir="5400000" algn="ctr" rotWithShape="0">
              <a:schemeClr val="bg2"/>
            </a:outerShdw>
          </a:effectLst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Расстояние от точки пересечения диагоналей до стороны прямоугольника на 8 см меньше , чем эта  сторона . Найдите  площадь прямоугольника, если его периметр равен 88 см.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ABCD –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AC; BD-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диагонали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AC∩ BD = 0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Расстояние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до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 8 см меньше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AD.                               x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P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88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Найти: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?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Решение: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1) OH ┴ AD(OH-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расстояние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O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 ║ CD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 но О-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CD ┴ AD(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определение прямоугольника)               середина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 →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 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середина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</a:t>
            </a:r>
          </a:p>
          <a:p>
            <a:pPr marL="457200" indent="-457200"/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580112" y="5301208"/>
            <a:ext cx="720080" cy="72008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2564904"/>
            <a:ext cx="3096344" cy="194421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52120" y="2564904"/>
            <a:ext cx="3096344" cy="19442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652120" y="2564904"/>
            <a:ext cx="3096344" cy="19442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660232" y="4005064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трелка влево 37">
            <a:hlinkClick r:id="rId2" action="ppaction://hlinksldjump"/>
          </p:cNvPr>
          <p:cNvSpPr/>
          <p:nvPr/>
        </p:nvSpPr>
        <p:spPr bwMode="auto">
          <a:xfrm>
            <a:off x="5364088" y="0"/>
            <a:ext cx="2808312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429309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11952" y="436510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2080" y="24208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11952" y="23488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450912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264" y="3068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O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04448" y="3284984"/>
            <a:ext cx="53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2x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" grpId="0" animBg="1"/>
      <p:bldP spid="6" grpId="0" uiExpand="1" animBg="1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04664"/>
            <a:ext cx="5867400" cy="1296144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</a:t>
            </a:r>
            <a:r>
              <a:rPr lang="ru-RU" i="1" u="sng" dirty="0" smtClean="0">
                <a:latin typeface="Century" pitchFamily="18" charset="0"/>
              </a:rPr>
              <a:t>ЗАДАЧА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7488832" cy="4888792"/>
          </a:xfrm>
        </p:spPr>
        <p:txBody>
          <a:bodyPr>
            <a:normAutofit/>
          </a:bodyPr>
          <a:lstStyle/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2) Т.к. О - середина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AC; 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середина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AD,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OH-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средняя линия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ACD → OH =          CD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Пусть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 = x,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тогда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 =  ( x+8);  CD=2 x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P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88,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то можно составить и решить уравнение.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(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 x + x + 8) • 2 = 88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3 x + 8 = 44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3 x = 36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x = 12,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значит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CD = 24; AD = 20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4)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AD • DC ;    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24 • 20 = 480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кв.ед.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Ответ: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ABCD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480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кв.ед.</a:t>
            </a:r>
          </a:p>
        </p:txBody>
      </p:sp>
      <p:sp>
        <p:nvSpPr>
          <p:cNvPr id="9" name="Стрелка влево 8">
            <a:hlinkClick r:id="rId3" action="ppaction://hlinksldjump"/>
          </p:cNvPr>
          <p:cNvSpPr/>
          <p:nvPr/>
        </p:nvSpPr>
        <p:spPr bwMode="auto">
          <a:xfrm>
            <a:off x="5364088" y="0"/>
            <a:ext cx="2808312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071802" y="2071678"/>
          <a:ext cx="285752" cy="738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2" name="Формула" r:id="rId4" imgW="152280" imgH="393480" progId="Equation.3">
                  <p:embed/>
                </p:oleObj>
              </mc:Choice>
              <mc:Fallback>
                <p:oleObj name="Формула" r:id="rId4" imgW="1522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2071678"/>
                        <a:ext cx="285752" cy="7381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0"/>
            <a:ext cx="7344816" cy="1124744"/>
          </a:xfrm>
        </p:spPr>
        <p:txBody>
          <a:bodyPr>
            <a:normAutofit/>
          </a:bodyPr>
          <a:lstStyle/>
          <a:p>
            <a:r>
              <a:rPr lang="ru-RU" b="0" i="1" dirty="0" smtClean="0">
                <a:latin typeface="Century" pitchFamily="18" charset="0"/>
              </a:rPr>
              <a:t>                                </a:t>
            </a:r>
            <a:r>
              <a:rPr lang="ru-RU" i="1" u="sng" dirty="0" smtClean="0">
                <a:latin typeface="Century" pitchFamily="18" charset="0"/>
              </a:rPr>
              <a:t>ПЛОЩАДЬ ПАРАЛЛЕЛОГРАММА</a:t>
            </a:r>
            <a:endParaRPr lang="ru-RU" b="0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80728"/>
            <a:ext cx="9289032" cy="587727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Теорема: площадь параллелограмма равна произведению его основания на высоту.                                          </a:t>
            </a:r>
            <a:r>
              <a:rPr lang="en-US" sz="2000" i="1" dirty="0" smtClean="0">
                <a:solidFill>
                  <a:srgbClr val="C00000"/>
                </a:solidFill>
                <a:latin typeface="Century" pitchFamily="18" charset="0"/>
              </a:rPr>
              <a:t>                  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</a:t>
            </a:r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ABCD-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параллелограмм.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-основание,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-высота.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BH • AD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 </a:t>
            </a:r>
            <a:r>
              <a:rPr lang="en-US" sz="2000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</a:t>
            </a:r>
            <a:r>
              <a:rPr lang="ru-RU" sz="2000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 →  ∆AB</a:t>
            </a:r>
            <a:r>
              <a:rPr lang="en-US" sz="1800" i="1" dirty="0" smtClean="0">
                <a:solidFill>
                  <a:schemeClr val="tx1"/>
                </a:solidFill>
                <a:latin typeface="Century" pitchFamily="18" charset="0"/>
              </a:rPr>
              <a:t>H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прямоугольник,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а)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CD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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AD→  ∆ DKC-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б)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AB=CD(ABCD)-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параллелограмм.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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BAH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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CDK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(как соответственный углы при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AB</a:t>
            </a:r>
            <a:r>
              <a:rPr lang="en-US" sz="2000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entury" pitchFamily="18" charset="0"/>
                <a:sym typeface="Symbol"/>
              </a:rPr>
              <a:t>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DC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-секущая)→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ABH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 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ADCK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 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ABCD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S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ABH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+ S 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HBCD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S ∆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DCK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+S 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HBCD =</a:t>
            </a:r>
          </a:p>
          <a:p>
            <a:pPr marL="457200" indent="-457200"/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S </a:t>
            </a:r>
            <a:r>
              <a:rPr lang="en-US" sz="1100" i="1" dirty="0" smtClean="0">
                <a:solidFill>
                  <a:schemeClr val="tx1"/>
                </a:solidFill>
                <a:latin typeface="Century" pitchFamily="18" charset="0"/>
              </a:rPr>
              <a:t>B1BCD1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</a:t>
            </a:r>
            <a:r>
              <a:rPr lang="en-US" sz="2000" i="1" u="sng" dirty="0" smtClean="0">
                <a:solidFill>
                  <a:schemeClr val="tx1"/>
                </a:solidFill>
                <a:latin typeface="Century" pitchFamily="18" charset="0"/>
              </a:rPr>
              <a:t>BH • BC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BH • AD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ч.и т.д.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 bwMode="auto">
          <a:xfrm>
            <a:off x="395536" y="332656"/>
            <a:ext cx="1872208" cy="648072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508104" y="1484784"/>
            <a:ext cx="3456384" cy="2520280"/>
          </a:xfrm>
          <a:prstGeom prst="parallelogram">
            <a:avLst>
              <a:gd name="adj" fmla="val 24622"/>
            </a:avLst>
          </a:prstGeom>
          <a:solidFill>
            <a:srgbClr val="F0A22E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</a:t>
            </a:r>
            <a:r>
              <a:rPr lang="en-US" sz="14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4896036" y="2744924"/>
            <a:ext cx="252028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Дуга 11"/>
          <p:cNvSpPr/>
          <p:nvPr/>
        </p:nvSpPr>
        <p:spPr>
          <a:xfrm>
            <a:off x="5364088" y="3789040"/>
            <a:ext cx="432048" cy="432048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580112" y="2996952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7740352" y="2708920"/>
            <a:ext cx="2520280" cy="7200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316416" y="4005064"/>
            <a:ext cx="72008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892480" y="2996952"/>
            <a:ext cx="25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Дуга 33"/>
          <p:cNvSpPr/>
          <p:nvPr/>
        </p:nvSpPr>
        <p:spPr>
          <a:xfrm>
            <a:off x="8172400" y="3717032"/>
            <a:ext cx="504056" cy="576064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20072" y="378904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126876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20472" y="1268760"/>
            <a:ext cx="32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2400" y="400506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2160" y="38610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20472" y="4005064"/>
            <a:ext cx="32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K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8" grpId="0" animBg="1"/>
      <p:bldP spid="12" grpId="0" animBg="1"/>
      <p:bldP spid="34" grpId="0" animBg="1"/>
      <p:bldP spid="14" grpId="0"/>
      <p:bldP spid="15" grpId="0"/>
      <p:bldP spid="18" grpId="0"/>
      <p:bldP spid="19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8460432" cy="1296144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</a:t>
            </a:r>
            <a:r>
              <a:rPr lang="ru-RU" i="1" u="sng" dirty="0" smtClean="0">
                <a:latin typeface="Century" pitchFamily="18" charset="0"/>
              </a:rPr>
              <a:t>ПЛОЩАДЬ ТРЕУГОЛЬНИКА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700808"/>
            <a:ext cx="7452320" cy="5157192"/>
          </a:xfrm>
        </p:spPr>
        <p:txBody>
          <a:bodyPr>
            <a:normAutofit fontScale="77500" lnSpcReduction="20000"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Теорема: площадь треугольника равна половине произведения его основания на высоту.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–треугольник.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</a:t>
            </a:r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                                 </a:t>
            </a:r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Доказательство: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1)</a:t>
            </a:r>
            <a:r>
              <a:rPr lang="ru-RU" sz="2000" i="1" dirty="0" err="1" smtClean="0">
                <a:solidFill>
                  <a:schemeClr val="tx1"/>
                </a:solidFill>
                <a:latin typeface="Century"/>
              </a:rPr>
              <a:t>Доп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 .</a:t>
            </a:r>
            <a:r>
              <a:rPr lang="ru-RU" sz="2000" i="1" dirty="0" err="1" smtClean="0">
                <a:solidFill>
                  <a:schemeClr val="tx1"/>
                </a:solidFill>
                <a:latin typeface="Century"/>
              </a:rPr>
              <a:t>постр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.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А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CDB 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– параллелограмм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BC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-диагональ→ ∆ 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ABC=∆ BCD</a:t>
            </a:r>
          </a:p>
          <a:p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(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 по 3 сторонам) →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/>
              </a:rPr>
              <a:t>ABD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= S</a:t>
            </a:r>
            <a:r>
              <a:rPr lang="en-US" i="1" dirty="0" smtClean="0">
                <a:solidFill>
                  <a:schemeClr val="tx1"/>
                </a:solidFill>
                <a:latin typeface="Century"/>
              </a:rPr>
              <a:t>BCD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→ S</a:t>
            </a:r>
            <a:r>
              <a:rPr lang="ru-RU" i="1" dirty="0" err="1" smtClean="0">
                <a:solidFill>
                  <a:schemeClr val="tx1"/>
                </a:solidFill>
                <a:latin typeface="Century"/>
              </a:rPr>
              <a:t>паралл</a:t>
            </a:r>
            <a:r>
              <a:rPr lang="ru-RU" i="1" dirty="0" smtClean="0">
                <a:solidFill>
                  <a:schemeClr val="tx1"/>
                </a:solidFill>
                <a:latin typeface="Century"/>
              </a:rPr>
              <a:t>. </a:t>
            </a:r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=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                                                   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  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=  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2S</a:t>
            </a:r>
            <a:r>
              <a:rPr lang="en-US" i="1" dirty="0" smtClean="0">
                <a:solidFill>
                  <a:schemeClr val="tx1"/>
                </a:solidFill>
                <a:latin typeface="Century"/>
              </a:rPr>
              <a:t>ABD→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/>
              </a:rPr>
              <a:t>ABD  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=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/>
              </a:rPr>
              <a:t>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</a:t>
            </a:r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2) S</a:t>
            </a:r>
            <a:r>
              <a:rPr lang="en-US" i="1" dirty="0" smtClean="0">
                <a:solidFill>
                  <a:schemeClr val="tx1"/>
                </a:solidFill>
                <a:latin typeface="Century"/>
              </a:rPr>
              <a:t>ABD</a:t>
            </a:r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=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/>
              </a:rPr>
              <a:t>                      </a:t>
            </a:r>
            <a:endParaRPr lang="ru-RU" sz="2000" i="1" dirty="0" smtClean="0">
              <a:solidFill>
                <a:schemeClr val="tx1"/>
              </a:solidFill>
              <a:latin typeface="Century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ABD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                                                                     H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что и требовалось доказать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</a:p>
          <a:p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6228184" y="4365104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5292080" y="6237312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4283968" y="5301208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>
            <a:off x="4283968" y="5157192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6660232" y="5085184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588224" y="5229200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1259632" y="2348880"/>
          <a:ext cx="1290638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4" imgW="876240" imgH="393480" progId="Equation.3">
                  <p:embed/>
                </p:oleObj>
              </mc:Choice>
              <mc:Fallback>
                <p:oleObj name="Формула" r:id="rId4" imgW="87624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348880"/>
                        <a:ext cx="1290638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1208088" y="5373688"/>
          <a:ext cx="10382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6" imgW="609480" imgH="393480" progId="Equation.3">
                  <p:embed/>
                </p:oleObj>
              </mc:Choice>
              <mc:Fallback>
                <p:oleObj name="Формула" r:id="rId6" imgW="6094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8088" y="5373688"/>
                        <a:ext cx="1038225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907704" y="4581128"/>
          <a:ext cx="1087089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8" imgW="660240" imgH="393480" progId="Equation.3">
                  <p:embed/>
                </p:oleObj>
              </mc:Choice>
              <mc:Fallback>
                <p:oleObj name="Формула" r:id="rId8" imgW="660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581128"/>
                        <a:ext cx="1087089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850900" y="6113463"/>
          <a:ext cx="601663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10" imgW="317160" imgH="393480" progId="Equation.3">
                  <p:embed/>
                </p:oleObj>
              </mc:Choice>
              <mc:Fallback>
                <p:oleObj name="Формула" r:id="rId10" imgW="3171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6113463"/>
                        <a:ext cx="601663" cy="744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Равнобедренный треугольник 22"/>
          <p:cNvSpPr/>
          <p:nvPr/>
        </p:nvSpPr>
        <p:spPr>
          <a:xfrm>
            <a:off x="3779912" y="4365104"/>
            <a:ext cx="2448272" cy="1872208"/>
          </a:xfrm>
          <a:prstGeom prst="triangle">
            <a:avLst/>
          </a:prstGeom>
          <a:solidFill>
            <a:schemeClr val="accent1">
              <a:alpha val="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4048" y="4365104"/>
            <a:ext cx="208823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724128" y="4869160"/>
            <a:ext cx="1872208" cy="86409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3" idx="0"/>
            <a:endCxn id="23" idx="3"/>
          </p:cNvCxnSpPr>
          <p:nvPr/>
        </p:nvCxnSpPr>
        <p:spPr>
          <a:xfrm rot="16200000" flipH="1">
            <a:off x="4067944" y="5301208"/>
            <a:ext cx="1872208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19872" y="594928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396499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56176" y="619724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20272" y="40770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1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 uiExpand="1" build="p"/>
      <p:bldP spid="23" grpId="0" animBg="1"/>
      <p:bldP spid="24" grpId="0"/>
      <p:bldP spid="25" grpId="0"/>
      <p:bldP spid="26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764704"/>
            <a:ext cx="8079432" cy="1008112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</a:t>
            </a:r>
            <a:r>
              <a:rPr lang="ru-RU" i="1" u="sng" dirty="0" smtClean="0">
                <a:latin typeface="Century" pitchFamily="18" charset="0"/>
              </a:rPr>
              <a:t>ПЛОЩАДЬ ТРЕУГОЛЬНИКА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628800"/>
            <a:ext cx="8583488" cy="496855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Следствие 1.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Площадь прямоугольного треугольника равна половине произведения его катетов.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                             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</a:t>
            </a:r>
            <a:r>
              <a:rPr lang="en-US" sz="2400" i="1" dirty="0" smtClean="0">
                <a:solidFill>
                  <a:schemeClr val="tx1"/>
                </a:solidFill>
                <a:latin typeface="Century" pitchFamily="18" charset="0"/>
              </a:rPr>
              <a:t>S =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C                                                   B</a:t>
            </a:r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2339752" y="2996952"/>
            <a:ext cx="3384376" cy="3168352"/>
          </a:xfrm>
          <a:prstGeom prst="rtTriangle">
            <a:avLst/>
          </a:prstGeom>
          <a:solidFill>
            <a:srgbClr val="F8F8F8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5661248"/>
            <a:ext cx="360040" cy="504056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лево 17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588224" y="4221088"/>
          <a:ext cx="1281011" cy="844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4" imgW="596880" imgH="393480" progId="Equation.3">
                  <p:embed/>
                </p:oleObj>
              </mc:Choice>
              <mc:Fallback>
                <p:oleObj name="Формула" r:id="rId4" imgW="5968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4221088"/>
                        <a:ext cx="1281011" cy="8449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4860032" cy="90872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                 </a:t>
            </a:r>
            <a:r>
              <a:rPr lang="ru-RU" i="1" u="sng" dirty="0" smtClean="0">
                <a:latin typeface="Century" pitchFamily="18" charset="0"/>
              </a:rPr>
              <a:t>ПЛОЩАДЬ ТРЕУГОЛЬНИКА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64704"/>
            <a:ext cx="9144000" cy="626469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Следствие 2.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Если высоты двух треугольников равны ,то их площади относятся как основания.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, ∆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BD  ┴ AC  ,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D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┴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, BD =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D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 ½  BD  • AC;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A1B1C1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=½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D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•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что и требовалось доказать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9512" y="1772816"/>
            <a:ext cx="3960440" cy="1296144"/>
          </a:xfrm>
          <a:prstGeom prst="triangle">
            <a:avLst/>
          </a:prstGeom>
          <a:solidFill>
            <a:srgbClr val="F0A22E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644008" y="1772816"/>
            <a:ext cx="3960440" cy="1440160"/>
          </a:xfrm>
          <a:prstGeom prst="triangle">
            <a:avLst/>
          </a:prstGeom>
          <a:solidFill>
            <a:srgbClr val="F0A22E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6" idx="0"/>
            <a:endCxn id="6" idx="3"/>
          </p:cNvCxnSpPr>
          <p:nvPr/>
        </p:nvCxnSpPr>
        <p:spPr>
          <a:xfrm rot="16200000" flipH="1">
            <a:off x="1511660" y="2420888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" idx="0"/>
            <a:endCxn id="7" idx="3"/>
          </p:cNvCxnSpPr>
          <p:nvPr/>
        </p:nvCxnSpPr>
        <p:spPr>
          <a:xfrm rot="16200000" flipH="1">
            <a:off x="5904148" y="2492896"/>
            <a:ext cx="14401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трелка влево 67"/>
          <p:cNvSpPr/>
          <p:nvPr/>
        </p:nvSpPr>
        <p:spPr bwMode="auto">
          <a:xfrm>
            <a:off x="5652120" y="65755"/>
            <a:ext cx="201622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23528" y="5013176"/>
          <a:ext cx="1512168" cy="72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Формула" r:id="rId4" imgW="825480" imgH="393480" progId="Equation.3">
                  <p:embed/>
                </p:oleObj>
              </mc:Choice>
              <mc:Fallback>
                <p:oleObj name="Формула" r:id="rId4" imgW="8254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013176"/>
                        <a:ext cx="1512168" cy="72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217488" y="5957888"/>
          <a:ext cx="2874962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Формула" r:id="rId6" imgW="1866600" imgH="583920" progId="Equation.3">
                  <p:embed/>
                </p:oleObj>
              </mc:Choice>
              <mc:Fallback>
                <p:oleObj name="Формула" r:id="rId6" imgW="1866600" imgH="5839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5957888"/>
                        <a:ext cx="2874962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95736" y="141277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06896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79712" y="314096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9912" y="31409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134076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r>
              <a:rPr lang="en-US" sz="11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32849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r>
              <a:rPr lang="en-US" sz="11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4208" y="32849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D</a:t>
            </a:r>
            <a:r>
              <a:rPr lang="en-US" sz="1100" dirty="0" smtClean="0">
                <a:latin typeface="Century" pitchFamily="18" charset="0"/>
              </a:rPr>
              <a:t>1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60432" y="32849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r>
              <a:rPr lang="en-US" sz="11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4788024" y="4005064"/>
          <a:ext cx="3490855" cy="1060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2" name="Формула" r:id="rId8" imgW="1295280" imgH="393480" progId="Equation.3">
                  <p:embed/>
                </p:oleObj>
              </mc:Choice>
              <mc:Fallback>
                <p:oleObj name="Формула" r:id="rId8" imgW="12952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005064"/>
                        <a:ext cx="3490855" cy="10609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 animBg="1"/>
      <p:bldP spid="7" grpId="0" animBg="1"/>
      <p:bldP spid="11" grpId="0"/>
      <p:bldP spid="11" grpId="1"/>
      <p:bldP spid="13" grpId="0"/>
      <p:bldP spid="13" grpId="1"/>
      <p:bldP spid="16" grpId="0"/>
      <p:bldP spid="16" grpId="1"/>
      <p:bldP spid="19" grpId="0"/>
      <p:bldP spid="19" grpId="1"/>
      <p:bldP spid="20" grpId="0"/>
      <p:bldP spid="20" grpId="1"/>
      <p:bldP spid="21" grpId="0"/>
      <p:bldP spid="22" grpId="0"/>
      <p:bldP spid="22" grpId="1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3635896" cy="1484784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</a:t>
            </a:r>
            <a:r>
              <a:rPr lang="ru-RU" i="1" u="sng" dirty="0" smtClean="0">
                <a:latin typeface="Century" pitchFamily="18" charset="0"/>
              </a:rPr>
              <a:t>ПЛОЩАДЬ </a:t>
            </a:r>
            <a:r>
              <a:rPr lang="en-US" i="1" u="sng" dirty="0" smtClean="0">
                <a:latin typeface="Century" pitchFamily="18" charset="0"/>
              </a:rPr>
              <a:t/>
            </a:r>
            <a:br>
              <a:rPr lang="en-US" i="1" u="sng" dirty="0" smtClean="0">
                <a:latin typeface="Century" pitchFamily="18" charset="0"/>
              </a:rPr>
            </a:br>
            <a:r>
              <a:rPr lang="ru-RU" i="1" u="sng" dirty="0" smtClean="0">
                <a:latin typeface="Century" pitchFamily="18" charset="0"/>
              </a:rPr>
              <a:t>ТРАПЕЦИИ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Теорема: площадь трапеции равна произведению </a:t>
            </a:r>
            <a:r>
              <a:rPr lang="ru-RU" sz="2000" i="1" dirty="0" err="1" smtClean="0">
                <a:solidFill>
                  <a:srgbClr val="C00000"/>
                </a:solidFill>
                <a:latin typeface="Century" pitchFamily="18" charset="0"/>
              </a:rPr>
              <a:t>полусуммы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ее оснований на высоту.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</a:t>
            </a:r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ABCD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–трапеция.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BC;AD-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основания.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высота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Доп.построении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BD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–диагональ.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ABD; ∆ BCD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 S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трапеции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+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2∆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BH=DK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(это расстояние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между параллельными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прямыми)→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ч.и т.д.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 bwMode="auto">
          <a:xfrm>
            <a:off x="6876256" y="65755"/>
            <a:ext cx="2016223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1367644" y="447311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Трапеция 31"/>
          <p:cNvSpPr/>
          <p:nvPr/>
        </p:nvSpPr>
        <p:spPr>
          <a:xfrm>
            <a:off x="5796136" y="1412776"/>
            <a:ext cx="3024336" cy="1512168"/>
          </a:xfrm>
          <a:prstGeom prst="trapezoid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156176" y="1412776"/>
            <a:ext cx="2664296" cy="15121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2987824" y="1988840"/>
          <a:ext cx="2448272" cy="815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1" name="Формула" r:id="rId4" imgW="1180800" imgH="393480" progId="Equation.3">
                  <p:embed/>
                </p:oleObj>
              </mc:Choice>
              <mc:Fallback>
                <p:oleObj name="Формула" r:id="rId4" imgW="118080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988840"/>
                        <a:ext cx="2448272" cy="8154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179512" y="3789040"/>
          <a:ext cx="1590278" cy="714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2" name="Формула" r:id="rId6" imgW="876240" imgH="393480" progId="Equation.3">
                  <p:embed/>
                </p:oleObj>
              </mc:Choice>
              <mc:Fallback>
                <p:oleObj name="Формула" r:id="rId6" imgW="876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789040"/>
                        <a:ext cx="1590278" cy="7144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179512" y="4509120"/>
          <a:ext cx="160275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3" name="Формула" r:id="rId8" imgW="876240" imgH="393480" progId="Equation.3">
                  <p:embed/>
                </p:oleObj>
              </mc:Choice>
              <mc:Fallback>
                <p:oleObj name="Формула" r:id="rId8" imgW="8762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509120"/>
                        <a:ext cx="1602758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Объект 33"/>
          <p:cNvGraphicFramePr>
            <a:graphicFrameLocks noChangeAspect="1"/>
          </p:cNvGraphicFramePr>
          <p:nvPr/>
        </p:nvGraphicFramePr>
        <p:xfrm>
          <a:off x="3707904" y="4437112"/>
          <a:ext cx="3888432" cy="772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4" name="Формула" r:id="rId10" imgW="1981080" imgH="393480" progId="Equation.3">
                  <p:embed/>
                </p:oleObj>
              </mc:Choice>
              <mc:Fallback>
                <p:oleObj name="Формула" r:id="rId10" imgW="19810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437112"/>
                        <a:ext cx="3888432" cy="7727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0" y="5229200"/>
          <a:ext cx="3851920" cy="682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Формула" r:id="rId12" imgW="2222280" imgH="393480" progId="Equation.3">
                  <p:embed/>
                </p:oleObj>
              </mc:Choice>
              <mc:Fallback>
                <p:oleObj name="Формула" r:id="rId12" imgW="22222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229200"/>
                        <a:ext cx="3851920" cy="6823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4049713" y="5229225"/>
          <a:ext cx="283368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" name="Формула" r:id="rId14" imgW="1549080" imgH="393480" progId="Equation.3">
                  <p:embed/>
                </p:oleObj>
              </mc:Choice>
              <mc:Fallback>
                <p:oleObj name="Формула" r:id="rId14" imgW="15490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713" y="5229225"/>
                        <a:ext cx="2833687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Объект 38"/>
          <p:cNvGraphicFramePr>
            <a:graphicFrameLocks noChangeAspect="1"/>
          </p:cNvGraphicFramePr>
          <p:nvPr/>
        </p:nvGraphicFramePr>
        <p:xfrm>
          <a:off x="179512" y="5877272"/>
          <a:ext cx="20510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7" name="Формула" r:id="rId16" imgW="1130040" imgH="393480" progId="Equation.3">
                  <p:embed/>
                </p:oleObj>
              </mc:Choice>
              <mc:Fallback>
                <p:oleObj name="Формула" r:id="rId16" imgW="113004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877272"/>
                        <a:ext cx="205105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580112" y="119675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92080" y="263691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83960" y="278092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2400" y="9807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604448" y="98072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K</a:t>
            </a:r>
            <a:endParaRPr lang="ru-RU" sz="2000" dirty="0">
              <a:latin typeface="Century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6156176" y="1412776"/>
            <a:ext cx="0" cy="15121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8820472" y="1412776"/>
            <a:ext cx="0" cy="144016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8316416" y="1412776"/>
            <a:ext cx="827584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084168" y="292494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32" grpId="0" animBg="1"/>
      <p:bldP spid="24" grpId="0"/>
      <p:bldP spid="25" grpId="0"/>
      <p:bldP spid="27" grpId="0"/>
      <p:bldP spid="28" grpId="0"/>
      <p:bldP spid="29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>
          <a:xfrm>
            <a:off x="1187624" y="548680"/>
            <a:ext cx="7086600" cy="1447800"/>
          </a:xfrm>
        </p:spPr>
        <p:txBody>
          <a:bodyPr/>
          <a:lstStyle/>
          <a:p>
            <a:r>
              <a:rPr lang="ru-RU" sz="2400" b="1" i="1" u="sng" dirty="0" smtClean="0">
                <a:latin typeface="Century" pitchFamily="18" charset="0"/>
              </a:rPr>
              <a:t>СОДЕРЖАНИЕ</a:t>
            </a:r>
            <a:endParaRPr lang="ru-RU" sz="2800" b="1" i="1" u="sng" dirty="0" smtClean="0">
              <a:latin typeface="Century" pitchFamily="18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1071538" y="1601416"/>
            <a:ext cx="7086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i="1" u="sng" dirty="0" smtClean="0">
                <a:solidFill>
                  <a:srgbClr val="C00000"/>
                </a:solidFill>
                <a:latin typeface="Century" pitchFamily="18" charset="0"/>
              </a:rPr>
              <a:t>Площадь</a:t>
            </a:r>
            <a:r>
              <a:rPr lang="ru-RU" sz="2000" i="1" u="sng" dirty="0" smtClean="0">
                <a:solidFill>
                  <a:srgbClr val="C00000"/>
                </a:solidFill>
              </a:rPr>
              <a:t>: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i="1" dirty="0" smtClean="0">
                <a:latin typeface="Century" pitchFamily="18" charset="0"/>
              </a:rPr>
              <a:t>Площадь многоугольника</a:t>
            </a:r>
            <a:r>
              <a:rPr lang="ru-RU" sz="2000" i="1" dirty="0" smtClean="0"/>
              <a:t>:</a:t>
            </a:r>
            <a:endParaRPr lang="ru-RU" sz="20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Понятие площади многоугольника        </a:t>
            </a:r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ПЛОЩАДЬ КВАДРАТА</a:t>
            </a:r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ПЛОЩАДЬ ПРЯМОУГОЛЬНИКА</a:t>
            </a:r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Задача к главе</a:t>
            </a:r>
            <a:endParaRPr lang="ru-RU" sz="1800" dirty="0" smtClean="0"/>
          </a:p>
          <a:p>
            <a:pPr marL="0" indent="0">
              <a:buNone/>
            </a:pPr>
            <a:r>
              <a:rPr lang="ru-RU" sz="2000" dirty="0" smtClean="0"/>
              <a:t>   </a:t>
            </a:r>
            <a:r>
              <a:rPr lang="ru-RU" sz="2000" i="1" dirty="0" smtClean="0">
                <a:latin typeface="Century" pitchFamily="18" charset="0"/>
              </a:rPr>
              <a:t>Площади параллелограмма</a:t>
            </a:r>
            <a:r>
              <a:rPr lang="ru-RU" sz="2000" dirty="0" smtClean="0"/>
              <a:t>, </a:t>
            </a:r>
            <a:r>
              <a:rPr lang="ru-RU" sz="2000" i="1" dirty="0" smtClean="0">
                <a:latin typeface="Century" pitchFamily="18" charset="0"/>
              </a:rPr>
              <a:t>треугольника</a:t>
            </a:r>
            <a:r>
              <a:rPr lang="ru-RU" sz="2000" dirty="0" smtClean="0"/>
              <a:t>, </a:t>
            </a:r>
            <a:r>
              <a:rPr lang="ru-RU" sz="2000" i="1" dirty="0" smtClean="0">
                <a:latin typeface="Century" pitchFamily="18" charset="0"/>
              </a:rPr>
              <a:t>трапеции</a:t>
            </a:r>
            <a:r>
              <a:rPr lang="ru-RU" sz="2000" i="1" dirty="0" smtClean="0"/>
              <a:t>:</a:t>
            </a:r>
            <a:endParaRPr lang="ru-RU" sz="2000" dirty="0" smtClean="0"/>
          </a:p>
          <a:p>
            <a:r>
              <a:rPr lang="ru-RU" sz="1800" dirty="0" smtClean="0"/>
              <a:t>          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ПЛОЩАДЬ ПАРАЛЛЕЛОГРАММА</a:t>
            </a:r>
            <a:endParaRPr lang="ru-RU" sz="1800" dirty="0"/>
          </a:p>
          <a:p>
            <a:r>
              <a:rPr lang="ru-RU" sz="1800" dirty="0" smtClean="0"/>
              <a:t>   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ПЛОЩАДЬ ТРЕУГОЛЬНИКА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ПЛОЩАДЬ  ТРАПЕЦИИ         </a:t>
            </a:r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  <a:hlinkClick r:id="rId4" action="ppaction://hlinksldjump"/>
              </a:rPr>
              <a:t>Задачи к главе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           </a:t>
            </a:r>
            <a:endParaRPr lang="ru-RU" sz="2400" dirty="0" smtClean="0"/>
          </a:p>
          <a:p>
            <a:pPr marL="0" indent="0">
              <a:buNone/>
            </a:pPr>
            <a:r>
              <a:rPr lang="ru-RU" sz="2000" dirty="0" smtClean="0"/>
              <a:t>  </a:t>
            </a:r>
            <a:r>
              <a:rPr lang="ru-RU" sz="2000" i="1" dirty="0" smtClean="0">
                <a:latin typeface="Century" pitchFamily="18" charset="0"/>
              </a:rPr>
              <a:t>Теорема Пифагора</a:t>
            </a:r>
            <a:r>
              <a:rPr lang="ru-RU" sz="2000" i="1" dirty="0" smtClean="0"/>
              <a:t>:</a:t>
            </a:r>
            <a:endParaRPr lang="ru-RU" sz="2000" dirty="0"/>
          </a:p>
          <a:p>
            <a:r>
              <a:rPr lang="ru-RU" sz="2000" dirty="0" smtClean="0"/>
              <a:t>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Теорема Пифагора     </a:t>
            </a:r>
            <a:endParaRPr lang="ru-RU" sz="1800" dirty="0" smtClean="0"/>
          </a:p>
          <a:p>
            <a:r>
              <a:rPr lang="ru-RU" sz="1800" dirty="0" smtClean="0"/>
              <a:t>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  <a:hlinkClick r:id="" action="ppaction://noaction"/>
              </a:rPr>
              <a:t>ТЕОРЕМА,ОБРАТНАЯ ТЕОРЕМЕ ПИФАГОРА</a:t>
            </a:r>
            <a:endParaRPr lang="ru-RU" sz="1800" dirty="0" smtClean="0"/>
          </a:p>
          <a:p>
            <a:r>
              <a:rPr lang="ru-RU" sz="1800" dirty="0" smtClean="0"/>
              <a:t>                                             </a:t>
            </a:r>
            <a:r>
              <a:rPr lang="ru-RU" sz="1800" i="1" u="sng" dirty="0" smtClean="0">
                <a:solidFill>
                  <a:srgbClr val="C00000"/>
                </a:solidFill>
                <a:latin typeface="Century" pitchFamily="18" charset="0"/>
              </a:rPr>
              <a:t>Задачи к главе</a:t>
            </a:r>
            <a:endParaRPr lang="ru-RU" sz="18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3336416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88640"/>
            <a:ext cx="4772744" cy="936104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08720"/>
            <a:ext cx="7884368" cy="5949280"/>
          </a:xfrm>
          <a:ln>
            <a:noFill/>
          </a:ln>
          <a:scene3d>
            <a:camera prst="orthographicFront">
              <a:rot lat="300000" lon="0" rev="0"/>
            </a:camera>
            <a:lightRig rig="threePt" dir="t"/>
          </a:scene3d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Высота равнобедренной трапеции , проведенная  из вершины тупого угла и делящая большее основание на два отрезка , один из которых равен половине меньшего основания , равна 6 см. Большее основание превосходит меньшее на 2 см. Найдите площадь трапеции.</a:t>
            </a: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ABCD-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р.б. трапеция.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-высота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BH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=6 см.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BC;AD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-основания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BC&lt; AD;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AH=½ BC ; AD-BC=2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Найти: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трапеции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=?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Решение: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</a:t>
            </a:r>
          </a:p>
        </p:txBody>
      </p:sp>
      <p:sp>
        <p:nvSpPr>
          <p:cNvPr id="9" name="Трапеция 8"/>
          <p:cNvSpPr/>
          <p:nvPr/>
        </p:nvSpPr>
        <p:spPr>
          <a:xfrm>
            <a:off x="4067944" y="3068960"/>
            <a:ext cx="2808312" cy="1872208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3635896" y="4005064"/>
            <a:ext cx="18722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4725144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752020" y="4833156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1960" y="400506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139952" y="407707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444208" y="393305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516216" y="400506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6264188" y="4833156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372200" y="472514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6408204" y="4833156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трелка влево 18"/>
          <p:cNvSpPr/>
          <p:nvPr/>
        </p:nvSpPr>
        <p:spPr bwMode="auto">
          <a:xfrm>
            <a:off x="6228184" y="65755"/>
            <a:ext cx="2664295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276225" y="5373688"/>
          <a:ext cx="30924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0" name="Формула" r:id="rId4" imgW="1536480" imgH="393480" progId="Equation.3">
                  <p:embed/>
                </p:oleObj>
              </mc:Choice>
              <mc:Fallback>
                <p:oleObj name="Формула" r:id="rId4" imgW="15364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25" y="5373688"/>
                        <a:ext cx="309245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35896" y="472514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1960" y="27809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2200" y="27809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256" y="472514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501317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84168" y="501317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K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8064" y="256490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2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44208" y="50131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8064" y="5013176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2 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67944" y="50131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0" y="371703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6</a:t>
            </a:r>
            <a:endParaRPr lang="ru-RU" sz="2000" dirty="0">
              <a:latin typeface="Century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372200" y="3068960"/>
            <a:ext cx="0" cy="18002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00"/>
                            </p:stCondLst>
                            <p:childTnLst>
                              <p:par>
                                <p:cTn id="7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0"/>
                            </p:stCondLst>
                            <p:childTnLst>
                              <p:par>
                                <p:cTn id="8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500"/>
                            </p:stCondLst>
                            <p:childTnLst>
                              <p:par>
                                <p:cTn id="9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5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0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4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8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9" grpId="0" animBg="1"/>
      <p:bldP spid="21" grpId="0"/>
      <p:bldP spid="22" grpId="0"/>
      <p:bldP spid="23" grpId="0"/>
      <p:bldP spid="24" grpId="0"/>
      <p:bldP spid="26" grpId="0"/>
      <p:bldP spid="28" grpId="0"/>
      <p:bldP spid="31" grpId="0"/>
      <p:bldP spid="32" grpId="0"/>
      <p:bldP spid="34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5867400" cy="1296144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</a:t>
            </a:r>
            <a:r>
              <a:rPr lang="ru-RU" i="1" u="sng" dirty="0" err="1" smtClean="0">
                <a:latin typeface="Century" pitchFamily="18" charset="0"/>
              </a:rPr>
              <a:t>ЗАДАЧи</a:t>
            </a:r>
            <a:r>
              <a:rPr lang="ru-RU" i="1" u="sng" dirty="0" smtClean="0">
                <a:latin typeface="Century" pitchFamily="18" charset="0"/>
              </a:rPr>
              <a:t>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556792"/>
            <a:ext cx="6912768" cy="4824536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 Пусть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AH=a,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тогда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BC=2a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2) Пусть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CK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 тоже высота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тогда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ABH= ∆ CKD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 они прямоугольные(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AB=CD-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(боковые стороны р.б.трапеции)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BH=CK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-высоты одной трапеции.→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→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AH=KD=a; HK=BC=2a.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Получили,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AD=AH+HK+ KD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,а значит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AD=a+2a+a=4a</a:t>
            </a: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AD-BC=2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 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AD=BC + 2=2a+2 →4a=2a + 2</a:t>
            </a: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2a=2;  a=1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,значит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BC=2; AD=4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Ответ: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трапеции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=18 кв.ед.</a:t>
            </a:r>
          </a:p>
          <a:p>
            <a:pPr marL="457200" indent="-457200"/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>
              <a:buAutoNum type="arabicParenR"/>
            </a:pPr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6300192" y="65755"/>
            <a:ext cx="2592287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774825" y="5084763"/>
          <a:ext cx="3052763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" name="Формула" r:id="rId4" imgW="1714320" imgH="393480" progId="Equation.3">
                  <p:embed/>
                </p:oleObj>
              </mc:Choice>
              <mc:Fallback>
                <p:oleObj name="Формула" r:id="rId4" imgW="171432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5084763"/>
                        <a:ext cx="3052763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8295456" cy="1224136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268760"/>
            <a:ext cx="9036496" cy="5589240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Высоты, проведенные из вершины тупого угла параллелограмма, составляют угол 45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º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.Одна из высот делит сторону, на которую она опущена, на отрезки 2 см и 8 см, считая от вершины острого угла . Найдите площадь параллелограмма.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ABCD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-параллелограмма.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BH; 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-высоты.&lt;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BH=45º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2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D = 8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Найти: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параллелограмма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?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Решение: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  </a:t>
            </a:r>
            <a:endParaRPr lang="en-US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-высота,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 ┴ CD;BH┴AB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 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BH=45º ;&lt; ABH=90º →&lt;ABB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=90º - 45º=45º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∆ ABB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&lt;ABB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=45º ; &lt; AB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B=90º (BB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высота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┴AD)→ &lt;BAB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=45º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Получили, что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р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/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  →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=2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4)S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▄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AD • BB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    AD= 2 + 8 = 10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▄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10 • 2 = 20 кв.ед.    Ответ: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S ▄ = 20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см² .</a:t>
            </a: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10" name="Стрелка влево 9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4860032" y="2276872"/>
            <a:ext cx="3888432" cy="1872208"/>
          </a:xfrm>
          <a:prstGeom prst="parallelogram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5" name="Прямая соединительная линия 24"/>
          <p:cNvCxnSpPr>
            <a:stCxn id="11" idx="2"/>
          </p:cNvCxnSpPr>
          <p:nvPr/>
        </p:nvCxnSpPr>
        <p:spPr>
          <a:xfrm flipH="1" flipV="1">
            <a:off x="5292080" y="2276872"/>
            <a:ext cx="3222358" cy="9361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4608004" y="2960948"/>
            <a:ext cx="1872208" cy="5040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8172400" y="2996952"/>
            <a:ext cx="216024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8316416" y="2924944"/>
            <a:ext cx="288032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Дуга 55"/>
          <p:cNvSpPr/>
          <p:nvPr/>
        </p:nvSpPr>
        <p:spPr>
          <a:xfrm flipV="1">
            <a:off x="5148064" y="2060848"/>
            <a:ext cx="504056" cy="576064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уга 56"/>
          <p:cNvSpPr/>
          <p:nvPr/>
        </p:nvSpPr>
        <p:spPr>
          <a:xfrm flipV="1">
            <a:off x="5076056" y="2060848"/>
            <a:ext cx="720080" cy="72008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5724128" y="3861048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868144" y="4005064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99992" y="393305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22048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11952" y="20608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32440" y="306896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44408" y="407707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0112" y="414908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41490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2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04248" y="422108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8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30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11" grpId="0" animBg="1"/>
      <p:bldP spid="56" grpId="0" animBg="1"/>
      <p:bldP spid="57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76672"/>
            <a:ext cx="5867400" cy="1368152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84784"/>
            <a:ext cx="9036496" cy="537321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 треугольнике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ABC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медианы. Они пересекаются в точке  О.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9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12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см., &lt;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AOC = 120 º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Найдите  площадь треугольника.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∆ ABC;  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,CC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–медианы.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∩  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0 .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 12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  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9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&lt;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AOC = 120º                  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Найти: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?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Решение: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 Т.к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. 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медиана , 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</a:t>
            </a:r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,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значит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;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9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 , 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AO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6 см,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3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=12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CO = 8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OC=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4см.</a:t>
            </a:r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436096" y="2492896"/>
            <a:ext cx="3096344" cy="1872208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2" idx="4"/>
            <a:endCxn id="12" idx="1"/>
          </p:cNvCxnSpPr>
          <p:nvPr/>
        </p:nvCxnSpPr>
        <p:spPr>
          <a:xfrm flipH="1" flipV="1">
            <a:off x="6210182" y="3429000"/>
            <a:ext cx="2322258" cy="9361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2" idx="2"/>
            <a:endCxn id="12" idx="5"/>
          </p:cNvCxnSpPr>
          <p:nvPr/>
        </p:nvCxnSpPr>
        <p:spPr>
          <a:xfrm flipV="1">
            <a:off x="5436096" y="3429000"/>
            <a:ext cx="2322258" cy="9361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043608" y="5085184"/>
          <a:ext cx="1152128" cy="81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Формула" r:id="rId4" imgW="558720" imgH="393480" progId="Equation.3">
                  <p:embed/>
                </p:oleObj>
              </mc:Choice>
              <mc:Fallback>
                <p:oleObj name="Формула" r:id="rId4" imgW="55872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085184"/>
                        <a:ext cx="1152128" cy="8117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2627784" y="5085184"/>
          <a:ext cx="1254333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Формула" r:id="rId6" imgW="571320" imgH="393480" progId="Equation.3">
                  <p:embed/>
                </p:oleObj>
              </mc:Choice>
              <mc:Fallback>
                <p:oleObj name="Формула" r:id="rId6" imgW="5713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5085184"/>
                        <a:ext cx="1254333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3995936" y="4581128"/>
          <a:ext cx="2016224" cy="801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Формула" r:id="rId8" imgW="990360" imgH="393480" progId="Equation.3">
                  <p:embed/>
                </p:oleObj>
              </mc:Choice>
              <mc:Fallback>
                <p:oleObj name="Формула" r:id="rId8" imgW="990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581128"/>
                        <a:ext cx="2016224" cy="8013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076056" y="407707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8224" y="234888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32440" y="41490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60432" y="263691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 flipV="1">
            <a:off x="6732240" y="321297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O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68144" y="31409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r>
              <a:rPr lang="en-US" sz="16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96336" y="2996952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r>
              <a:rPr lang="en-US" sz="16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7740352" y="3068960"/>
            <a:ext cx="936104" cy="36004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8532440" y="3201163"/>
            <a:ext cx="0" cy="115212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000"/>
                            </p:stCondLst>
                            <p:childTnLst>
                              <p:par>
                                <p:cTn id="9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12" grpId="0" animBg="1"/>
      <p:bldP spid="17" grpId="0"/>
      <p:bldP spid="18" grpId="0"/>
      <p:bldP spid="19" grpId="0"/>
      <p:bldP spid="26" grpId="0"/>
      <p:bldP spid="27" grpId="0"/>
      <p:bldP spid="37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620688"/>
            <a:ext cx="5867400" cy="1080120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56792"/>
            <a:ext cx="9036496" cy="5301208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 S ∆ AOC =      AO • OC • sin&lt; AOC;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S ∆ AOC =     • 6 • 8 • sin120º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S ∆ AOC =              ;  S ∆ AOC = 12 √3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см²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AOC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и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имеют  общую высоту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 =      =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=        →  S ∆ AAC =             = 18√3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4)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Т.к. медиана делит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 два треугольника, равной  площади , то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2 • 18√3 = 36√3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см²            Ответ: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ABC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36√3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см².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27" name="Стрелка влево 26">
            <a:hlinkClick r:id="rId3" action="ppaction://hlinksldjump"/>
          </p:cNvPr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743200" y="3338513"/>
          <a:ext cx="365760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Документ Wordpad" r:id="rId4" imgW="3657600" imgH="181440" progId="WordPad.Document.1">
                  <p:embed/>
                </p:oleObj>
              </mc:Choice>
              <mc:Fallback>
                <p:oleObj name="Документ Wordpad" r:id="rId4" imgW="3657600" imgH="181440" progId="WordPad.Document.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338513"/>
                        <a:ext cx="3657600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3635896" y="4941168"/>
          <a:ext cx="74549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Формула" r:id="rId6" imgW="406080" imgH="431640" progId="Equation.3">
                  <p:embed/>
                </p:oleObj>
              </mc:Choice>
              <mc:Fallback>
                <p:oleObj name="Формула" r:id="rId6" imgW="4060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941168"/>
                        <a:ext cx="74549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1691681" y="1484785"/>
          <a:ext cx="288032" cy="74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6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1" y="1484785"/>
                        <a:ext cx="288032" cy="74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619673" y="2276872"/>
          <a:ext cx="288032" cy="74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" name="Формула" r:id="rId10" imgW="152280" imgH="393480" progId="Equation.3">
                  <p:embed/>
                </p:oleObj>
              </mc:Choice>
              <mc:Fallback>
                <p:oleObj name="Формула" r:id="rId10" imgW="1522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2276872"/>
                        <a:ext cx="288032" cy="74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1619672" y="2924944"/>
          <a:ext cx="836414" cy="69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" name="Формула" r:id="rId12" imgW="520560" imgH="431640" progId="Equation.3">
                  <p:embed/>
                </p:oleObj>
              </mc:Choice>
              <mc:Fallback>
                <p:oleObj name="Формула" r:id="rId12" imgW="52056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924944"/>
                        <a:ext cx="836414" cy="693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683568" y="4365104"/>
          <a:ext cx="288032" cy="74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9" name="Формула" r:id="rId14" imgW="152280" imgH="393480" progId="Equation.3">
                  <p:embed/>
                </p:oleObj>
              </mc:Choice>
              <mc:Fallback>
                <p:oleObj name="Формула" r:id="rId14" imgW="1522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365104"/>
                        <a:ext cx="288032" cy="744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259632" y="4365104"/>
          <a:ext cx="288032" cy="74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0" name="Формула" r:id="rId16" imgW="152280" imgH="393480" progId="Equation.3">
                  <p:embed/>
                </p:oleObj>
              </mc:Choice>
              <mc:Fallback>
                <p:oleObj name="Формула" r:id="rId16" imgW="15228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365104"/>
                        <a:ext cx="288032" cy="7440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1475656" y="5013176"/>
          <a:ext cx="288032" cy="74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1" name="Формула" r:id="rId18" imgW="152280" imgH="393480" progId="Equation.3">
                  <p:embed/>
                </p:oleObj>
              </mc:Choice>
              <mc:Fallback>
                <p:oleObj name="Формула" r:id="rId18" imgW="15228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013176"/>
                        <a:ext cx="288032" cy="74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2" name="Формула" r:id="rId20" imgW="114120" imgH="215640" progId="Equation.3">
                  <p:embed/>
                </p:oleObj>
              </mc:Choice>
              <mc:Fallback>
                <p:oleObj name="Формула" r:id="rId20" imgW="1141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5364088" y="3501008"/>
          <a:ext cx="337276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3" name="Формула" r:id="rId22" imgW="1676160" imgH="393480" progId="Equation.3">
                  <p:embed/>
                </p:oleObj>
              </mc:Choice>
              <mc:Fallback>
                <p:oleObj name="Формула" r:id="rId22" imgW="167616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501008"/>
                        <a:ext cx="3372762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0" y="5085184"/>
          <a:ext cx="1152128" cy="783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4" name="Формула" r:id="rId24" imgW="634680" imgH="431640" progId="Equation.3">
                  <p:embed/>
                </p:oleObj>
              </mc:Choice>
              <mc:Fallback>
                <p:oleObj name="Формула" r:id="rId24" imgW="634680" imgH="431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085184"/>
                        <a:ext cx="1152128" cy="7834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04665"/>
            <a:ext cx="4608512" cy="1152128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Century" pitchFamily="18" charset="0"/>
              </a:rPr>
              <a:t>        </a:t>
            </a:r>
            <a:r>
              <a:rPr lang="ru-RU" sz="2000" b="1" i="1" u="sng" dirty="0" smtClean="0">
                <a:latin typeface="Century" pitchFamily="18" charset="0"/>
              </a:rPr>
              <a:t>Теорема Пифагора</a:t>
            </a:r>
            <a:endParaRPr lang="ru-RU" sz="2400" dirty="0" smtClean="0">
              <a:latin typeface="Century" pitchFamily="18" charset="0"/>
            </a:endParaRPr>
          </a:p>
        </p:txBody>
      </p:sp>
      <p:sp>
        <p:nvSpPr>
          <p:cNvPr id="3481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" y="1484784"/>
            <a:ext cx="5580111" cy="5373216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lnSpc>
                <a:spcPts val="2300"/>
              </a:lnSpc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Трудно найти человека , у которого имя Пифагора не ассоциировалось бы с теоремой Пифагора . Даже те , кто в своей жизни далек от математики , продолжают сохранять воспоминания  о «пифагоровых штанах»-квадрате на гипотенузе, равновеликом двум квадратам на катетах. Причина такой популярности теоремы Пифагора ясна: это простота- красота- значимость .В самом деле, теорема Пифагора проста , но не очевидна. Противоречие двух начал и придает ей особую притягательную силу , делает ее красивой. Сохранилось  древнее предание , что в честь своего открытия Пифагор принес в жертву богам быка, по другим свидетельствам - даже сто быков . Теорема Пифагора имеет огромное значение . Она применятся в геометрии буквально на каждом шагу.</a:t>
            </a:r>
          </a:p>
        </p:txBody>
      </p:sp>
      <p:sp>
        <p:nvSpPr>
          <p:cNvPr id="4" name="Стрелка влево 3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pic>
        <p:nvPicPr>
          <p:cNvPr id="5" name="Рисунок 4" descr="slide0027_image1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82578" y="2465512"/>
            <a:ext cx="3261422" cy="4392488"/>
          </a:xfrm>
          <a:prstGeom prst="rect">
            <a:avLst/>
          </a:prstGeom>
        </p:spPr>
      </p:pic>
      <p:pic>
        <p:nvPicPr>
          <p:cNvPr id="6" name="Рисунок 5" descr="00ffafeef25b6d3924a71aded5cac970bc81cc881428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0"/>
            <a:ext cx="3347864" cy="250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07086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192688" cy="1440160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</a:t>
            </a:r>
            <a:r>
              <a:rPr lang="ru-RU" i="1" u="sng" dirty="0" smtClean="0">
                <a:latin typeface="Century" pitchFamily="18" charset="0"/>
              </a:rPr>
              <a:t>Теорема Пифагора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Теорема: в прямоугольном треугольнике, квадрат гипотенузы равен сумме квадратов катета.</a:t>
            </a:r>
            <a:endParaRPr lang="ru-RU" sz="2000" i="1" dirty="0" smtClean="0"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∆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–прямоугольный.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-гипотенуза.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AB;BC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-катеты.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AC² = AB²  + BC²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или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c² = a²  + b²                                 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1)S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BKML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(a + b)²                              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BKML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4 •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ACB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+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AFEC                                                                   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</a:t>
            </a:r>
            <a:endParaRPr lang="en-US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2) Док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ть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AEFC-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квадрат.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a)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т.к.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–прямоугольный, то  сумма его острых углов 90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º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.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б)т.к.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 = ∆ AMK(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 2 катетам)→&lt;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MAK =&lt; ACB=;&lt;MKA =&lt;BAC=</a:t>
            </a:r>
          </a:p>
          <a:p>
            <a:pPr marL="457200" indent="-457200">
              <a:buFont typeface="+mj-lt"/>
              <a:buAutoNum type="alphaLcParenR"/>
            </a:pP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>
              <a:buFont typeface="+mj-lt"/>
              <a:buAutoNum type="alphaLcParenR"/>
            </a:pP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>
              <a:buFont typeface="+mj-lt"/>
              <a:buAutoNum type="alphaLcParenR"/>
            </a:pP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5076056" y="4797152"/>
            <a:ext cx="2520280" cy="936104"/>
          </a:xfrm>
          <a:prstGeom prst="rtTriangle">
            <a:avLst/>
          </a:prstGeom>
          <a:solidFill>
            <a:schemeClr val="accent1">
              <a:alpha val="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ый треугольник 28"/>
          <p:cNvSpPr/>
          <p:nvPr/>
        </p:nvSpPr>
        <p:spPr>
          <a:xfrm rot="5400000">
            <a:off x="4247964" y="3104964"/>
            <a:ext cx="2592288" cy="936104"/>
          </a:xfrm>
          <a:prstGeom prst="rt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ый треугольник 29"/>
          <p:cNvSpPr/>
          <p:nvPr/>
        </p:nvSpPr>
        <p:spPr>
          <a:xfrm rot="10800000">
            <a:off x="6012160" y="2276872"/>
            <a:ext cx="2520280" cy="936104"/>
          </a:xfrm>
          <a:prstGeom prst="rt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ый треугольник 30"/>
          <p:cNvSpPr/>
          <p:nvPr/>
        </p:nvSpPr>
        <p:spPr>
          <a:xfrm rot="16200000">
            <a:off x="6768244" y="3969060"/>
            <a:ext cx="2592288" cy="936104"/>
          </a:xfrm>
          <a:prstGeom prst="rt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 rot="12656710">
            <a:off x="5431876" y="2157189"/>
            <a:ext cx="1160567" cy="815429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/>
          <p:cNvSpPr/>
          <p:nvPr/>
        </p:nvSpPr>
        <p:spPr>
          <a:xfrm rot="12165653">
            <a:off x="5593404" y="2119990"/>
            <a:ext cx="799111" cy="601795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rot="5400000">
            <a:off x="6372199" y="2204867"/>
            <a:ext cx="432049" cy="144016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18595717">
            <a:off x="7888170" y="2988810"/>
            <a:ext cx="784483" cy="376324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Дуга 62"/>
          <p:cNvSpPr/>
          <p:nvPr/>
        </p:nvSpPr>
        <p:spPr>
          <a:xfrm rot="18772949">
            <a:off x="8162077" y="3092635"/>
            <a:ext cx="452694" cy="169213"/>
          </a:xfrm>
          <a:prstGeom prst="arc">
            <a:avLst>
              <a:gd name="adj1" fmla="val 14819258"/>
              <a:gd name="adj2" fmla="val 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Дуга 63"/>
          <p:cNvSpPr/>
          <p:nvPr/>
        </p:nvSpPr>
        <p:spPr>
          <a:xfrm rot="6957891">
            <a:off x="8184972" y="3408889"/>
            <a:ext cx="478910" cy="327433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уга 64"/>
          <p:cNvSpPr/>
          <p:nvPr/>
        </p:nvSpPr>
        <p:spPr>
          <a:xfrm>
            <a:off x="7452320" y="5517232"/>
            <a:ext cx="432048" cy="504056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>
            <a:off x="7452320" y="5445224"/>
            <a:ext cx="576064" cy="576064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Дуга 66"/>
          <p:cNvSpPr/>
          <p:nvPr/>
        </p:nvSpPr>
        <p:spPr>
          <a:xfrm rot="14078503">
            <a:off x="6985249" y="5391309"/>
            <a:ext cx="286072" cy="467870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Дуга 67"/>
          <p:cNvSpPr/>
          <p:nvPr/>
        </p:nvSpPr>
        <p:spPr>
          <a:xfrm rot="7332293">
            <a:off x="4904072" y="4549942"/>
            <a:ext cx="710965" cy="496530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 rot="5850737">
            <a:off x="4707501" y="4400970"/>
            <a:ext cx="809118" cy="982773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Дуга 69"/>
          <p:cNvSpPr/>
          <p:nvPr/>
        </p:nvSpPr>
        <p:spPr>
          <a:xfrm>
            <a:off x="4860032" y="4149080"/>
            <a:ext cx="432048" cy="360040"/>
          </a:xfrm>
          <a:prstGeom prst="arc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716016" y="465313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 flipH="1" flipV="1">
            <a:off x="7524328" y="573325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88024" y="558924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2160" y="472514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16016" y="508518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2160" y="56612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6016" y="306896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80312" y="1844824"/>
            <a:ext cx="440432" cy="408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32440" y="4653136"/>
            <a:ext cx="440432" cy="408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36096" y="18448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32440" y="234888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80112" y="328498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92280" y="27809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96336" y="443711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60432" y="18448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K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532440" y="299695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F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88024" y="19168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M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68144" y="18448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E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460432" y="558924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L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56376" y="5733256"/>
            <a:ext cx="368424" cy="408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500"/>
                            </p:stCondLst>
                            <p:childTnLst>
                              <p:par>
                                <p:cTn id="1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12" grpId="0" animBg="1"/>
      <p:bldP spid="29" grpId="0" animBg="1"/>
      <p:bldP spid="30" grpId="0" animBg="1"/>
      <p:bldP spid="30" grpId="1" animBg="1"/>
      <p:bldP spid="31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25" grpId="0"/>
      <p:bldP spid="26" grpId="0"/>
      <p:bldP spid="27" grpId="0"/>
      <p:bldP spid="28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76672"/>
            <a:ext cx="5544616" cy="1008112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</a:t>
            </a:r>
            <a:r>
              <a:rPr lang="ru-RU" i="1" u="sng" dirty="0" smtClean="0">
                <a:latin typeface="Century" pitchFamily="18" charset="0"/>
              </a:rPr>
              <a:t>Теорема Пифагора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6140896" cy="4888792"/>
          </a:xfrm>
        </p:spPr>
        <p:txBody>
          <a:bodyPr>
            <a:normAutofit/>
          </a:bodyPr>
          <a:lstStyle/>
          <a:p>
            <a:pPr marL="800100" lvl="1" indent="-34290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в) 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MAK + &lt; KAC + &lt; BAC=180º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800100" lvl="1" indent="-342900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(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разносторонние),тогда  + 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KAC +  = 180º ( + )=90º → 90 + &lt;KAC=180º →&lt;KAC=90º </a:t>
            </a:r>
          </a:p>
          <a:p>
            <a:pPr marL="800100" lvl="1" indent="-342900">
              <a:buNone/>
            </a:pP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800100" lvl="1" indent="-34290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г)Получили ,что  в ромбе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AKFC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 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KAC=90º→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этот ромб есть  квадрат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;S▪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c² </a:t>
            </a:r>
          </a:p>
          <a:p>
            <a:pPr marL="800100" lvl="1" indent="-342900">
              <a:buNone/>
            </a:pP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800100" lvl="1" indent="-342900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 S</a:t>
            </a:r>
            <a:r>
              <a:rPr lang="en-US" sz="1400" i="1" dirty="0" smtClean="0">
                <a:solidFill>
                  <a:schemeClr val="tx1"/>
                </a:solidFill>
                <a:latin typeface="Century" pitchFamily="18" charset="0"/>
              </a:rPr>
              <a:t>BKML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=4 • S</a:t>
            </a:r>
            <a:r>
              <a:rPr lang="en-US" sz="1400" i="1" dirty="0" smtClean="0">
                <a:solidFill>
                  <a:schemeClr val="tx1"/>
                </a:solidFill>
                <a:latin typeface="Century" pitchFamily="18" charset="0"/>
              </a:rPr>
              <a:t>ACB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+ S</a:t>
            </a:r>
            <a:r>
              <a:rPr lang="en-US" sz="1400" i="1" dirty="0" smtClean="0">
                <a:solidFill>
                  <a:schemeClr val="tx1"/>
                </a:solidFill>
                <a:latin typeface="Century" pitchFamily="18" charset="0"/>
              </a:rPr>
              <a:t>AFEC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=4    a • b + c² =2ab + c² →(a + b)² =2ab + c²</a:t>
            </a:r>
          </a:p>
          <a:p>
            <a:pPr marL="800100" lvl="1" indent="-342900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a²+ 2ab + b² =2ab + c² </a:t>
            </a:r>
          </a:p>
          <a:p>
            <a:pPr marL="800100" lvl="1" indent="-342900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  + b²=c²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что и требовалось доказать.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800100" lvl="1" indent="-342900">
              <a:buNone/>
            </a:pP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264696" cy="1440160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latin typeface="Century" pitchFamily="18" charset="0"/>
              </a:rPr>
              <a:t>ТЕОРЕМА,ОБРАТНАЯ ТЕОРЕМЕ ПИФАГОРА</a:t>
            </a:r>
            <a:endParaRPr lang="ru-RU" i="1" u="sng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9036496" cy="544522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Теорема: если квадрат одной стороны треугольника равен сумме квадратов двух других сторон ,то треугольник прямоугольный.</a:t>
            </a:r>
            <a:r>
              <a:rPr lang="en-US" sz="2000" i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  <a:latin typeface="Century" pitchFamily="18" charset="0"/>
              </a:rPr>
              <a:t>   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   </a:t>
            </a:r>
            <a:r>
              <a:rPr lang="en-US" sz="2000" i="1" dirty="0" smtClean="0">
                <a:solidFill>
                  <a:srgbClr val="C00000"/>
                </a:solidFill>
                <a:latin typeface="Century" pitchFamily="18" charset="0"/>
              </a:rPr>
              <a:t>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AB² =AC² + BC²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прямоугольник.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1043608" y="2132856"/>
            <a:ext cx="2304256" cy="2664296"/>
          </a:xfrm>
          <a:prstGeom prst="rtTriangl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5148064" y="2204864"/>
            <a:ext cx="2376264" cy="2592288"/>
          </a:xfrm>
          <a:prstGeom prst="rtTriangle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99592" y="3501008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32040" y="357301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148064" y="4437112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256076" y="4617132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лево 9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048164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904148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835696" y="4653136"/>
            <a:ext cx="0" cy="36004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79712" y="4653136"/>
            <a:ext cx="0" cy="36004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3568" y="198884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7864" y="465313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0800000" flipH="1" flipV="1">
            <a:off x="683568" y="458112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4008" y="206084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r>
              <a:rPr lang="en-US" sz="16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16016" y="46531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r>
              <a:rPr lang="en-US" sz="16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24328" y="458112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r>
              <a:rPr lang="en-US" sz="1400" dirty="0" smtClean="0">
                <a:latin typeface="Century" pitchFamily="18" charset="0"/>
              </a:rPr>
              <a:t>1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13" grpId="0" animBg="1"/>
      <p:bldP spid="14" grpId="0" animBg="1"/>
      <p:bldP spid="19" grpId="0"/>
      <p:bldP spid="20" grpId="0"/>
      <p:bldP spid="25" grpId="0"/>
      <p:bldP spid="26" grpId="0"/>
      <p:bldP spid="27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480720" cy="1080120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latin typeface="Century" pitchFamily="18" charset="0"/>
              </a:rPr>
              <a:t>ТЕОРЕМА,ОБРАТНАЯ ТЕОРЕМЕ ПИФАГОРА</a:t>
            </a:r>
            <a:endParaRPr lang="ru-RU" i="1" u="sng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556792"/>
            <a:ext cx="7920880" cy="530120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Доп.постр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.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,в котором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=AC;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=BC ;&lt;C=90º  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 ∆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прямоугольный(&lt;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C =90º ),A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гипотенуза→Теорема Пифагора: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²=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² +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²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3)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Но  из п.1.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=AC;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=BC.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Получили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²=AC²  + BC²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,но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AC²  + BC² =AB² (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 условию теоремы) →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=AB</a:t>
            </a:r>
          </a:p>
          <a:p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4)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Получили, что в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и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=AC;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=BC ;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=AB→ ∆ ABC = ∆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(по 3 сторонам)→ все их элементы соответственно равны,  и т.к. &lt;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=90º→&lt;C=90º →∆ ABC –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прямоугольный.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Теорема Доказана.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6864" cy="792088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8784976" cy="5373216"/>
          </a:xfrm>
        </p:spPr>
        <p:txBody>
          <a:bodyPr>
            <a:normAutofit lnSpcReduction="10000"/>
          </a:bodyPr>
          <a:lstStyle/>
          <a:p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1)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Площадь- это положительное число , которое показывает сколько единичных квадратов или их частей укладывается в данной фигуре.</a:t>
            </a:r>
          </a:p>
          <a:p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</a:t>
            </a:r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8" name="Стрелка влево 7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3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636912"/>
            <a:ext cx="2376264" cy="3600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9" idx="0"/>
            <a:endCxn id="9" idx="2"/>
          </p:cNvCxnSpPr>
          <p:nvPr/>
        </p:nvCxnSpPr>
        <p:spPr>
          <a:xfrm rot="16200000" flipH="1">
            <a:off x="791580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9" idx="1"/>
            <a:endCxn id="9" idx="3"/>
          </p:cNvCxnSpPr>
          <p:nvPr/>
        </p:nvCxnSpPr>
        <p:spPr>
          <a:xfrm rot="10800000" flipH="1">
            <a:off x="1403648" y="4437112"/>
            <a:ext cx="23762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79912" y="2636912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3167844" y="4401108"/>
            <a:ext cx="3600400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79912" y="6237312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779912" y="2780928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779912" y="2996952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779912" y="3212976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779912" y="3429000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779912" y="3645024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779912" y="3861048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779912" y="4077072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779912" y="4293096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779912" y="4509120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779912" y="4725144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779912" y="4941168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779912" y="5157192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3779912" y="537321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3779912" y="5589240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3779912" y="5805264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3779912" y="6021288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2123728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>
            <a:off x="2267744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>
            <a:off x="2411760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2555776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>
            <a:off x="2703668" y="4433236"/>
            <a:ext cx="35926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>
            <a:off x="2843808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5400000">
            <a:off x="2987824" y="4437112"/>
            <a:ext cx="3600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5508104" y="3140968"/>
          <a:ext cx="1512168" cy="384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Формула" r:id="rId4" imgW="698400" imgH="177480" progId="Equation.3">
                  <p:embed/>
                </p:oleObj>
              </mc:Choice>
              <mc:Fallback>
                <p:oleObj name="Формула" r:id="rId4" imgW="698400" imgH="177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140968"/>
                        <a:ext cx="1512168" cy="3849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2339752" y="6309320"/>
          <a:ext cx="1008112" cy="392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Формула" r:id="rId6" imgW="457200" imgH="177480" progId="Equation.3">
                  <p:embed/>
                </p:oleObj>
              </mc:Choice>
              <mc:Fallback>
                <p:oleObj name="Формула" r:id="rId6" imgW="4572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6309320"/>
                        <a:ext cx="1008112" cy="3920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04664"/>
            <a:ext cx="8223448" cy="1152128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68760"/>
            <a:ext cx="9036496" cy="5589240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В окружности радиуса 13 см проведена хорда на расстоянии 5 см от центра окружности . Найдите длину хорды.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13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Окружность(О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;R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)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R=13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-хорда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OH-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расстояние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AB;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O        5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OH=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5см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Найти: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?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Решение: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1)Доп.построение: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OA; ∆ AOB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р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/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т.к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OA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и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OB-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радиусы одной окружности.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2) Т.к .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 расстояние от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OH┴AB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-высота 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р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/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б ∆ , проведенная к основанию →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OH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-медиана.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3)</a:t>
            </a:r>
            <a:r>
              <a:rPr lang="ru-RU" sz="2000" i="1" dirty="0" err="1" smtClean="0">
                <a:solidFill>
                  <a:schemeClr val="tx1"/>
                </a:solidFill>
                <a:latin typeface="Century" pitchFamily="18" charset="0"/>
              </a:rPr>
              <a:t>Рассм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.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OBH-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прямоугольный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OB=13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OM=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5 см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;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 Теореме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Пифагора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BH =    OB² - OH²  ; BH =      13² - 5²  =12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см →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AB=24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 </a:t>
            </a:r>
          </a:p>
          <a:p>
            <a:pPr marL="457200" indent="-457200"/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Ответ: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AB=24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79712" y="580526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051720" y="5877272"/>
            <a:ext cx="216024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159732" y="5769260"/>
            <a:ext cx="288032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402607" y="5742781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427984" y="5805264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4572000" y="5877272"/>
            <a:ext cx="216024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4680012" y="5769260"/>
            <a:ext cx="288032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932040" y="5733256"/>
            <a:ext cx="8640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5364088" y="1844824"/>
            <a:ext cx="2232248" cy="22322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Century" pitchFamily="18" charset="0"/>
              </a:rPr>
              <a:t>•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6444208" y="292494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30" idx="7"/>
          </p:cNvCxnSpPr>
          <p:nvPr/>
        </p:nvCxnSpPr>
        <p:spPr>
          <a:xfrm rot="5400000" flipH="1" flipV="1">
            <a:off x="6516216" y="2171730"/>
            <a:ext cx="753215" cy="7532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6516216" y="2924944"/>
            <a:ext cx="792088" cy="792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0" idx="7"/>
            <a:endCxn id="30" idx="5"/>
          </p:cNvCxnSpPr>
          <p:nvPr/>
        </p:nvCxnSpPr>
        <p:spPr>
          <a:xfrm rot="16200000" flipH="1">
            <a:off x="6480212" y="2960948"/>
            <a:ext cx="15784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Стрелка влево 53">
            <a:hlinkClick r:id="rId2" action="ppaction://hlinksldjump"/>
          </p:cNvPr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8304" y="18448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08304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96336" y="256490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H</a:t>
            </a:r>
            <a:endParaRPr lang="ru-RU" sz="2000" dirty="0">
              <a:latin typeface="Century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516216" y="2924944"/>
            <a:ext cx="144016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30" grpId="0" animBg="1"/>
      <p:bldP spid="21" grpId="0" uiExpand="1"/>
      <p:bldP spid="22" grpId="0" uiExpand="1"/>
      <p:bldP spid="24" grpId="0" uiExpan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583488" cy="1224136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</a:t>
            </a:r>
            <a:r>
              <a:rPr lang="ru-RU" sz="1800" i="1" dirty="0" smtClean="0">
                <a:latin typeface="Century" pitchFamily="18" charset="0"/>
              </a:rPr>
              <a:t>       </a:t>
            </a:r>
            <a:r>
              <a:rPr lang="ru-RU" i="1" dirty="0" smtClean="0">
                <a:latin typeface="Century" pitchFamily="18" charset="0"/>
              </a:rPr>
              <a:t>          </a:t>
            </a:r>
            <a:r>
              <a:rPr lang="ru-RU" i="1" u="sng" dirty="0" smtClean="0">
                <a:latin typeface="Century" pitchFamily="18" charset="0"/>
              </a:rPr>
              <a:t>ЗАДАЧИ К ГЛАВЕ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96752"/>
            <a:ext cx="8784976" cy="554461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Стороны  треугольника пропорциональны числам 7, 24 и 25. Докажите , что данный треугольник прямоугольный.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Дано: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ABC;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AC= 7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: 24: 25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Доказать: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прямоугольный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Доказательство: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 Т.к.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: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BC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 = 7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: 24 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25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,то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AB= 7 x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BC=24 x                                                                                                 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AC=25 x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2)AC² = (25 x)² = 625 x² 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AB² + BC² =(7 x)² + (24 x)² = 49 x²+ 576 x² =625 x²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Получили , что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AC² = AB² + BC²  → ∆ ABC-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прямоугольный,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AC-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гипотенуза. Ч.и т.д.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6300192" y="65755"/>
            <a:ext cx="2376263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148064" y="2060848"/>
            <a:ext cx="2952328" cy="2664296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788024" y="443711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184482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450912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 animBg="1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68760"/>
            <a:ext cx="8072462" cy="345638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Century" pitchFamily="18" charset="0"/>
              </a:rPr>
              <a:t>Конец.</a:t>
            </a:r>
            <a:r>
              <a:rPr lang="ru-RU" dirty="0" smtClean="0">
                <a:latin typeface="Century" pitchFamily="18" charset="0"/>
              </a:rPr>
              <a:t/>
            </a:r>
            <a:br>
              <a:rPr lang="ru-RU" dirty="0" smtClean="0">
                <a:latin typeface="Century" pitchFamily="18" charset="0"/>
              </a:rPr>
            </a:br>
            <a:r>
              <a:rPr lang="ru-RU" dirty="0" smtClean="0">
                <a:latin typeface="Century" pitchFamily="18" charset="0"/>
              </a:rPr>
              <a:t/>
            </a:r>
            <a:br>
              <a:rPr lang="ru-RU" dirty="0" smtClean="0">
                <a:latin typeface="Century" pitchFamily="18" charset="0"/>
              </a:rPr>
            </a:br>
            <a:r>
              <a:rPr lang="ru-RU" i="1" dirty="0" smtClean="0">
                <a:latin typeface="Century" pitchFamily="18" charset="0"/>
              </a:rPr>
              <a:t>Большое Спасибо за внимание!!!</a:t>
            </a:r>
            <a:br>
              <a:rPr lang="ru-RU" i="1" dirty="0" smtClean="0">
                <a:latin typeface="Century" pitchFamily="18" charset="0"/>
              </a:rPr>
            </a:br>
            <a:endParaRPr lang="ru-RU" dirty="0">
              <a:latin typeface="Century" pitchFamily="18" charset="0"/>
            </a:endParaRPr>
          </a:p>
        </p:txBody>
      </p:sp>
      <p:sp>
        <p:nvSpPr>
          <p:cNvPr id="3" name="Стрелка влево 2">
            <a:hlinkClick r:id="rId3" action="ppaction://hlinksldjump"/>
          </p:cNvPr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pic>
        <p:nvPicPr>
          <p:cNvPr id="1027" name="Picture 3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3657600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1858510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272808" cy="936104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12776"/>
            <a:ext cx="8712968" cy="5155257"/>
          </a:xfr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Свойства Площади: </a:t>
            </a: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1)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Равные многоугольники имеют равные площади.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Если  ∆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ABC = ∆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→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=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2    </a:t>
            </a: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B                                                 B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2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A                                    C           A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C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>
              <a:buAutoNum type="arabicParenR"/>
            </a:pP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>
              <a:buAutoNum type="arabicParenR"/>
            </a:pPr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475656" y="3356992"/>
            <a:ext cx="2448272" cy="2088232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475656" y="3284984"/>
            <a:ext cx="2448272" cy="216024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7 -0.01041 L 0.40938 -0.0104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" grpId="0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560840" cy="1152128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556792"/>
            <a:ext cx="8784976" cy="4744776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2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)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Если многоугольник  составлен из нескольких многоугольников, то его площадь равна сумме площадей этих многоугольников.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A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S =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+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2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+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3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1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B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2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S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3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D                                   K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</a:t>
            </a:r>
            <a:r>
              <a:rPr lang="en-US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2699792" y="2636912"/>
            <a:ext cx="3384376" cy="2664296"/>
          </a:xfrm>
          <a:prstGeom prst="pentagon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1"/>
            <a:endCxn id="5" idx="4"/>
          </p:cNvCxnSpPr>
          <p:nvPr/>
        </p:nvCxnSpPr>
        <p:spPr>
          <a:xfrm rot="10800000" flipH="1" flipV="1">
            <a:off x="2699795" y="3654579"/>
            <a:ext cx="2738015" cy="1646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1"/>
            <a:endCxn id="5" idx="5"/>
          </p:cNvCxnSpPr>
          <p:nvPr/>
        </p:nvCxnSpPr>
        <p:spPr>
          <a:xfrm rot="10800000" flipH="1">
            <a:off x="2699796" y="3654580"/>
            <a:ext cx="33843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трелка влево 7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8367464" cy="1008112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8712968" cy="48167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Century" pitchFamily="18" charset="0"/>
              </a:rPr>
              <a:t>3) </a:t>
            </a:r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Площадь квадрата равна квадрату его стороны.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</a:p>
          <a:p>
            <a:endParaRPr lang="ru-RU" sz="2000" b="1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latin typeface="Century" pitchFamily="18" charset="0"/>
              </a:rPr>
              <a:t>                                    </a:t>
            </a:r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</a:t>
            </a:r>
          </a:p>
          <a:p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         S</a:t>
            </a:r>
            <a:r>
              <a:rPr lang="ru-RU" sz="2000" b="1" i="1" dirty="0" smtClean="0">
                <a:solidFill>
                  <a:schemeClr val="tx1"/>
                </a:solidFill>
                <a:latin typeface="Century" pitchFamily="18" charset="0"/>
              </a:rPr>
              <a:t> ■ = </a:t>
            </a:r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a²</a:t>
            </a:r>
          </a:p>
          <a:p>
            <a:endParaRPr lang="en-US" sz="2000" b="1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</a:t>
            </a:r>
          </a:p>
          <a:p>
            <a:endParaRPr lang="en-US" sz="2000" b="1" i="1" dirty="0" smtClean="0">
              <a:solidFill>
                <a:schemeClr val="tx1"/>
              </a:solidFill>
              <a:latin typeface="Century" pitchFamily="18" charset="0"/>
            </a:endParaRPr>
          </a:p>
          <a:p>
            <a:endParaRPr lang="en-US" sz="2000" b="1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</a:t>
            </a:r>
          </a:p>
          <a:p>
            <a:r>
              <a:rPr lang="en-US" sz="2000" b="1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</a:t>
            </a:r>
            <a:endParaRPr lang="ru-RU" sz="2000" b="1" i="1" dirty="0" smtClean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636912"/>
            <a:ext cx="2376264" cy="23762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24208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B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5580112" y="472514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D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472514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C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378904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" pitchFamily="18" charset="0"/>
              </a:rPr>
              <a:t> 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  A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51571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a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 animBg="1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8367464" cy="1368152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 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8496944" cy="481678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Century" pitchFamily="18" charset="0"/>
              </a:rPr>
              <a:t>Многоугольник- фигура, составленная из отрезков так , что смежные отрезки не лежат на одной прямой , а не смежные отрезки не имеют общих точек.</a:t>
            </a:r>
          </a:p>
          <a:p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Понятие площади мы часто встречаем в повседневной жизни:  площадь квартиры, государства, сечения детали.</a:t>
            </a:r>
            <a:endParaRPr lang="ru-RU" sz="2000" i="1" dirty="0">
              <a:solidFill>
                <a:schemeClr val="tx1"/>
              </a:solidFill>
              <a:latin typeface="Century" pitchFamily="18" charset="0"/>
            </a:endParaRPr>
          </a:p>
        </p:txBody>
      </p:sp>
      <p:pic>
        <p:nvPicPr>
          <p:cNvPr id="5" name="Рисунок 4" descr="74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717032"/>
            <a:ext cx="3211167" cy="2376264"/>
          </a:xfrm>
          <a:prstGeom prst="rect">
            <a:avLst/>
          </a:prstGeom>
          <a:solidFill>
            <a:schemeClr val="bg2">
              <a:alpha val="0"/>
            </a:schemeClr>
          </a:solidFill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861048"/>
            <a:ext cx="2535193" cy="2520280"/>
          </a:xfrm>
          <a:prstGeom prst="rect">
            <a:avLst/>
          </a:prstGeom>
        </p:spPr>
      </p:pic>
      <p:pic>
        <p:nvPicPr>
          <p:cNvPr id="7" name="Рисунок 6" descr="medium_israel-tsaf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645024"/>
            <a:ext cx="2208461" cy="2841987"/>
          </a:xfrm>
          <a:prstGeom prst="rect">
            <a:avLst/>
          </a:prstGeom>
        </p:spPr>
      </p:pic>
      <p:sp>
        <p:nvSpPr>
          <p:cNvPr id="8" name="Стрелка влево 7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  <a:hlinkClick r:id="rId5" action="ppaction://hlinksldjump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76672"/>
            <a:ext cx="8295456" cy="1008112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Century" pitchFamily="18" charset="0"/>
              </a:rPr>
              <a:t>            </a:t>
            </a:r>
            <a:r>
              <a:rPr lang="ru-RU" i="1" u="sng" dirty="0" smtClean="0">
                <a:latin typeface="Century" pitchFamily="18" charset="0"/>
              </a:rPr>
              <a:t>ПОНЯТИЕ ПЛОЩАДИ МНОГОУГОЛЬНИКА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268760"/>
            <a:ext cx="8712968" cy="5400600"/>
          </a:xfrm>
        </p:spPr>
        <p:txBody>
          <a:bodyPr>
            <a:normAutofit/>
          </a:bodyPr>
          <a:lstStyle/>
          <a:p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</a:t>
            </a:r>
            <a:r>
              <a:rPr lang="ru-RU" sz="2000" i="1" u="sng" dirty="0" smtClean="0">
                <a:solidFill>
                  <a:srgbClr val="C00000"/>
                </a:solidFill>
                <a:latin typeface="Century" pitchFamily="18" charset="0"/>
              </a:rPr>
              <a:t>Отрезок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</a:t>
            </a:r>
            <a:r>
              <a:rPr lang="ru-RU" sz="2000" i="1" u="sng" dirty="0" smtClean="0">
                <a:solidFill>
                  <a:srgbClr val="C00000"/>
                </a:solidFill>
                <a:latin typeface="Century" pitchFamily="18" charset="0"/>
              </a:rPr>
              <a:t>Многоугольник</a:t>
            </a:r>
            <a:endParaRPr lang="ru-RU" sz="2000" i="1" dirty="0" smtClean="0">
              <a:solidFill>
                <a:srgbClr val="C00000"/>
              </a:solidFill>
              <a:latin typeface="Century" pitchFamily="18" charset="0"/>
            </a:endParaRPr>
          </a:p>
          <a:p>
            <a:r>
              <a:rPr lang="ru-RU" sz="2000" i="1" u="sng" dirty="0" smtClean="0">
                <a:solidFill>
                  <a:srgbClr val="C00000"/>
                </a:solidFill>
                <a:latin typeface="Century" pitchFamily="18" charset="0"/>
              </a:rPr>
              <a:t>  </a:t>
            </a:r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</a:t>
            </a:r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длина  (1 см )                                         площадь (1 см² ) 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(1 мм)                                                            (1  мм² )             </a:t>
            </a:r>
            <a:endParaRPr lang="ru-RU" sz="2000" i="1" u="sng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                  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( 1 м)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    (1 м² )</a:t>
            </a:r>
          </a:p>
          <a:p>
            <a:r>
              <a:rPr lang="ru-RU" sz="2000" i="1" u="sng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</a:t>
            </a:r>
          </a:p>
        </p:txBody>
      </p:sp>
      <p:sp>
        <p:nvSpPr>
          <p:cNvPr id="5" name="Стрелка влево 4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dirty="0" smtClean="0">
                <a:solidFill>
                  <a:srgbClr val="C00000"/>
                </a:solidFill>
                <a:latin typeface="Century" pitchFamily="18" charset="0"/>
                <a:hlinkClick r:id="rId2" action="ppaction://hlinksldjump"/>
              </a:rPr>
              <a:t>Оглавление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763688" y="3789040"/>
            <a:ext cx="4968552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27584" y="2996952"/>
            <a:ext cx="2232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987824" y="2996952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55576" y="2996952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580112" y="2924944"/>
            <a:ext cx="2232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740352" y="292494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508104" y="292494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115616" y="3861048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339752" y="3861048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043608" y="3861048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012160" y="3789040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7236296" y="3789040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5940152" y="3789040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3528" y="5085184"/>
            <a:ext cx="32403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3491880" y="508518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251520" y="508518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940152" y="4437112"/>
            <a:ext cx="1512168" cy="15841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2656"/>
            <a:ext cx="8223448" cy="1440160"/>
          </a:xfrm>
        </p:spPr>
        <p:txBody>
          <a:bodyPr/>
          <a:lstStyle/>
          <a:p>
            <a:r>
              <a:rPr lang="ru-RU" i="1" dirty="0" smtClean="0">
                <a:latin typeface="Century" pitchFamily="18" charset="0"/>
              </a:rPr>
              <a:t>                               </a:t>
            </a:r>
            <a:r>
              <a:rPr lang="ru-RU" i="1" u="sng" dirty="0" smtClean="0">
                <a:latin typeface="Century" pitchFamily="18" charset="0"/>
              </a:rPr>
              <a:t>ПЛОЩАДЬ КВАДРАТА</a:t>
            </a:r>
            <a:endParaRPr lang="ru-RU" i="1" dirty="0">
              <a:latin typeface="Century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12776"/>
            <a:ext cx="8964488" cy="5445224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Доказать :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■ со стороной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a²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Доказательство :                                            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1)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=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где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n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–целое число.                                                                                                                      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2) Разобьем квадрат со стороной 1 см на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n²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равных квадратов.                                                               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3) Т.к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большого квадрата = 1 см² , то  1см       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маленького  квадрата = 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                     </a:t>
            </a:r>
            <a:endParaRPr lang="en-US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        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S=(2,1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см)² = 4,41см²</a:t>
            </a:r>
          </a:p>
          <a:p>
            <a:pPr marL="457200" indent="-457200"/>
            <a:endParaRPr lang="ru-RU" sz="2000" i="1" dirty="0" smtClean="0">
              <a:solidFill>
                <a:schemeClr val="tx1"/>
              </a:solidFill>
              <a:latin typeface="Century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Сторона  каждого маленького квадрата 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т.е = 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a </a:t>
            </a:r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→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                                         </a:t>
            </a:r>
          </a:p>
          <a:p>
            <a:pPr marL="457200" indent="-457200"/>
            <a:r>
              <a:rPr lang="ru-RU" sz="2000" i="1" dirty="0" smtClean="0">
                <a:solidFill>
                  <a:schemeClr val="tx1"/>
                </a:solidFill>
                <a:latin typeface="Century" pitchFamily="18" charset="0"/>
              </a:rPr>
              <a:t> →</a:t>
            </a:r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              </a:t>
            </a:r>
          </a:p>
          <a:p>
            <a:pPr marL="457200" indent="-457200"/>
            <a:r>
              <a:rPr lang="en-US" sz="2000" i="1" dirty="0" smtClean="0">
                <a:solidFill>
                  <a:schemeClr val="tx1"/>
                </a:solidFill>
                <a:latin typeface="Century" pitchFamily="18" charset="0"/>
              </a:rPr>
              <a:t>            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2132856"/>
            <a:ext cx="2160240" cy="22322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>
            <a:stCxn id="16" idx="0"/>
            <a:endCxn id="16" idx="2"/>
          </p:cNvCxnSpPr>
          <p:nvPr/>
        </p:nvCxnSpPr>
        <p:spPr>
          <a:xfrm rot="16200000" flipH="1">
            <a:off x="5832140" y="3248980"/>
            <a:ext cx="2232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724128" y="3284984"/>
            <a:ext cx="24482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724128" y="4365104"/>
            <a:ext cx="2592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688124" y="2096852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7884368" y="2060848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868144" y="1988840"/>
            <a:ext cx="216024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5256076" y="3825044"/>
            <a:ext cx="108012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028384" y="2132856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>
            <a:off x="7057070" y="3248186"/>
            <a:ext cx="2232248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868144" y="4077072"/>
            <a:ext cx="108012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лево 20"/>
          <p:cNvSpPr/>
          <p:nvPr/>
        </p:nvSpPr>
        <p:spPr bwMode="auto">
          <a:xfrm>
            <a:off x="2979729" y="65755"/>
            <a:ext cx="2376264" cy="626941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dirty="0" smtClean="0">
                <a:solidFill>
                  <a:srgbClr val="C00000"/>
                </a:solidFill>
                <a:latin typeface="Century" pitchFamily="18" charset="0"/>
              </a:rPr>
              <a:t>Оглавление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1259632" y="1988840"/>
          <a:ext cx="288032" cy="74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Формула" r:id="rId3" imgW="152280" imgH="393480" progId="Equation.3">
                  <p:embed/>
                </p:oleObj>
              </mc:Choice>
              <mc:Fallback>
                <p:oleObj name="Формула" r:id="rId3" imgW="1522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988840"/>
                        <a:ext cx="288032" cy="74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3635896" y="3717032"/>
          <a:ext cx="576064" cy="77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717032"/>
                        <a:ext cx="576064" cy="77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5508104" y="4941168"/>
          <a:ext cx="292224" cy="75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Формула" r:id="rId7" imgW="152280" imgH="393480" progId="Equation.3">
                  <p:embed/>
                </p:oleObj>
              </mc:Choice>
              <mc:Fallback>
                <p:oleObj name="Формула" r:id="rId7" imgW="1522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941168"/>
                        <a:ext cx="292224" cy="754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615950" y="5548313"/>
          <a:ext cx="23685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Формула" r:id="rId9" imgW="1104840" imgH="330120" progId="Equation.3">
                  <p:embed/>
                </p:oleObj>
              </mc:Choice>
              <mc:Fallback>
                <p:oleObj name="Формула" r:id="rId9" imgW="1104840" imgH="3301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5548313"/>
                        <a:ext cx="236855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516216" y="14127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2,1</a:t>
            </a:r>
            <a:r>
              <a:rPr lang="ru-RU" dirty="0" smtClean="0">
                <a:latin typeface="Century" pitchFamily="18" charset="0"/>
              </a:rPr>
              <a:t> см</a:t>
            </a:r>
            <a:r>
              <a:rPr lang="en-US" dirty="0" smtClean="0">
                <a:latin typeface="Century" pitchFamily="18" charset="0"/>
              </a:rPr>
              <a:t> 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35888" y="31409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2,1 см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2160" y="34290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1 см 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500"/>
                            </p:stCondLst>
                            <p:childTnLst>
                              <p:par>
                                <p:cTn id="1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16" grpId="0" animBg="1"/>
      <p:bldP spid="25" grpId="0"/>
      <p:bldP spid="26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6377</TotalTime>
  <Words>2654</Words>
  <Application>Microsoft Office PowerPoint</Application>
  <PresentationFormat>Экран (4:3)</PresentationFormat>
  <Paragraphs>565</Paragraphs>
  <Slides>32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Трек</vt:lpstr>
      <vt:lpstr>Формула</vt:lpstr>
      <vt:lpstr>Документ Wordpad</vt:lpstr>
      <vt:lpstr>    Экзаменационная Работа                                   По геометрии                     На тему : «Площадь» </vt:lpstr>
      <vt:lpstr>СОДЕРЖАНИЕ</vt:lpstr>
      <vt:lpstr>          Понятие площади многоугольника</vt:lpstr>
      <vt:lpstr>         ПОНЯТИЕ ПЛОЩАДИ МНОГОУГОЛЬНИКА</vt:lpstr>
      <vt:lpstr>         ПОНЯТИЕ ПЛОЩАДИ МНОГОУГОЛЬНИКА</vt:lpstr>
      <vt:lpstr>                ПОНЯТИЕ ПЛОЩАДИ МНОГОУГОЛЬНИКА</vt:lpstr>
      <vt:lpstr>              ПОНЯТИЕ ПЛОЩАДИ МНОГОУГОЛЬНИКА </vt:lpstr>
      <vt:lpstr>            ПОНЯТИЕ ПЛОЩАДИ МНОГОУГОЛЬНИКА</vt:lpstr>
      <vt:lpstr>                               ПЛОЩАДЬ КВАДРАТА</vt:lpstr>
      <vt:lpstr>                                ПЛОЩАДЬ КВАДРАТА</vt:lpstr>
      <vt:lpstr>                     ПЛОЩАДЬ КВАДРАТА </vt:lpstr>
      <vt:lpstr>                             ПЛОЩАДЬ ПРЯМОУГОЛЬНИКА</vt:lpstr>
      <vt:lpstr>                                   ЗАДАЧА К ГЛАВЕ</vt:lpstr>
      <vt:lpstr>                          ЗАДАЧА К ГЛАВЕ</vt:lpstr>
      <vt:lpstr>                                ПЛОЩАДЬ ПАРАЛЛЕЛОГРАММА</vt:lpstr>
      <vt:lpstr>                              ПЛОЩАДЬ ТРЕУГОЛЬНИКА</vt:lpstr>
      <vt:lpstr>                              ПЛОЩАДЬ ТРЕУГОЛЬНИКА</vt:lpstr>
      <vt:lpstr>                          ПЛОЩАДЬ ТРЕУГОЛЬНИКА</vt:lpstr>
      <vt:lpstr>                           ПЛОЩАДЬ  ТРАПЕЦИИ</vt:lpstr>
      <vt:lpstr>                Задачи к главе</vt:lpstr>
      <vt:lpstr>                         ЗАДАЧи К ГЛАВЕ</vt:lpstr>
      <vt:lpstr>                                   Задачи к главе</vt:lpstr>
      <vt:lpstr>                          ЗАДАЧИ К ГЛАВЕ</vt:lpstr>
      <vt:lpstr>                          ЗАДАЧИ К ГЛАВЕ</vt:lpstr>
      <vt:lpstr>        Теорема Пифагора</vt:lpstr>
      <vt:lpstr>                     Теорема Пифагора</vt:lpstr>
      <vt:lpstr>                 Теорема Пифагора</vt:lpstr>
      <vt:lpstr>ТЕОРЕМА,ОБРАТНАЯ ТЕОРЕМЕ ПИФАГОРА</vt:lpstr>
      <vt:lpstr>ТЕОРЕМА,ОБРАТНАЯ ТЕОРЕМЕ ПИФАГОРА</vt:lpstr>
      <vt:lpstr>                                 ЗАДАЧИ К ГЛАВЕ</vt:lpstr>
      <vt:lpstr>                                    ЗАДАЧИ К ГЛАВЕ</vt:lpstr>
      <vt:lpstr>Конец.  Большое Спасибо за внимание!!!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Экзаменационная работа по геометрии на тему: "Площадь"</dc:title>
  <dc:creator>ПК</dc:creator>
  <cp:lastModifiedBy>Татьяна</cp:lastModifiedBy>
  <cp:revision>539</cp:revision>
  <cp:lastPrinted>1601-01-01T00:00:00Z</cp:lastPrinted>
  <dcterms:created xsi:type="dcterms:W3CDTF">2012-02-16T11:40:10Z</dcterms:created>
  <dcterms:modified xsi:type="dcterms:W3CDTF">2017-02-08T10:51:01Z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