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4.xml" ContentType="application/vnd.openxmlformats-officedocument.theme+xml"/>
  <Override PartName="/ppt/notesSlides/_rels/notesSlide19.xml.rels" ContentType="application/vnd.openxmlformats-package.relationships+xml"/>
  <Override PartName="/ppt/notesSlides/_rels/notesSlide22.xml.rels" ContentType="application/vnd.openxmlformats-package.relationships+xml"/>
  <Override PartName="/ppt/notesSlides/_rels/notesSlide29.xml.rels" ContentType="application/vnd.openxmlformats-package.relationships+xml"/>
  <Override PartName="/ppt/notesSlides/notesSlide22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9.xml" ContentType="application/vnd.openxmlformats-officedocument.presentationml.notesSlide+xml"/>
  <Override PartName="/ppt/media/image2.png" ContentType="image/png"/>
  <Override PartName="/ppt/media/image1.jpeg" ContentType="image/jpeg"/>
  <Override PartName="/ppt/presentation.xml" ContentType="application/vnd.openxmlformats-officedocument.presentationml.presentation.main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_rels/slide26.xml.rels" ContentType="application/vnd.openxmlformats-package.relationships+xml"/>
  <Override PartName="/ppt/slides/_rels/slide16.xml.rels" ContentType="application/vnd.openxmlformats-package.relationships+xml"/>
  <Override PartName="/ppt/slides/_rels/slide2.xml.rels" ContentType="application/vnd.openxmlformats-package.relationships+xml"/>
  <Override PartName="/ppt/slides/_rels/slide33.xml.rels" ContentType="application/vnd.openxmlformats-package.relationships+xml"/>
  <Override PartName="/ppt/slides/_rels/slide24.xml.rels" ContentType="application/vnd.openxmlformats-package.relationships+xml"/>
  <Override PartName="/ppt/slides/_rels/slide14.xml.rels" ContentType="application/vnd.openxmlformats-package.relationships+xml"/>
  <Override PartName="/ppt/slides/_rels/slide8.xml.rels" ContentType="application/vnd.openxmlformats-package.relationships+xml"/>
  <Override PartName="/ppt/slides/_rels/slide31.xml.rels" ContentType="application/vnd.openxmlformats-package.relationships+xml"/>
  <Override PartName="/ppt/slides/_rels/slide22.xml.rels" ContentType="application/vnd.openxmlformats-package.relationships+xml"/>
  <Override PartName="/ppt/slides/_rels/slide13.xml.rels" ContentType="application/vnd.openxmlformats-package.relationships+xml"/>
  <Override PartName="/ppt/slides/_rels/slide6.xml.rels" ContentType="application/vnd.openxmlformats-package.relationships+xml"/>
  <Override PartName="/ppt/slides/_rels/slide2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11.xml.rels" ContentType="application/vnd.openxmlformats-package.relationships+xml"/>
  <Override PartName="/ppt/slides/_rels/slide4.xml.rels" ContentType="application/vnd.openxmlformats-package.relationships+xml"/>
  <Override PartName="/ppt/slides/_rels/slide17.xml.rels" ContentType="application/vnd.openxmlformats-package.relationships+xml"/>
  <Override PartName="/ppt/slides/_rels/slide3.xml.rels" ContentType="application/vnd.openxmlformats-package.relationships+xml"/>
  <Override PartName="/ppt/slides/_rels/slide25.xml.rels" ContentType="application/vnd.openxmlformats-package.relationships+xml"/>
  <Override PartName="/ppt/slides/_rels/slide15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32.xml.rels" ContentType="application/vnd.openxmlformats-package.relationships+xml"/>
  <Override PartName="/ppt/slides/_rels/slide23.xml.rels" ContentType="application/vnd.openxmlformats-package.relationships+xml"/>
  <Override PartName="/ppt/slides/_rels/slide7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21.xml.rels" ContentType="application/vnd.openxmlformats-package.relationships+xml"/>
  <Override PartName="/ppt/slides/_rels/slide12.xml.rels" ContentType="application/vnd.openxmlformats-package.relationships+xml"/>
  <Override PartName="/ppt/slides/_rels/slide5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0.xml.rels" ContentType="application/vnd.openxmlformats-package.relationships+xml"/>
  <Override PartName="/ppt/slides/slide15.xml" ContentType="application/vnd.openxmlformats-officedocument.presentationml.slide+xml"/>
  <Override PartName="/ppt/slides/slide18.xml" ContentType="application/vnd.openxmlformats-officedocument.presentationml.slide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ppt/slides/slide25.xml" ContentType="application/vnd.openxmlformats-officedocument.presentationml.slide+xml"/>
  <Override PartName="/ppt/slides/slide5.xml" ContentType="application/vnd.openxmlformats-officedocument.presentationml.slide+xml"/>
  <Override PartName="/ppt/slides/slide28.xml" ContentType="application/vnd.openxmlformats-officedocument.presentationml.slide+xml"/>
  <Override PartName="/ppt/slides/slide8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s/slide21.xml" ContentType="application/vnd.openxmlformats-officedocument.presentationml.slide+xml"/>
  <Override PartName="/ppt/slides/slide1.xml" ContentType="application/vnd.openxmlformats-officedocument.presentationml.slide+xml"/>
  <Override PartName="/ppt/slides/slide24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s/slide7.xml" ContentType="application/vnd.openxmlformats-officedocument.presentationml.slide+xml"/>
  <Override PartName="/ppt/slides/slide31.xml" ContentType="application/vnd.openxmlformats-officedocument.presentationml.slide+xml"/>
  <Override PartName="/ppt/slides/slide10.xml" ContentType="application/vnd.openxmlformats-officedocument.presentationml.slide+xml"/>
  <Override PartName="/ppt/slides/slide13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26.xml" ContentType="application/vnd.openxmlformats-officedocument.presentationml.slide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50" r:id="rId3"/>
    <p:sldMasterId id="214748365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/>
              <a:t>Для правки формата примечаний щелкните мышью</a:t>
            </a:r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/>
              <a:t>&lt;заголовок&gt;</a:t>
            </a:r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ru-RU"/>
              <a:t>&lt;дата/время&gt;</a:t>
            </a:r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ru-RU"/>
              <a:t>&lt;нижний колонтитул&gt;</a:t>
            </a:r>
            <a:endParaRPr/>
          </a:p>
        </p:txBody>
      </p:sp>
      <p:sp>
        <p:nvSpPr>
          <p:cNvPr id="19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81A19131-F1E1-4181-A1A1-8191C10131D1}" type="slidenum">
              <a:rPr lang="ru-RU"/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
</Relationship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</p:sp>
      <p:sp>
        <p:nvSpPr>
          <p:cNvPr id="137" name="TextShape 2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818141F1-5171-4131-8101-C1F17131B171}" type="slidenum">
              <a:rPr lang="ru-RU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/>
          </a:p>
        </p:txBody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</p:sp>
      <p:sp>
        <p:nvSpPr>
          <p:cNvPr id="139" name="TextShape 2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21F19171-5131-4151-8121-3131F1419181}" type="slidenum">
              <a:rPr lang="ru-RU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/>
          </a:p>
        </p:txBody>
      </p:sp>
    </p:spTree>
  </p:cSld>
</p:notes>
</file>

<file path=ppt/notesSlides/notesSlide2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</p:sp>
      <p:sp>
        <p:nvSpPr>
          <p:cNvPr id="141" name="TextShape 2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21617171-0191-4101-A1D1-F1119191A1C1}" type="slidenum">
              <a:rPr lang="ru-RU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Восьмой уровень структуры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Девятый уровень структурыОбразец текста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Второй уровень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Третий уровень</a:t>
            </a:r>
            <a:endParaRPr/>
          </a:p>
          <a:p>
            <a:pPr lvl="2">
              <a:buSzPct val="75000"/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/>
          </a:p>
          <a:p>
            <a:pPr lvl="3">
              <a:buSzPct val="45000"/>
              <a:buFont typeface="Arial"/>
              <a:buChar char="–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1200">
                <a:solidFill>
                  <a:srgbClr val="8b8b8b"/>
                </a:solidFill>
                <a:latin typeface="Calibri"/>
              </a:rPr>
              <a:t>6.12.16</a:t>
            </a:r>
            <a:endParaRPr/>
          </a:p>
        </p:txBody>
      </p:sp>
      <p:sp>
        <p:nvSpPr>
          <p:cNvPr id="3" name="TextShape 4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11F1A131-5161-4141-8141-F14101E131E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1200">
                <a:solidFill>
                  <a:srgbClr val="8b8b8b"/>
                </a:solidFill>
                <a:latin typeface="Calibri"/>
              </a:rPr>
              <a:t>6.12.16</a:t>
            </a:r>
            <a:endParaRPr/>
          </a:p>
        </p:txBody>
      </p:sp>
      <p:sp>
        <p:nvSpPr>
          <p:cNvPr id="6" name="TextShape 2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</p:sp>
      <p:sp>
        <p:nvSpPr>
          <p:cNvPr id="7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11A12121-1161-41F1-B1B1-C151819181B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1200">
                <a:solidFill>
                  <a:srgbClr val="8b8b8b"/>
                </a:solidFill>
                <a:latin typeface="Calibri"/>
              </a:rPr>
              <a:t>6.12.16</a:t>
            </a:r>
            <a:endParaRPr/>
          </a:p>
        </p:txBody>
      </p:sp>
      <p:sp>
        <p:nvSpPr>
          <p:cNvPr id="12" name="TextShape 3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</p:sp>
      <p:sp>
        <p:nvSpPr>
          <p:cNvPr id="1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2191B111-81C1-41E1-B1C1-51F1114121B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1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3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0070c0"/>
                </a:solidFill>
                <a:latin typeface="Times New Roman"/>
              </a:rPr>
              <a:t>Количество экзаменов на </a:t>
            </a:r>
            <a:r>
              <a:rPr b="1" lang="ru-RU" sz="4400">
                <a:solidFill>
                  <a:srgbClr val="0070c0"/>
                </a:solidFill>
                <a:latin typeface="Times New Roman"/>
              </a:rPr>
              <a:t>
</a:t>
            </a:r>
            <a:r>
              <a:rPr b="1" lang="ru-RU" sz="4400">
                <a:solidFill>
                  <a:srgbClr val="0070c0"/>
                </a:solidFill>
                <a:latin typeface="Times New Roman"/>
              </a:rPr>
              <a:t>ГИА-9 2017</a:t>
            </a:r>
            <a:endParaRPr/>
          </a:p>
        </p:txBody>
      </p:sp>
      <p:sp>
        <p:nvSpPr>
          <p:cNvPr id="2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</p:sp>
      <p:sp>
        <p:nvSpPr>
          <p:cNvPr id="22" name="CustomShape 3"/>
          <p:cNvSpPr/>
          <p:nvPr/>
        </p:nvSpPr>
        <p:spPr>
          <a:xfrm>
            <a:off x="467640" y="1700640"/>
            <a:ext cx="8208720" cy="5036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>
                <a:solidFill>
                  <a:srgbClr val="ffffff"/>
                </a:solidFill>
                <a:latin typeface="Times New Roman"/>
              </a:rPr>
              <a:t>Количество экзаменов</a:t>
            </a:r>
            <a:endParaRPr/>
          </a:p>
        </p:txBody>
      </p:sp>
      <p:sp>
        <p:nvSpPr>
          <p:cNvPr id="23" name="CustomShape 4"/>
          <p:cNvSpPr/>
          <p:nvPr/>
        </p:nvSpPr>
        <p:spPr>
          <a:xfrm>
            <a:off x="467640" y="2853000"/>
            <a:ext cx="3888000" cy="201600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>
                <a:solidFill>
                  <a:srgbClr val="ffffff"/>
                </a:solidFill>
                <a:latin typeface="Times New Roman"/>
              </a:rPr>
              <a:t>Общее количество экзаменов </a:t>
            </a:r>
            <a:endParaRPr/>
          </a:p>
          <a:p>
            <a:pPr algn="ctr"/>
            <a:r>
              <a:rPr b="1" lang="ru-RU">
                <a:solidFill>
                  <a:srgbClr val="ffffff"/>
                </a:solidFill>
                <a:latin typeface="Times New Roman"/>
              </a:rPr>
              <a:t>не должно превышать </a:t>
            </a:r>
            <a:endParaRPr/>
          </a:p>
          <a:p>
            <a:pPr algn="ctr"/>
            <a:r>
              <a:rPr b="1" lang="ru-RU" sz="2400">
                <a:solidFill>
                  <a:srgbClr val="ff0000"/>
                </a:solidFill>
                <a:latin typeface="Times New Roman"/>
              </a:rPr>
              <a:t>4</a:t>
            </a:r>
            <a:endParaRPr/>
          </a:p>
        </p:txBody>
      </p:sp>
      <p:sp>
        <p:nvSpPr>
          <p:cNvPr id="24" name="CustomShape 5"/>
          <p:cNvSpPr/>
          <p:nvPr/>
        </p:nvSpPr>
        <p:spPr>
          <a:xfrm>
            <a:off x="4572000" y="2853000"/>
            <a:ext cx="4104000" cy="201600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>
                <a:solidFill>
                  <a:srgbClr val="000000"/>
                </a:solidFill>
                <a:latin typeface="Times New Roman"/>
              </a:rPr>
              <a:t>Сокращение экзаменов до </a:t>
            </a:r>
            <a:endParaRPr/>
          </a:p>
          <a:p>
            <a:pPr algn="ctr"/>
            <a:r>
              <a:rPr b="1" lang="ru-RU">
                <a:solidFill>
                  <a:srgbClr val="000000"/>
                </a:solidFill>
                <a:latin typeface="Times New Roman"/>
              </a:rPr>
              <a:t>2-х обязательных предметов </a:t>
            </a:r>
            <a:endParaRPr/>
          </a:p>
          <a:p>
            <a:pPr algn="ctr"/>
            <a:r>
              <a:rPr b="1" lang="ru-RU">
                <a:solidFill>
                  <a:srgbClr val="000000"/>
                </a:solidFill>
                <a:latin typeface="Times New Roman"/>
              </a:rPr>
              <a:t>(по желанию) – обучающиеся с ОВЗ, дети-инвалиды, инвалиды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4f2270"/>
                </a:solidFill>
                <a:latin typeface="Bookman Old Style"/>
              </a:rPr>
              <a:t>Проект расписания ГИА-9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457200" y="116640"/>
            <a:ext cx="8229240" cy="503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4f2270"/>
                </a:solidFill>
                <a:latin typeface="Bookman Old Style"/>
              </a:rPr>
              <a:t>Проект расписания ГИА-9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457200" y="274680"/>
            <a:ext cx="8229240" cy="41760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4f2270"/>
                </a:solidFill>
                <a:latin typeface="Bookman Old Style"/>
              </a:rPr>
              <a:t>Проект расписания ГИА-9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4f2270"/>
                </a:solidFill>
                <a:latin typeface="Bookman Old Style"/>
              </a:rPr>
              <a:t>Проект расписания ГИА-9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467640" y="11664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3600">
                <a:solidFill>
                  <a:srgbClr val="0070c0"/>
                </a:solidFill>
                <a:latin typeface="Bookman Old Style"/>
              </a:rPr>
              <a:t>ГИА-9 2017</a:t>
            </a:r>
            <a:endParaRPr/>
          </a:p>
        </p:txBody>
      </p:sp>
      <p:sp>
        <p:nvSpPr>
          <p:cNvPr id="72" name="TextShape 2"/>
          <p:cNvSpPr txBox="1"/>
          <p:nvPr/>
        </p:nvSpPr>
        <p:spPr>
          <a:xfrm>
            <a:off x="-180360" y="1052640"/>
            <a:ext cx="9143640" cy="5805000"/>
          </a:xfrm>
          <a:prstGeom prst="rect">
            <a:avLst/>
          </a:prstGeom>
        </p:spPr>
        <p:txBody>
          <a:bodyPr bIns="45000" lIns="90000" rIns="90000" tIns="45000"/>
          <a:p>
            <a:pPr algn="just"/>
            <a:r>
              <a:rPr lang="ru-RU" sz="32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2400">
                <a:solidFill>
                  <a:srgbClr val="000000"/>
                </a:solidFill>
                <a:latin typeface="Bookman Old Style"/>
              </a:rPr>
              <a:t>	</a:t>
            </a:r>
            <a:r>
              <a:rPr lang="ru-RU" sz="2400">
                <a:solidFill>
                  <a:srgbClr val="000000"/>
                </a:solidFill>
                <a:latin typeface="Bookman Old Style"/>
              </a:rPr>
              <a:t>  </a:t>
            </a:r>
            <a:r>
              <a:rPr lang="ru-RU" sz="2400">
                <a:solidFill>
                  <a:srgbClr val="000000"/>
                </a:solidFill>
                <a:latin typeface="Bookman Old Style"/>
              </a:rPr>
              <a:t>На сайте ФИПИ </a:t>
            </a:r>
            <a:r>
              <a:rPr lang="ru-RU" sz="2400" u="sng">
                <a:solidFill>
                  <a:srgbClr val="993366"/>
                </a:solidFill>
                <a:latin typeface="Bookman Old Style"/>
              </a:rPr>
              <a:t>http://www.fipi.ru/ </a:t>
            </a:r>
            <a:r>
              <a:rPr lang="ru-RU" sz="2400">
                <a:solidFill>
                  <a:srgbClr val="383520"/>
                </a:solidFill>
                <a:latin typeface="Bookman Old Style"/>
              </a:rPr>
              <a:t>в настоящее время размещены</a:t>
            </a:r>
            <a:r>
              <a:rPr lang="ru-RU" sz="2400">
                <a:solidFill>
                  <a:srgbClr val="0070c0"/>
                </a:solidFill>
                <a:latin typeface="Bookman Old Style"/>
              </a:rPr>
              <a:t> </a:t>
            </a:r>
            <a:r>
              <a:rPr lang="ru-RU" sz="2400">
                <a:solidFill>
                  <a:srgbClr val="383520"/>
                </a:solidFill>
                <a:latin typeface="Bookman Old Style"/>
              </a:rPr>
              <a:t>документы (утверждены 14.11.2016):</a:t>
            </a:r>
            <a:endParaRPr/>
          </a:p>
          <a:p>
            <a:pPr algn="just"/>
            <a:r>
              <a:rPr lang="ru-RU" sz="2300">
                <a:solidFill>
                  <a:srgbClr val="000000"/>
                </a:solidFill>
                <a:latin typeface="Bookman Old Style"/>
              </a:rPr>
              <a:t>	</a:t>
            </a:r>
            <a:r>
              <a:rPr lang="ru-RU" sz="2300">
                <a:solidFill>
                  <a:srgbClr val="ff0000"/>
                </a:solidFill>
                <a:latin typeface="Bookman Old Style"/>
              </a:rPr>
              <a:t>          </a:t>
            </a:r>
            <a:r>
              <a:rPr lang="ru-RU" sz="2300">
                <a:solidFill>
                  <a:srgbClr val="ff0000"/>
                </a:solidFill>
                <a:latin typeface="Bookman Old Style"/>
              </a:rPr>
              <a:t>кодификаторы элементов содержания и требований к уровню подготовки выпускников основной школы; </a:t>
            </a:r>
            <a:endParaRPr/>
          </a:p>
          <a:p>
            <a:pPr algn="just"/>
            <a:r>
              <a:rPr lang="ru-RU" sz="2300">
                <a:solidFill>
                  <a:srgbClr val="000000"/>
                </a:solidFill>
                <a:latin typeface="Bookman Old Style"/>
              </a:rPr>
              <a:t>	</a:t>
            </a:r>
            <a:r>
              <a:rPr lang="ru-RU" sz="2300">
                <a:solidFill>
                  <a:srgbClr val="000000"/>
                </a:solidFill>
                <a:latin typeface="Bookman Old Style"/>
              </a:rPr>
              <a:t>	</a:t>
            </a:r>
            <a:r>
              <a:rPr lang="ru-RU" sz="2300">
                <a:solidFill>
                  <a:srgbClr val="000000"/>
                </a:solidFill>
                <a:latin typeface="Bookman Old Style"/>
              </a:rPr>
              <a:t>   </a:t>
            </a:r>
            <a:r>
              <a:rPr lang="ru-RU" sz="2300">
                <a:solidFill>
                  <a:srgbClr val="ff0000"/>
                </a:solidFill>
                <a:latin typeface="Bookman Old Style"/>
              </a:rPr>
              <a:t>спецификации контрольных измерительных материалов;</a:t>
            </a:r>
            <a:endParaRPr/>
          </a:p>
          <a:p>
            <a:pPr algn="just"/>
            <a:r>
              <a:rPr lang="ru-RU" sz="2300">
                <a:solidFill>
                  <a:srgbClr val="000000"/>
                </a:solidFill>
                <a:latin typeface="Bookman Old Style"/>
              </a:rPr>
              <a:t>	</a:t>
            </a:r>
            <a:r>
              <a:rPr lang="ru-RU" sz="2300">
                <a:solidFill>
                  <a:srgbClr val="000000"/>
                </a:solidFill>
                <a:latin typeface="Bookman Old Style"/>
              </a:rPr>
              <a:t>	</a:t>
            </a:r>
            <a:r>
              <a:rPr lang="ru-RU" sz="2300">
                <a:solidFill>
                  <a:srgbClr val="000000"/>
                </a:solidFill>
                <a:latin typeface="Bookman Old Style"/>
              </a:rPr>
              <a:t>   </a:t>
            </a:r>
            <a:r>
              <a:rPr lang="ru-RU" sz="2300">
                <a:solidFill>
                  <a:srgbClr val="ff0000"/>
                </a:solidFill>
                <a:latin typeface="Bookman Old Style"/>
              </a:rPr>
              <a:t>демонстрационные варианты </a:t>
            </a:r>
            <a:r>
              <a:rPr lang="ru-RU" sz="2300">
                <a:solidFill>
                  <a:srgbClr val="383520"/>
                </a:solidFill>
                <a:latin typeface="Bookman Old Style"/>
              </a:rPr>
              <a:t>контрольных измерительных материалов 2017 года по всем предметам, а также:</a:t>
            </a:r>
            <a:endParaRPr/>
          </a:p>
          <a:p>
            <a:pPr algn="just"/>
            <a:r>
              <a:rPr lang="ru-RU" sz="2300">
                <a:solidFill>
                  <a:srgbClr val="000000"/>
                </a:solidFill>
                <a:latin typeface="Bookman Old Style"/>
              </a:rPr>
              <a:t>	</a:t>
            </a:r>
            <a:r>
              <a:rPr lang="ru-RU" sz="2300">
                <a:solidFill>
                  <a:srgbClr val="000000"/>
                </a:solidFill>
                <a:latin typeface="Bookman Old Style"/>
              </a:rPr>
              <a:t>	</a:t>
            </a:r>
            <a:r>
              <a:rPr lang="ru-RU" sz="2300">
                <a:solidFill>
                  <a:srgbClr val="ff0000"/>
                </a:solidFill>
                <a:latin typeface="Bookman Old Style"/>
              </a:rPr>
              <a:t>   </a:t>
            </a:r>
            <a:r>
              <a:rPr lang="ru-RU" sz="2300">
                <a:solidFill>
                  <a:srgbClr val="ff0000"/>
                </a:solidFill>
                <a:latin typeface="Bookman Old Style"/>
              </a:rPr>
              <a:t>рекомендации по использованию и интерпретации результатов выполнения экзаменационных работ </a:t>
            </a:r>
            <a:r>
              <a:rPr lang="ru-RU" sz="2300">
                <a:solidFill>
                  <a:srgbClr val="383520"/>
                </a:solidFill>
                <a:latin typeface="Bookman Old Style"/>
              </a:rPr>
              <a:t>для проведения ГИА;</a:t>
            </a:r>
            <a:endParaRPr/>
          </a:p>
          <a:p>
            <a:pPr algn="just"/>
            <a:r>
              <a:rPr lang="ru-RU" sz="2300">
                <a:solidFill>
                  <a:srgbClr val="000000"/>
                </a:solidFill>
                <a:latin typeface="Bookman Old Style"/>
              </a:rPr>
              <a:t>	</a:t>
            </a:r>
            <a:r>
              <a:rPr lang="ru-RU" sz="2300">
                <a:solidFill>
                  <a:srgbClr val="000000"/>
                </a:solidFill>
                <a:latin typeface="Bookman Old Style"/>
              </a:rPr>
              <a:t>	</a:t>
            </a:r>
            <a:r>
              <a:rPr lang="ru-RU" sz="2300">
                <a:solidFill>
                  <a:srgbClr val="000000"/>
                </a:solidFill>
                <a:latin typeface="Bookman Old Style"/>
              </a:rPr>
              <a:t>   </a:t>
            </a:r>
            <a:r>
              <a:rPr lang="ru-RU" sz="2300">
                <a:solidFill>
                  <a:srgbClr val="ff0000"/>
                </a:solidFill>
                <a:latin typeface="Bookman Old Style"/>
              </a:rPr>
              <a:t>справка о планируемых изменениях КИМ </a:t>
            </a:r>
            <a:r>
              <a:rPr lang="ru-RU" sz="2300">
                <a:solidFill>
                  <a:srgbClr val="383520"/>
                </a:solidFill>
                <a:latin typeface="Bookman Old Style"/>
              </a:rPr>
              <a:t>ГИА для выпускников 9 класса </a:t>
            </a:r>
            <a:r>
              <a:rPr lang="ru-RU" sz="2300">
                <a:solidFill>
                  <a:srgbClr val="ff0000"/>
                </a:solidFill>
                <a:latin typeface="Bookman Old Style"/>
              </a:rPr>
              <a:t>2017 года</a:t>
            </a:r>
            <a:r>
              <a:rPr lang="ru-RU" sz="2300">
                <a:solidFill>
                  <a:srgbClr val="000000"/>
                </a:solidFill>
                <a:latin typeface="Bookman Old Style"/>
              </a:rPr>
              <a:t>. 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0" y="116640"/>
            <a:ext cx="9143640" cy="130068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a50021"/>
                </a:solidFill>
                <a:latin typeface="Times New Roman"/>
              </a:rPr>
              <a:t>
</a:t>
            </a:r>
            <a:r>
              <a:rPr b="1" lang="ru-RU" sz="4000">
                <a:solidFill>
                  <a:srgbClr val="0070c0"/>
                </a:solidFill>
                <a:latin typeface="Bookman Old Style"/>
              </a:rPr>
              <a:t>Изменения КИМ ГИА-9 в 2017 году</a:t>
            </a:r>
            <a:r>
              <a:rPr b="1" lang="ru-RU" sz="4400">
                <a:solidFill>
                  <a:srgbClr val="4f2270"/>
                </a:solidFill>
                <a:latin typeface="Bookman Old Style"/>
              </a:rPr>
              <a:t>
</a:t>
            </a:r>
            <a:endParaRPr/>
          </a:p>
        </p:txBody>
      </p:sp>
      <p:sp>
        <p:nvSpPr>
          <p:cNvPr id="74" name="TextShape 2"/>
          <p:cNvSpPr txBox="1"/>
          <p:nvPr/>
        </p:nvSpPr>
        <p:spPr>
          <a:xfrm>
            <a:off x="457200" y="1268640"/>
            <a:ext cx="8229240" cy="485712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  <a:p>
            <a:endParaRPr/>
          </a:p>
          <a:p>
            <a:pPr algn="ctr">
              <a:lnSpc>
                <a:spcPct val="150000"/>
              </a:lnSpc>
            </a:pPr>
            <a:r>
              <a:rPr b="1" lang="ru-RU" sz="3200" u="sng">
                <a:solidFill>
                  <a:srgbClr val="993366"/>
                </a:solidFill>
                <a:latin typeface="Bookman Old Style"/>
              </a:rPr>
              <a:t>Нет изменений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3600">
                <a:solidFill>
                  <a:srgbClr val="0070c0"/>
                </a:solidFill>
                <a:latin typeface="Bookman Old Style"/>
              </a:rPr>
              <a:t>Открытый банк заданий ГИА-9</a:t>
            </a:r>
            <a:endParaRPr/>
          </a:p>
        </p:txBody>
      </p:sp>
      <p:sp>
        <p:nvSpPr>
          <p:cNvPr id="7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pPr algn="just"/>
            <a:r>
              <a:rPr lang="ru-RU" sz="32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	</a:t>
            </a:r>
            <a:r>
              <a:rPr lang="ru-RU">
                <a:solidFill>
                  <a:srgbClr val="383520"/>
                </a:solidFill>
                <a:latin typeface="Bookman Old Style"/>
              </a:rPr>
              <a:t>На сайте ФИПИ </a:t>
            </a:r>
            <a:r>
              <a:rPr lang="ru-RU" u="sng">
                <a:solidFill>
                  <a:srgbClr val="993366"/>
                </a:solidFill>
                <a:latin typeface="Bookman Old Style"/>
              </a:rPr>
              <a:t>http://www.fipi.ru/ </a:t>
            </a:r>
            <a:r>
              <a:rPr lang="ru-RU">
                <a:solidFill>
                  <a:srgbClr val="383520"/>
                </a:solidFill>
                <a:latin typeface="Bookman Old Style"/>
              </a:rPr>
              <a:t>с 30.10.13 года начата публикация </a:t>
            </a:r>
            <a:r>
              <a:rPr lang="ru-RU">
                <a:solidFill>
                  <a:srgbClr val="ff0000"/>
                </a:solidFill>
                <a:latin typeface="Bookman Old Style"/>
              </a:rPr>
              <a:t>открытого банка заданий ГИА-9</a:t>
            </a:r>
            <a:r>
              <a:rPr lang="ru-RU">
                <a:solidFill>
                  <a:srgbClr val="000000"/>
                </a:solidFill>
                <a:latin typeface="Bookman Old Style"/>
              </a:rPr>
              <a:t>. </a:t>
            </a:r>
            <a:endParaRPr/>
          </a:p>
          <a:p>
            <a:endParaRPr/>
          </a:p>
          <a:p>
            <a:pPr algn="just"/>
            <a:r>
              <a:rPr lang="ru-RU">
                <a:solidFill>
                  <a:srgbClr val="00b0f0"/>
                </a:solidFill>
                <a:latin typeface="Bookman Old Style"/>
              </a:rPr>
              <a:t>	</a:t>
            </a:r>
            <a:r>
              <a:rPr lang="ru-RU">
                <a:solidFill>
                  <a:srgbClr val="00b0f0"/>
                </a:solidFill>
                <a:latin typeface="Bookman Old Style"/>
              </a:rPr>
              <a:t>	</a:t>
            </a:r>
            <a:endParaRPr/>
          </a:p>
          <a:p>
            <a:pPr algn="just"/>
            <a:r>
              <a:rPr lang="ru-RU">
                <a:solidFill>
                  <a:srgbClr val="383520"/>
                </a:solidFill>
                <a:latin typeface="Bookman Old Style"/>
              </a:rPr>
              <a:t>	</a:t>
            </a:r>
            <a:r>
              <a:rPr lang="ru-RU">
                <a:solidFill>
                  <a:srgbClr val="383520"/>
                </a:solidFill>
                <a:latin typeface="Bookman Old Style"/>
              </a:rPr>
              <a:t>	</a:t>
            </a:r>
            <a:r>
              <a:rPr lang="ru-RU">
                <a:solidFill>
                  <a:srgbClr val="383520"/>
                </a:solidFill>
                <a:latin typeface="Bookman Old Style"/>
              </a:rPr>
              <a:t>При проведении ГИА выпускников 9 классов в 2017 году </a:t>
            </a:r>
            <a:r>
              <a:rPr lang="ru-RU">
                <a:solidFill>
                  <a:srgbClr val="ff0000"/>
                </a:solidFill>
                <a:latin typeface="Bookman Old Style"/>
              </a:rPr>
              <a:t>экзаменационные варианты </a:t>
            </a:r>
            <a:r>
              <a:rPr lang="ru-RU">
                <a:solidFill>
                  <a:srgbClr val="383520"/>
                </a:solidFill>
                <a:latin typeface="Bookman Old Style"/>
              </a:rPr>
              <a:t>будут</a:t>
            </a:r>
            <a:r>
              <a:rPr lang="ru-RU">
                <a:solidFill>
                  <a:srgbClr val="000000"/>
                </a:solidFill>
                <a:latin typeface="Bookman Old Style"/>
              </a:rPr>
              <a:t> </a:t>
            </a:r>
            <a:r>
              <a:rPr lang="ru-RU">
                <a:solidFill>
                  <a:srgbClr val="ff0000"/>
                </a:solidFill>
                <a:latin typeface="Bookman Old Style"/>
              </a:rPr>
              <a:t>полностью собирать из заданий открытого банка. Схему формирования КИМ определяет регион.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467640" y="116640"/>
            <a:ext cx="8388000" cy="1737720"/>
          </a:xfrm>
          <a:prstGeom prst="rect">
            <a:avLst/>
          </a:prstGeom>
        </p:spPr>
        <p:txBody>
          <a:bodyPr/>
          <a:p>
            <a:pPr algn="ctr"/>
            <a:r>
              <a:rPr b="1" lang="ru-RU" sz="5400">
                <a:solidFill>
                  <a:srgbClr val="10243e"/>
                </a:solidFill>
                <a:latin typeface="Bookman Old Style"/>
              </a:rPr>
              <a:t>Минимальные </a:t>
            </a:r>
            <a:endParaRPr/>
          </a:p>
          <a:p>
            <a:pPr algn="ctr"/>
            <a:r>
              <a:rPr b="1" lang="ru-RU" sz="5400">
                <a:solidFill>
                  <a:srgbClr val="10243e"/>
                </a:solidFill>
                <a:latin typeface="Bookman Old Style"/>
              </a:rPr>
              <a:t>баллы егэ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3200">
                <a:solidFill>
                  <a:srgbClr val="000000"/>
                </a:solidFill>
                <a:latin typeface="Calibri"/>
              </a:rPr>
              <a:t> </a:t>
            </a:r>
            <a:endParaRPr/>
          </a:p>
          <a:p>
            <a:endParaRPr/>
          </a:p>
          <a:p>
            <a:r>
              <a:rPr lang="ru-RU" sz="3200">
                <a:solidFill>
                  <a:srgbClr val="10243e"/>
                </a:solidFill>
                <a:latin typeface="Calibri"/>
              </a:rPr>
              <a:t>    </a:t>
            </a:r>
            <a:endParaRPr/>
          </a:p>
          <a:p>
            <a:endParaRPr/>
          </a:p>
          <a:p>
            <a:r>
              <a:rPr lang="ru-RU" sz="3200">
                <a:solidFill>
                  <a:srgbClr val="10243e"/>
                </a:solidFill>
                <a:latin typeface="Calibri"/>
              </a:rPr>
              <a:t>    </a:t>
            </a:r>
            <a:r>
              <a:rPr lang="ru-RU" sz="3200">
                <a:solidFill>
                  <a:srgbClr val="10243e"/>
                </a:solidFill>
                <a:latin typeface="Calibri"/>
              </a:rPr>
              <a:t>РУССКИЙ ЯЗЫК                      МАТЕМАТИКА</a:t>
            </a:r>
            <a:endParaRPr/>
          </a:p>
        </p:txBody>
      </p:sp>
      <p:sp>
        <p:nvSpPr>
          <p:cNvPr id="79" name="CustomShape 2"/>
          <p:cNvSpPr/>
          <p:nvPr/>
        </p:nvSpPr>
        <p:spPr>
          <a:xfrm>
            <a:off x="2004120" y="188640"/>
            <a:ext cx="5135040" cy="1920600"/>
          </a:xfrm>
          <a:prstGeom prst="rect">
            <a:avLst/>
          </a:prstGeom>
        </p:spPr>
        <p:txBody>
          <a:bodyPr wrap="none"/>
          <a:p>
            <a:pPr algn="ctr"/>
            <a:r>
              <a:rPr b="1" lang="ru-RU" sz="6000">
                <a:solidFill>
                  <a:srgbClr val="10243e"/>
                </a:solidFill>
                <a:latin typeface="Bookman Old Style"/>
              </a:rPr>
              <a:t>Обязательные</a:t>
            </a:r>
            <a:endParaRPr/>
          </a:p>
          <a:p>
            <a:pPr algn="ctr"/>
            <a:r>
              <a:rPr b="1" lang="ru-RU" sz="6000">
                <a:solidFill>
                  <a:srgbClr val="10243e"/>
                </a:solidFill>
                <a:latin typeface="Bookman Old Style"/>
              </a:rPr>
              <a:t> </a:t>
            </a:r>
            <a:r>
              <a:rPr b="1" lang="ru-RU" sz="6000">
                <a:solidFill>
                  <a:srgbClr val="10243e"/>
                </a:solidFill>
                <a:latin typeface="Bookman Old Style"/>
              </a:rPr>
              <a:t>экзамены</a:t>
            </a:r>
            <a:endParaRPr/>
          </a:p>
        </p:txBody>
      </p:sp>
      <p:sp>
        <p:nvSpPr>
          <p:cNvPr id="80" name="CustomShape 3"/>
          <p:cNvSpPr/>
          <p:nvPr/>
        </p:nvSpPr>
        <p:spPr>
          <a:xfrm>
            <a:off x="731520" y="3357000"/>
            <a:ext cx="3024000" cy="1753920"/>
          </a:xfrm>
          <a:prstGeom prst="roundRect">
            <a:avLst>
              <a:gd fmla="val 3600" name="adj"/>
            </a:avLst>
          </a:prstGeom>
          <a:solidFill>
            <a:srgbClr val="f0f5fa"/>
          </a:solidFill>
          <a:ln w="25560">
            <a:solidFill>
              <a:srgbClr val="3a5f8b"/>
            </a:solidFill>
            <a:round/>
          </a:ln>
        </p:spPr>
      </p:sp>
      <p:sp>
        <p:nvSpPr>
          <p:cNvPr id="81" name="CustomShape 4"/>
          <p:cNvSpPr/>
          <p:nvPr/>
        </p:nvSpPr>
        <p:spPr>
          <a:xfrm>
            <a:off x="5382000" y="3357000"/>
            <a:ext cx="2952000" cy="1753920"/>
          </a:xfrm>
          <a:prstGeom prst="roundRect">
            <a:avLst>
              <a:gd fmla="val 3600" name="adj"/>
            </a:avLst>
          </a:prstGeom>
          <a:solidFill>
            <a:srgbClr val="f0f5fa"/>
          </a:solidFill>
          <a:ln w="25560">
            <a:solidFill>
              <a:srgbClr val="3a5f8b"/>
            </a:solidFill>
            <a:round/>
          </a:ln>
        </p:spPr>
      </p:sp>
      <p:sp>
        <p:nvSpPr>
          <p:cNvPr id="82" name="CustomShape 5"/>
          <p:cNvSpPr/>
          <p:nvPr/>
        </p:nvSpPr>
        <p:spPr>
          <a:xfrm>
            <a:off x="2555640" y="2127600"/>
            <a:ext cx="3960000" cy="1157040"/>
          </a:xfrm>
          <a:prstGeom prst="roundRect">
            <a:avLst>
              <a:gd fmla="val 3600" name="adj"/>
            </a:avLst>
          </a:prstGeom>
          <a:solidFill>
            <a:srgbClr val="f0f5fa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 sz="3200">
                <a:solidFill>
                  <a:srgbClr val="002060"/>
                </a:solidFill>
                <a:latin typeface="Calibri"/>
              </a:rPr>
              <a:t>Сочинение (изложение)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8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-66600" y="0"/>
            <a:ext cx="9210240" cy="6857640"/>
          </a:xfrm>
          <a:prstGeom prst="rect">
            <a:avLst/>
          </a:prstGeom>
        </p:spPr>
      </p:pic>
      <p:sp>
        <p:nvSpPr>
          <p:cNvPr id="84" name="CustomShape 1"/>
          <p:cNvSpPr/>
          <p:nvPr/>
        </p:nvSpPr>
        <p:spPr>
          <a:xfrm>
            <a:off x="1785960" y="142920"/>
            <a:ext cx="7143480" cy="760680"/>
          </a:xfrm>
          <a:prstGeom prst="rect">
            <a:avLst/>
          </a:prstGeom>
          <a:gradFill>
            <a:gsLst>
              <a:gs pos="0">
                <a:srgbClr val="2e5f99"/>
              </a:gs>
              <a:gs pos="100000">
                <a:srgbClr val="397bca"/>
              </a:gs>
            </a:gsLst>
            <a:lin ang="16200000"/>
          </a:gradFill>
        </p:spPr>
        <p:txBody>
          <a:bodyPr bIns="45000" lIns="90000" rIns="90000" tIns="45000"/>
          <a:p>
            <a:pPr algn="just"/>
            <a:r>
              <a:rPr b="1" i="1" lang="ru-RU" sz="2200">
                <a:solidFill>
                  <a:srgbClr val="ffffff"/>
                </a:solidFill>
                <a:latin typeface="Times New Roman"/>
              </a:rPr>
              <a:t>Кто имеет право проходить процедура написания итогового сочинения (изложения) повторно?</a:t>
            </a:r>
            <a:endParaRPr/>
          </a:p>
        </p:txBody>
      </p:sp>
      <p:sp>
        <p:nvSpPr>
          <p:cNvPr id="85" name="CustomShape 2"/>
          <p:cNvSpPr/>
          <p:nvPr/>
        </p:nvSpPr>
        <p:spPr>
          <a:xfrm>
            <a:off x="6786720" y="4000680"/>
            <a:ext cx="2214360" cy="2714400"/>
          </a:xfrm>
          <a:prstGeom prst="rect">
            <a:avLst/>
          </a:prstGeom>
        </p:spPr>
      </p:sp>
      <p:sp>
        <p:nvSpPr>
          <p:cNvPr id="86" name="CustomShape 3"/>
          <p:cNvSpPr/>
          <p:nvPr/>
        </p:nvSpPr>
        <p:spPr>
          <a:xfrm>
            <a:off x="285840" y="1571760"/>
            <a:ext cx="8569080" cy="82188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2400">
                <a:solidFill>
                  <a:srgbClr val="1f497d"/>
                </a:solidFill>
                <a:latin typeface="Times New Roman"/>
              </a:rPr>
              <a:t>К сдаче итогового сочинения (изложения) повторно допускаются</a:t>
            </a:r>
            <a:endParaRPr/>
          </a:p>
        </p:txBody>
      </p:sp>
      <p:sp>
        <p:nvSpPr>
          <p:cNvPr id="87" name="CustomShape 4"/>
          <p:cNvSpPr/>
          <p:nvPr/>
        </p:nvSpPr>
        <p:spPr>
          <a:xfrm>
            <a:off x="0" y="4357800"/>
            <a:ext cx="2928600" cy="2714400"/>
          </a:xfrm>
          <a:prstGeom prst="rect">
            <a:avLst/>
          </a:prstGeom>
        </p:spPr>
      </p:sp>
      <p:sp>
        <p:nvSpPr>
          <p:cNvPr id="88" name="CustomShape 5"/>
          <p:cNvSpPr/>
          <p:nvPr/>
        </p:nvSpPr>
        <p:spPr>
          <a:xfrm>
            <a:off x="2357280" y="4461480"/>
            <a:ext cx="4285800" cy="713880"/>
          </a:xfrm>
          <a:prstGeom prst="downArrow">
            <a:avLst>
              <a:gd fmla="val 16200" name="adj1"/>
              <a:gd fmla="val 5400" name="adj2"/>
            </a:avLst>
          </a:prstGeom>
          <a:gradFill>
            <a:gsLst>
              <a:gs pos="0">
                <a:srgbClr val="9c2f2c"/>
              </a:gs>
              <a:gs pos="100000">
                <a:srgbClr val="ce3a36"/>
              </a:gs>
            </a:gsLst>
            <a:lin ang="16200000"/>
          </a:gradFill>
        </p:spPr>
        <p:txBody>
          <a:bodyPr anchor="ctr" bIns="45000" lIns="90000" rIns="90000" tIns="45000"/>
          <a:p>
            <a:pPr algn="ctr"/>
            <a:r>
              <a:rPr lang="ru-RU">
                <a:solidFill>
                  <a:srgbClr val="000000"/>
                </a:solidFill>
                <a:latin typeface="Calibri"/>
              </a:rPr>
              <a:t>       </a:t>
            </a:r>
            <a:endParaRPr/>
          </a:p>
        </p:txBody>
      </p:sp>
      <p:sp>
        <p:nvSpPr>
          <p:cNvPr id="89" name="CustomShape 6"/>
          <p:cNvSpPr/>
          <p:nvPr/>
        </p:nvSpPr>
        <p:spPr>
          <a:xfrm>
            <a:off x="142920" y="5000760"/>
            <a:ext cx="8715240" cy="1095840"/>
          </a:xfrm>
          <a:prstGeom prst="rect">
            <a:avLst/>
          </a:prstGeom>
          <a:gradFill>
            <a:gsLst>
              <a:gs pos="0">
                <a:srgbClr val="779637"/>
              </a:gs>
              <a:gs pos="100000">
                <a:srgbClr val="9cc745"/>
              </a:gs>
            </a:gsLst>
            <a:lin ang="16200000"/>
          </a:gradFill>
        </p:spPr>
        <p:txBody>
          <a:bodyPr bIns="45000" lIns="90000" rIns="90000" tIns="45000"/>
          <a:p>
            <a:pPr algn="ctr"/>
            <a:r>
              <a:rPr lang="ru-RU" sz="2200">
                <a:solidFill>
                  <a:srgbClr val="000000"/>
                </a:solidFill>
                <a:latin typeface="Times New Roman"/>
              </a:rPr>
              <a:t>не более </a:t>
            </a:r>
            <a:r>
              <a:rPr i="1" lang="ru-RU" sz="2200" u="sng">
                <a:solidFill>
                  <a:srgbClr val="000000"/>
                </a:solidFill>
                <a:latin typeface="Times New Roman"/>
              </a:rPr>
              <a:t>двух раз</a:t>
            </a:r>
            <a:r>
              <a:rPr lang="ru-RU" sz="220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200">
                <a:solidFill>
                  <a:srgbClr val="000000"/>
                </a:solidFill>
                <a:latin typeface="Times New Roman"/>
              </a:rPr>
              <a:t>
</a:t>
            </a:r>
            <a:r>
              <a:rPr lang="ru-RU" sz="2200">
                <a:solidFill>
                  <a:srgbClr val="000000"/>
                </a:solidFill>
                <a:latin typeface="Times New Roman"/>
              </a:rPr>
              <a:t>и </a:t>
            </a:r>
            <a:r>
              <a:rPr i="1" lang="ru-RU" sz="2200" u="sng">
                <a:solidFill>
                  <a:srgbClr val="000000"/>
                </a:solidFill>
                <a:latin typeface="Times New Roman"/>
              </a:rPr>
              <a:t>в сроки</a:t>
            </a:r>
            <a:r>
              <a:rPr lang="ru-RU" sz="2200">
                <a:solidFill>
                  <a:srgbClr val="000000"/>
                </a:solidFill>
                <a:latin typeface="Times New Roman"/>
              </a:rPr>
              <a:t>, установленные расписанием проведения итогового сочинения (изложения)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Shape 1"/>
          <p:cNvSpPr txBox="1"/>
          <p:nvPr/>
        </p:nvSpPr>
        <p:spPr>
          <a:xfrm>
            <a:off x="251640" y="274680"/>
            <a:ext cx="8856720" cy="70560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2400">
                <a:solidFill>
                  <a:srgbClr val="0070c0"/>
                </a:solidFill>
                <a:latin typeface="Times New Roman"/>
              </a:rPr>
              <a:t>Количество и перечень экзаменов на ГИА-9 2017</a:t>
            </a:r>
            <a:endParaRPr/>
          </a:p>
        </p:txBody>
      </p:sp>
      <p:sp>
        <p:nvSpPr>
          <p:cNvPr id="26" name="TextShape 2"/>
          <p:cNvSpPr txBox="1"/>
          <p:nvPr/>
        </p:nvSpPr>
        <p:spPr>
          <a:xfrm>
            <a:off x="0" y="908640"/>
            <a:ext cx="9116640" cy="596268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lnSpc>
                <a:spcPct val="120000"/>
              </a:lnSpc>
            </a:pPr>
            <a:r>
              <a:rPr b="1" lang="ru-RU" sz="2600">
                <a:solidFill>
                  <a:srgbClr val="000000"/>
                </a:solidFill>
                <a:latin typeface="Calibri"/>
              </a:rPr>
              <a:t>	</a:t>
            </a:r>
            <a:r>
              <a:rPr b="1" lang="ru-RU" sz="2600">
                <a:solidFill>
                  <a:srgbClr val="000000"/>
                </a:solidFill>
                <a:latin typeface="Calibri"/>
              </a:rPr>
              <a:t>	</a:t>
            </a:r>
            <a:endParaRPr/>
          </a:p>
        </p:txBody>
      </p:sp>
      <p:sp>
        <p:nvSpPr>
          <p:cNvPr id="27" name="CustomShape 3"/>
          <p:cNvSpPr/>
          <p:nvPr/>
        </p:nvSpPr>
        <p:spPr>
          <a:xfrm>
            <a:off x="755640" y="1196640"/>
            <a:ext cx="3600000" cy="935640"/>
          </a:xfrm>
          <a:prstGeom prst="roundRect">
            <a:avLst>
              <a:gd fmla="val 3600" name="adj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Для продолжения обучения в общеобразовательной организации (10 класс)</a:t>
            </a:r>
            <a:endParaRPr/>
          </a:p>
        </p:txBody>
      </p:sp>
      <p:sp>
        <p:nvSpPr>
          <p:cNvPr id="28" name="CustomShape 4"/>
          <p:cNvSpPr/>
          <p:nvPr/>
        </p:nvSpPr>
        <p:spPr>
          <a:xfrm>
            <a:off x="4860000" y="1196640"/>
            <a:ext cx="3672000" cy="935640"/>
          </a:xfrm>
          <a:prstGeom prst="roundRect">
            <a:avLst>
              <a:gd fmla="val 3600" name="adj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Для продолжения обучения в профессиональных образовательных  организациях</a:t>
            </a:r>
            <a:endParaRPr/>
          </a:p>
        </p:txBody>
      </p:sp>
      <p:sp>
        <p:nvSpPr>
          <p:cNvPr id="29" name="CustomShape 5"/>
          <p:cNvSpPr/>
          <p:nvPr/>
        </p:nvSpPr>
        <p:spPr>
          <a:xfrm>
            <a:off x="755640" y="2565000"/>
            <a:ext cx="7776360" cy="719640"/>
          </a:xfrm>
          <a:prstGeom prst="roundRect">
            <a:avLst>
              <a:gd fmla="val 3600" name="adj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2 обязательных экзамена</a:t>
            </a:r>
            <a:endParaRPr/>
          </a:p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(русский язык и математика) </a:t>
            </a:r>
            <a:endParaRPr/>
          </a:p>
        </p:txBody>
      </p:sp>
      <p:sp>
        <p:nvSpPr>
          <p:cNvPr id="30" name="CustomShape 6"/>
          <p:cNvSpPr/>
          <p:nvPr/>
        </p:nvSpPr>
        <p:spPr>
          <a:xfrm>
            <a:off x="827640" y="3717000"/>
            <a:ext cx="3528000" cy="2808000"/>
          </a:xfrm>
          <a:prstGeom prst="roundRect">
            <a:avLst>
              <a:gd fmla="val 3600" name="adj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2 экзамена по выбору:</a:t>
            </a:r>
            <a:endParaRPr/>
          </a:p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профильное обучение – экзамены в соответствии с конкретным профилем обучения;</a:t>
            </a:r>
            <a:endParaRPr/>
          </a:p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обучение по индивидуальному учебному плану – на выбор обучающегося;</a:t>
            </a:r>
            <a:endParaRPr/>
          </a:p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универсальный класс -  любые на выбор обучающегося</a:t>
            </a:r>
            <a:endParaRPr/>
          </a:p>
        </p:txBody>
      </p:sp>
      <p:sp>
        <p:nvSpPr>
          <p:cNvPr id="31" name="CustomShape 7"/>
          <p:cNvSpPr/>
          <p:nvPr/>
        </p:nvSpPr>
        <p:spPr>
          <a:xfrm>
            <a:off x="5004000" y="3717000"/>
            <a:ext cx="3528000" cy="2736000"/>
          </a:xfrm>
          <a:prstGeom prst="roundRect">
            <a:avLst>
              <a:gd fmla="val 3600" name="adj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2 экзамена по выбору – любые на выбор обучающегося</a:t>
            </a:r>
            <a:endParaRPr/>
          </a:p>
        </p:txBody>
      </p:sp>
      <p:sp>
        <p:nvSpPr>
          <p:cNvPr id="32" name="CustomShape 8"/>
          <p:cNvSpPr/>
          <p:nvPr/>
        </p:nvSpPr>
        <p:spPr>
          <a:xfrm>
            <a:off x="2339640" y="2133000"/>
            <a:ext cx="484200" cy="431640"/>
          </a:xfrm>
          <a:prstGeom prst="downArrow">
            <a:avLst>
              <a:gd fmla="val 16200" name="adj1"/>
              <a:gd fmla="val 5400" name="adj2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  <p:sp>
        <p:nvSpPr>
          <p:cNvPr id="33" name="CustomShape 9"/>
          <p:cNvSpPr/>
          <p:nvPr/>
        </p:nvSpPr>
        <p:spPr>
          <a:xfrm>
            <a:off x="6300360" y="2133000"/>
            <a:ext cx="484200" cy="431640"/>
          </a:xfrm>
          <a:prstGeom prst="downArrow">
            <a:avLst>
              <a:gd fmla="val 16200" name="adj1"/>
              <a:gd fmla="val 5400" name="adj2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  <p:sp>
        <p:nvSpPr>
          <p:cNvPr id="34" name="CustomShape 10"/>
          <p:cNvSpPr/>
          <p:nvPr/>
        </p:nvSpPr>
        <p:spPr>
          <a:xfrm>
            <a:off x="2339640" y="3285000"/>
            <a:ext cx="484200" cy="431640"/>
          </a:xfrm>
          <a:prstGeom prst="downArrow">
            <a:avLst>
              <a:gd fmla="val 16200" name="adj1"/>
              <a:gd fmla="val 5400" name="adj2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  <p:sp>
        <p:nvSpPr>
          <p:cNvPr id="35" name="CustomShape 11"/>
          <p:cNvSpPr/>
          <p:nvPr/>
        </p:nvSpPr>
        <p:spPr>
          <a:xfrm>
            <a:off x="6372360" y="3285000"/>
            <a:ext cx="484200" cy="431640"/>
          </a:xfrm>
          <a:prstGeom prst="downArrow">
            <a:avLst>
              <a:gd fmla="val 16200" name="adj1"/>
              <a:gd fmla="val 5400" name="adj2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323640" y="33264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ff0000"/>
                </a:solidFill>
                <a:latin typeface="Bookman Old Style"/>
              </a:rPr>
              <a:t>ИЗМЕНЕНИЯ</a:t>
            </a:r>
            <a:endParaRPr/>
          </a:p>
        </p:txBody>
      </p:sp>
      <p:sp>
        <p:nvSpPr>
          <p:cNvPr id="9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buSzPct val="45000"/>
              <a:buFont typeface="Arial"/>
              <a:buChar char="•"/>
            </a:pPr>
            <a:r>
              <a:rPr b="1" lang="ru-RU" sz="2200">
                <a:solidFill>
                  <a:srgbClr val="2e188c"/>
                </a:solidFill>
                <a:latin typeface="Bookman Old Style"/>
              </a:rPr>
              <a:t>В 2017 году никаких существенных изменений в процедуре проведения экзамена не будет.</a:t>
            </a:r>
            <a:endParaRPr/>
          </a:p>
          <a:p>
            <a:pPr algn="just">
              <a:buSzPct val="45000"/>
              <a:buFont typeface="Arial"/>
              <a:buChar char="•"/>
            </a:pPr>
            <a:r>
              <a:rPr b="1" lang="ru-RU" sz="2200">
                <a:solidFill>
                  <a:srgbClr val="2e188c"/>
                </a:solidFill>
                <a:latin typeface="Bookman Old Style"/>
              </a:rPr>
              <a:t>	</a:t>
            </a:r>
            <a:r>
              <a:rPr b="1" lang="ru-RU" sz="2200">
                <a:solidFill>
                  <a:srgbClr val="2e188c"/>
                </a:solidFill>
                <a:latin typeface="Bookman Old Style"/>
              </a:rPr>
              <a:t>Количество обязательных экзаменов, минимальные пороговые баллы не меняются.</a:t>
            </a:r>
            <a:endParaRPr/>
          </a:p>
          <a:p>
            <a:pPr algn="just">
              <a:buSzPct val="45000"/>
              <a:buFont typeface="Arial"/>
              <a:buChar char="•"/>
            </a:pPr>
            <a:r>
              <a:rPr b="1" lang="ru-RU" sz="2200">
                <a:solidFill>
                  <a:srgbClr val="2e188c"/>
                </a:solidFill>
                <a:latin typeface="Bookman Old Style"/>
              </a:rPr>
              <a:t>В 2017 году содержания КИМ по русскому языку, математике базового и профильного уровней, географии, информатике и ИКТ, литературе, иностранным языкам не меняются.</a:t>
            </a:r>
            <a:endParaRPr/>
          </a:p>
          <a:p>
            <a:pPr algn="just">
              <a:buSzPct val="45000"/>
              <a:buFont typeface="Arial"/>
              <a:buChar char="•"/>
            </a:pPr>
            <a:r>
              <a:rPr b="1" lang="ru-RU" sz="2200">
                <a:solidFill>
                  <a:srgbClr val="2e188c"/>
                </a:solidFill>
                <a:latin typeface="Bookman Old Style"/>
              </a:rPr>
              <a:t>По химии, физике и биологии из экзаменационных работ исключена тестовая часть. В ЕГЭ по биологии сокращено количество заданий с 40 до 28, по химии – с 40 до 34. Увеличена продолжительность экзаменационной работы по биологии с 180 до 210 минут.</a:t>
            </a:r>
            <a:endParaRPr/>
          </a:p>
          <a:p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ff0000"/>
                </a:solidFill>
                <a:latin typeface="Bookman Old Style"/>
              </a:rPr>
              <a:t>ИЗМЕНЕНИЯ</a:t>
            </a:r>
            <a:endParaRPr/>
          </a:p>
        </p:txBody>
      </p:sp>
      <p:sp>
        <p:nvSpPr>
          <p:cNvPr id="93" name="TextShape 2"/>
          <p:cNvSpPr txBox="1"/>
          <p:nvPr/>
        </p:nvSpPr>
        <p:spPr>
          <a:xfrm>
            <a:off x="179640" y="1196640"/>
            <a:ext cx="8784720" cy="5400360"/>
          </a:xfrm>
          <a:prstGeom prst="rect">
            <a:avLst/>
          </a:prstGeom>
        </p:spPr>
        <p:txBody>
          <a:bodyPr bIns="45000" lIns="90000" rIns="90000" tIns="45000"/>
          <a:p>
            <a:pPr algn="just"/>
            <a:r>
              <a:rPr b="1" lang="ru-RU" sz="2400">
                <a:solidFill>
                  <a:srgbClr val="79170d"/>
                </a:solidFill>
                <a:latin typeface="Bookman Old Style"/>
              </a:rPr>
              <a:t>	</a:t>
            </a:r>
            <a:r>
              <a:rPr b="1" lang="ru-RU" sz="2400">
                <a:solidFill>
                  <a:srgbClr val="2e188c"/>
                </a:solidFill>
                <a:latin typeface="Bookman Old Style"/>
              </a:rPr>
              <a:t>В Порядок проведения государственной итоговой аттестации по образовательным программам среднего общего образования, утверждённый приказом  Министерства образования и науки Российской Федерации от </a:t>
            </a:r>
            <a:r>
              <a:rPr b="1" lang="ru-RU" sz="2400">
                <a:solidFill>
                  <a:srgbClr val="2e188c"/>
                </a:solidFill>
                <a:latin typeface="Bookman Old Style"/>
              </a:rPr>
              <a:t>
</a:t>
            </a:r>
            <a:r>
              <a:rPr b="1" lang="ru-RU" sz="2400">
                <a:solidFill>
                  <a:srgbClr val="2e188c"/>
                </a:solidFill>
                <a:latin typeface="Bookman Old Style"/>
              </a:rPr>
              <a:t>26 декабря 2013 года № 1400</a:t>
            </a:r>
            <a:endParaRPr/>
          </a:p>
          <a:p>
            <a:pPr algn="just"/>
            <a:r>
              <a:rPr b="1" lang="ru-RU" sz="2400">
                <a:solidFill>
                  <a:srgbClr val="a1033f"/>
                </a:solidFill>
                <a:latin typeface="Bookman Old Style"/>
              </a:rPr>
              <a:t>П.11. Срок подачи заявления на участие в ЕГЭ до 1 февраля включительно.</a:t>
            </a:r>
            <a:endParaRPr/>
          </a:p>
          <a:p>
            <a:pPr algn="just"/>
            <a:r>
              <a:rPr b="1" lang="ru-RU" sz="2400">
                <a:solidFill>
                  <a:srgbClr val="4f2270"/>
                </a:solidFill>
                <a:latin typeface="Bookman Old Style"/>
              </a:rPr>
              <a:t>П. 29. ВПЛ сдают ЕГЭ в досрочный период и в резервные дни основного периода.</a:t>
            </a:r>
            <a:endParaRPr/>
          </a:p>
          <a:p>
            <a:pPr algn="just"/>
            <a:r>
              <a:rPr b="1" lang="ru-RU" sz="2400">
                <a:solidFill>
                  <a:srgbClr val="c00000"/>
                </a:solidFill>
                <a:latin typeface="Bookman Old Style"/>
              </a:rPr>
              <a:t>П. 60, 66 Межрегиональные и перекрёстные проверки, в том числе при подаче апелляции о несогласии с выставленными баллами. </a:t>
            </a:r>
            <a:endParaRPr/>
          </a:p>
          <a:p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1187640" y="2660760"/>
            <a:ext cx="288720" cy="612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95" name="CustomShape 2"/>
          <p:cNvSpPr/>
          <p:nvPr/>
        </p:nvSpPr>
        <p:spPr>
          <a:xfrm>
            <a:off x="1476360" y="454320"/>
            <a:ext cx="7488000" cy="42552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2200">
                <a:solidFill>
                  <a:srgbClr val="2e3192"/>
                </a:solidFill>
                <a:latin typeface="Cambria"/>
              </a:rPr>
              <a:t>Математика</a:t>
            </a:r>
            <a:endParaRPr/>
          </a:p>
        </p:txBody>
      </p:sp>
      <p:sp>
        <p:nvSpPr>
          <p:cNvPr id="96" name="CustomShape 3"/>
          <p:cNvSpPr/>
          <p:nvPr/>
        </p:nvSpPr>
        <p:spPr>
          <a:xfrm>
            <a:off x="395280" y="5925240"/>
            <a:ext cx="8640720" cy="767880"/>
          </a:xfrm>
          <a:prstGeom prst="rect">
            <a:avLst/>
          </a:prstGeom>
        </p:spPr>
        <p:txBody>
          <a:bodyPr/>
          <a:p>
            <a:pPr algn="ctr">
              <a:lnSpc>
                <a:spcPct val="90000"/>
              </a:lnSpc>
            </a:pPr>
            <a:r>
              <a:rPr b="1" lang="ru-RU">
                <a:solidFill>
                  <a:srgbClr val="c00000"/>
                </a:solidFill>
                <a:latin typeface="Bookman Old Style"/>
              </a:rPr>
              <a:t>Выпускники могут сдавать: оба уровня одновременно, один из уровней</a:t>
            </a:r>
            <a:endParaRPr/>
          </a:p>
          <a:p>
            <a:pPr algn="ctr">
              <a:lnSpc>
                <a:spcPct val="90000"/>
              </a:lnSpc>
            </a:pPr>
            <a:r>
              <a:rPr b="1" lang="ru-RU">
                <a:solidFill>
                  <a:srgbClr val="c00000"/>
                </a:solidFill>
                <a:latin typeface="Bookman Old Style"/>
              </a:rPr>
              <a:t>Пересдача только одного экзамена</a:t>
            </a:r>
            <a:endParaRPr/>
          </a:p>
        </p:txBody>
      </p:sp>
      <p:sp>
        <p:nvSpPr>
          <p:cNvPr id="97" name="CustomShape 4"/>
          <p:cNvSpPr/>
          <p:nvPr/>
        </p:nvSpPr>
        <p:spPr>
          <a:xfrm>
            <a:off x="683640" y="3141000"/>
            <a:ext cx="3816000" cy="2399760"/>
          </a:xfrm>
          <a:prstGeom prst="rect">
            <a:avLst/>
          </a:prstGeom>
          <a:solidFill>
            <a:srgbClr val="b9cde5"/>
          </a:solidFill>
        </p:spPr>
        <p:txBody>
          <a:bodyPr anchor="ctr" bIns="45000" lIns="90000" rIns="90000" tIns="45000"/>
          <a:p>
            <a:pPr algn="ctr"/>
            <a:r>
              <a:rPr b="1" lang="ru-RU" sz="1600">
                <a:solidFill>
                  <a:srgbClr val="2e3192"/>
                </a:solidFill>
                <a:latin typeface="Bookman Old Style"/>
              </a:rPr>
              <a:t>Базовый</a:t>
            </a:r>
            <a:endParaRPr/>
          </a:p>
          <a:p>
            <a:pPr algn="ctr"/>
            <a:r>
              <a:rPr lang="ru-RU" sz="1600">
                <a:solidFill>
                  <a:srgbClr val="2e3192"/>
                </a:solidFill>
                <a:latin typeface="Bookman Old Style"/>
              </a:rPr>
              <a:t> </a:t>
            </a:r>
            <a:endParaRPr/>
          </a:p>
          <a:p>
            <a:pPr algn="ctr"/>
            <a:r>
              <a:rPr b="1" lang="ru-RU" sz="1600">
                <a:solidFill>
                  <a:srgbClr val="2e3192"/>
                </a:solidFill>
                <a:latin typeface="Bookman Old Style"/>
              </a:rPr>
              <a:t>аттестат</a:t>
            </a:r>
            <a:endParaRPr/>
          </a:p>
          <a:p>
            <a:pPr algn="ctr"/>
            <a:r>
              <a:rPr b="1" lang="ru-RU" sz="1600">
                <a:solidFill>
                  <a:srgbClr val="2e3192"/>
                </a:solidFill>
                <a:latin typeface="Bookman Old Style"/>
              </a:rPr>
              <a:t>поступление в вуз </a:t>
            </a:r>
            <a:r>
              <a:rPr lang="ru-RU" sz="1600">
                <a:solidFill>
                  <a:srgbClr val="2e3192"/>
                </a:solidFill>
                <a:latin typeface="Bookman Old Style"/>
              </a:rPr>
              <a:t>на направления подготовки без математики</a:t>
            </a:r>
            <a:endParaRPr/>
          </a:p>
          <a:p>
            <a:pPr algn="ctr"/>
            <a:r>
              <a:rPr lang="ru-RU" sz="1600">
                <a:solidFill>
                  <a:srgbClr val="2e3192"/>
                </a:solidFill>
                <a:latin typeface="Bookman Old Style"/>
              </a:rPr>
              <a:t>5-балльная система</a:t>
            </a:r>
            <a:endParaRPr/>
          </a:p>
        </p:txBody>
      </p:sp>
      <p:sp>
        <p:nvSpPr>
          <p:cNvPr id="98" name="CustomShape 5"/>
          <p:cNvSpPr/>
          <p:nvPr/>
        </p:nvSpPr>
        <p:spPr>
          <a:xfrm>
            <a:off x="5304240" y="3141000"/>
            <a:ext cx="3300120" cy="2399760"/>
          </a:xfrm>
          <a:prstGeom prst="rect">
            <a:avLst/>
          </a:prstGeom>
          <a:solidFill>
            <a:srgbClr val="b9cde5"/>
          </a:solidFill>
        </p:spPr>
        <p:txBody>
          <a:bodyPr anchor="ctr" bIns="45000" lIns="90000" rIns="90000" tIns="45000"/>
          <a:p>
            <a:pPr algn="ctr"/>
            <a:r>
              <a:rPr b="1" lang="ru-RU">
                <a:solidFill>
                  <a:srgbClr val="2e3192"/>
                </a:solidFill>
                <a:latin typeface="Bookman Old Style"/>
              </a:rPr>
              <a:t>Профильный</a:t>
            </a:r>
            <a:endParaRPr/>
          </a:p>
          <a:p>
            <a:pPr algn="ctr"/>
            <a:r>
              <a:rPr b="1" lang="ru-RU">
                <a:solidFill>
                  <a:srgbClr val="2e3192"/>
                </a:solidFill>
                <a:latin typeface="Bookman Old Style"/>
              </a:rPr>
              <a:t> </a:t>
            </a:r>
            <a:endParaRPr/>
          </a:p>
          <a:p>
            <a:pPr algn="ctr"/>
            <a:r>
              <a:rPr b="1" lang="ru-RU">
                <a:solidFill>
                  <a:srgbClr val="2e3192"/>
                </a:solidFill>
                <a:latin typeface="Bookman Old Style"/>
              </a:rPr>
              <a:t>поступление в вуз</a:t>
            </a:r>
            <a:endParaRPr/>
          </a:p>
          <a:p>
            <a:endParaRPr/>
          </a:p>
          <a:p>
            <a:endParaRPr/>
          </a:p>
          <a:p>
            <a:pPr algn="ctr"/>
            <a:r>
              <a:rPr b="1" lang="ru-RU">
                <a:solidFill>
                  <a:srgbClr val="2e3192"/>
                </a:solidFill>
                <a:latin typeface="Bookman Old Style"/>
              </a:rPr>
              <a:t>100-балльная система</a:t>
            </a:r>
            <a:endParaRPr/>
          </a:p>
          <a:p>
            <a:pPr algn="ctr"/>
            <a:r>
              <a:rPr b="1" lang="ru-RU">
                <a:solidFill>
                  <a:srgbClr val="2e3192"/>
                </a:solidFill>
                <a:latin typeface="Bookman Old Style"/>
              </a:rPr>
              <a:t> </a:t>
            </a:r>
            <a:endParaRPr/>
          </a:p>
          <a:p>
            <a:pPr algn="ctr"/>
            <a:r>
              <a:rPr b="1" lang="ru-RU">
                <a:solidFill>
                  <a:srgbClr val="2e3192"/>
                </a:solidFill>
                <a:latin typeface="Bookman Old Style"/>
              </a:rPr>
              <a:t>минимальный порог </a:t>
            </a:r>
            <a:endParaRPr/>
          </a:p>
          <a:p>
            <a:pPr algn="ctr"/>
            <a:r>
              <a:rPr b="1" lang="ru-RU">
                <a:solidFill>
                  <a:srgbClr val="2e3192"/>
                </a:solidFill>
                <a:latin typeface="Bookman Old Style"/>
              </a:rPr>
              <a:t>- 27</a:t>
            </a:r>
            <a:endParaRPr/>
          </a:p>
        </p:txBody>
      </p:sp>
      <p:sp>
        <p:nvSpPr>
          <p:cNvPr id="99" name="CustomShape 6"/>
          <p:cNvSpPr/>
          <p:nvPr/>
        </p:nvSpPr>
        <p:spPr>
          <a:xfrm>
            <a:off x="4032360" y="2361600"/>
            <a:ext cx="1728000" cy="576000"/>
          </a:xfrm>
          <a:prstGeom prst="downArrow">
            <a:avLst>
              <a:gd fmla="val 16200" name="adj1"/>
              <a:gd fmla="val 5400" name="adj2"/>
            </a:avLst>
          </a:prstGeom>
          <a:gradFill>
            <a:gsLst>
              <a:gs pos="0">
                <a:srgbClr val="ffffff"/>
              </a:gs>
              <a:gs pos="100000">
                <a:srgbClr val="e6ecf7"/>
              </a:gs>
            </a:gsLst>
            <a:lin ang="5400000"/>
          </a:gradFill>
        </p:spPr>
      </p:sp>
      <p:sp>
        <p:nvSpPr>
          <p:cNvPr id="100" name="CustomShape 7"/>
          <p:cNvSpPr/>
          <p:nvPr/>
        </p:nvSpPr>
        <p:spPr>
          <a:xfrm>
            <a:off x="1476360" y="1316880"/>
            <a:ext cx="6839640" cy="1044720"/>
          </a:xfrm>
          <a:prstGeom prst="rect">
            <a:avLst/>
          </a:prstGeom>
          <a:solidFill>
            <a:srgbClr val="b9cde5"/>
          </a:solidFill>
        </p:spPr>
        <p:txBody>
          <a:bodyPr anchor="ctr" bIns="45000" lIns="90000" rIns="90000" tIns="45000"/>
          <a:p>
            <a:pPr algn="ctr"/>
            <a:r>
              <a:rPr b="1" lang="ru-RU" sz="2000">
                <a:solidFill>
                  <a:srgbClr val="2e3192"/>
                </a:solidFill>
                <a:latin typeface="Bookman Old Style"/>
              </a:rPr>
              <a:t>В соответствии с Концепцией развития математического образования в РФ, ЕГЭ по математике разделен на два уровня: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000000"/>
                </a:solidFill>
                <a:latin typeface="Bookman Old Style"/>
              </a:rPr>
              <a:t>Английский язык</a:t>
            </a:r>
            <a:endParaRPr/>
          </a:p>
        </p:txBody>
      </p:sp>
      <p:sp>
        <p:nvSpPr>
          <p:cNvPr id="10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</p:sp>
      <p:sp>
        <p:nvSpPr>
          <p:cNvPr id="103" name="CustomShape 3"/>
          <p:cNvSpPr/>
          <p:nvPr/>
        </p:nvSpPr>
        <p:spPr>
          <a:xfrm>
            <a:off x="387000" y="1556640"/>
            <a:ext cx="3816000" cy="1559160"/>
          </a:xfrm>
          <a:prstGeom prst="ellipse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 sz="3200">
                <a:solidFill>
                  <a:srgbClr val="000000"/>
                </a:solidFill>
                <a:latin typeface="Calibri"/>
              </a:rPr>
              <a:t>Письменная часть</a:t>
            </a:r>
            <a:endParaRPr/>
          </a:p>
        </p:txBody>
      </p:sp>
      <p:sp>
        <p:nvSpPr>
          <p:cNvPr id="104" name="CustomShape 4"/>
          <p:cNvSpPr/>
          <p:nvPr/>
        </p:nvSpPr>
        <p:spPr>
          <a:xfrm>
            <a:off x="4887360" y="1556640"/>
            <a:ext cx="4248000" cy="1559160"/>
          </a:xfrm>
          <a:prstGeom prst="ellipse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 sz="3200">
                <a:solidFill>
                  <a:srgbClr val="000000"/>
                </a:solidFill>
                <a:latin typeface="Calibri"/>
              </a:rPr>
              <a:t>Говорение</a:t>
            </a:r>
            <a:endParaRPr/>
          </a:p>
        </p:txBody>
      </p:sp>
      <p:sp>
        <p:nvSpPr>
          <p:cNvPr id="105" name="CustomShape 5"/>
          <p:cNvSpPr/>
          <p:nvPr/>
        </p:nvSpPr>
        <p:spPr>
          <a:xfrm>
            <a:off x="2637360" y="3211560"/>
            <a:ext cx="978120" cy="484200"/>
          </a:xfrm>
          <a:prstGeom prst="rightArrow">
            <a:avLst>
              <a:gd fmla="val 16200" name="adj1"/>
              <a:gd fmla="val 5400" name="adj2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  <p:sp>
        <p:nvSpPr>
          <p:cNvPr id="106" name="CustomShape 6"/>
          <p:cNvSpPr/>
          <p:nvPr/>
        </p:nvSpPr>
        <p:spPr>
          <a:xfrm>
            <a:off x="7224120" y="2920320"/>
            <a:ext cx="978120" cy="484200"/>
          </a:xfrm>
          <a:prstGeom prst="rightArrow">
            <a:avLst>
              <a:gd fmla="val 16200" name="adj1"/>
              <a:gd fmla="val 5400" name="adj2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  <p:sp>
        <p:nvSpPr>
          <p:cNvPr id="107" name="CustomShape 7"/>
          <p:cNvSpPr/>
          <p:nvPr/>
        </p:nvSpPr>
        <p:spPr>
          <a:xfrm>
            <a:off x="539640" y="4005000"/>
            <a:ext cx="3663360" cy="1583640"/>
          </a:xfrm>
          <a:prstGeom prst="roundRect">
            <a:avLst>
              <a:gd fmla="val 3600" name="adj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>
                <a:solidFill>
                  <a:srgbClr val="000000"/>
                </a:solidFill>
                <a:latin typeface="Calibri"/>
              </a:rPr>
              <a:t>Максимально – 80 баллов</a:t>
            </a:r>
            <a:endParaRPr/>
          </a:p>
        </p:txBody>
      </p:sp>
      <p:sp>
        <p:nvSpPr>
          <p:cNvPr id="108" name="CustomShape 8"/>
          <p:cNvSpPr/>
          <p:nvPr/>
        </p:nvSpPr>
        <p:spPr>
          <a:xfrm>
            <a:off x="4887360" y="4005000"/>
            <a:ext cx="3860640" cy="1583640"/>
          </a:xfrm>
          <a:prstGeom prst="roundRect">
            <a:avLst>
              <a:gd fmla="val 3600" name="adj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>
                <a:solidFill>
                  <a:srgbClr val="000000"/>
                </a:solidFill>
                <a:latin typeface="Calibri"/>
              </a:rPr>
              <a:t>Максимально – 20 баллов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467640" y="274680"/>
            <a:ext cx="8218800" cy="41760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3200">
                <a:solidFill>
                  <a:srgbClr val="2e188c"/>
                </a:solidFill>
                <a:latin typeface="Bookman Old Style"/>
              </a:rPr>
              <a:t>Расписание (досрочный период)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179640" y="274680"/>
            <a:ext cx="871272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3600">
                <a:solidFill>
                  <a:srgbClr val="2e188c"/>
                </a:solidFill>
                <a:latin typeface="Bookman Old Style"/>
              </a:rPr>
              <a:t>Расписание (основной период)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3600">
                <a:solidFill>
                  <a:srgbClr val="2e188c"/>
                </a:solidFill>
                <a:latin typeface="Bookman Old Style"/>
              </a:rPr>
              <a:t>Резервные дни основного периода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</p:sp>
      <p:sp>
        <p:nvSpPr>
          <p:cNvPr id="11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</p:sp>
      <p:pic>
        <p:nvPicPr>
          <p:cNvPr descr="" id="114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1259640" y="0"/>
            <a:ext cx="5976360" cy="6857640"/>
          </a:xfrm>
          <a:prstGeom prst="rect">
            <a:avLst/>
          </a:prstGeom>
        </p:spPr>
      </p:pic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395640" y="332640"/>
            <a:ext cx="8136720" cy="619236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buSzPct val="45000"/>
              <a:buFont typeface="Arial"/>
              <a:buChar char="•"/>
            </a:pPr>
            <a:r>
              <a:rPr b="1" lang="ru-RU" sz="3200">
                <a:solidFill>
                  <a:srgbClr val="2e188c"/>
                </a:solidFill>
                <a:latin typeface="Bookman Old Style"/>
              </a:rPr>
              <a:t>Если участник ЕГЭ опоздал на экзамен (</a:t>
            </a:r>
            <a:r>
              <a:rPr b="1" lang="ru-RU" sz="3200">
                <a:solidFill>
                  <a:srgbClr val="ff0000"/>
                </a:solidFill>
                <a:latin typeface="Bookman Old Style"/>
              </a:rPr>
              <a:t>но не более, чем на два часа  </a:t>
            </a:r>
            <a:r>
              <a:rPr b="1" lang="ru-RU" sz="3200">
                <a:solidFill>
                  <a:srgbClr val="2e188c"/>
                </a:solidFill>
                <a:latin typeface="Bookman Old Style"/>
              </a:rPr>
              <a:t>от начала проведения экзамена), он допускается к сдаче ЕГЭ в установленном порядке, при этом время окончания экзамена не продлевается, о чем сообщается участнику ЕГЭ. Повторный общий инструктаж для опоздавших участников ЕГЭ не проводится. В этом случае организаторы предоставляют необходимую информацию для заполнения регистрационных полей бланков ЕГЭ. Рекомендуется составить акт в свободной форме. Указанный акт подписывает участник ЕГЭ, руководитель ППЭ и член ГЭК.</a:t>
            </a:r>
            <a:endParaRPr/>
          </a:p>
          <a:p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1187640" y="2660760"/>
            <a:ext cx="288720" cy="612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17" name="CustomShape 2"/>
          <p:cNvSpPr/>
          <p:nvPr/>
        </p:nvSpPr>
        <p:spPr>
          <a:xfrm>
            <a:off x="467640" y="454320"/>
            <a:ext cx="8528760" cy="57780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3200">
                <a:solidFill>
                  <a:srgbClr val="2e3192"/>
                </a:solidFill>
                <a:latin typeface="Bookman Old Style"/>
              </a:rPr>
              <a:t>Безопасность ЕГЭ-2017 </a:t>
            </a:r>
            <a:endParaRPr/>
          </a:p>
        </p:txBody>
      </p:sp>
      <p:sp>
        <p:nvSpPr>
          <p:cNvPr id="118" name="CustomShape 3"/>
          <p:cNvSpPr/>
          <p:nvPr/>
        </p:nvSpPr>
        <p:spPr>
          <a:xfrm>
            <a:off x="1508400" y="1361880"/>
            <a:ext cx="6951600" cy="3034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1400">
                <a:solidFill>
                  <a:srgbClr val="ff0000"/>
                </a:solidFill>
                <a:latin typeface="Cambria"/>
              </a:rPr>
              <a:t>(Раздел VI. п. 34. Приказа Минобрнауки России от 26.12.2013 N 1400)</a:t>
            </a:r>
            <a:endParaRPr/>
          </a:p>
        </p:txBody>
      </p:sp>
      <p:sp>
        <p:nvSpPr>
          <p:cNvPr id="119" name="CustomShape 4"/>
          <p:cNvSpPr/>
          <p:nvPr/>
        </p:nvSpPr>
        <p:spPr>
          <a:xfrm>
            <a:off x="683640" y="2372760"/>
            <a:ext cx="2591280" cy="3071880"/>
          </a:xfrm>
          <a:prstGeom prst="rect">
            <a:avLst/>
          </a:prstGeom>
          <a:gradFill>
            <a:gsLst>
              <a:gs pos="0">
                <a:srgbClr val="ffa7a4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anchor="ctr" bIns="45000" lIns="90000" rIns="90000" tIns="45000"/>
          <a:p>
            <a:endParaRPr/>
          </a:p>
          <a:p>
            <a:pPr algn="ctr"/>
            <a:r>
              <a:rPr b="1" lang="ru-RU" sz="2000">
                <a:solidFill>
                  <a:srgbClr val="2e3192"/>
                </a:solidFill>
                <a:latin typeface="Cambria"/>
              </a:rPr>
              <a:t>Обеспечение информационной безопасности ЕГЭ и избежание утечек контрольно-измерительных материалов</a:t>
            </a:r>
            <a:endParaRPr/>
          </a:p>
        </p:txBody>
      </p:sp>
      <p:sp>
        <p:nvSpPr>
          <p:cNvPr id="120" name="CustomShape 5"/>
          <p:cNvSpPr/>
          <p:nvPr/>
        </p:nvSpPr>
        <p:spPr>
          <a:xfrm>
            <a:off x="3948120" y="2259360"/>
            <a:ext cx="4716720" cy="863640"/>
          </a:xfrm>
          <a:prstGeom prst="rect">
            <a:avLst/>
          </a:prstGeom>
          <a:solidFill>
            <a:srgbClr val="b9cde5"/>
          </a:solidFill>
        </p:spPr>
        <p:txBody>
          <a:bodyPr anchor="ctr" bIns="45000" lIns="90000" rIns="90000" tIns="45000"/>
          <a:p>
            <a:endParaRPr/>
          </a:p>
          <a:p>
            <a:pPr algn="ctr"/>
            <a:r>
              <a:rPr b="1" lang="ru-RU">
                <a:solidFill>
                  <a:srgbClr val="2e3192"/>
                </a:solidFill>
                <a:latin typeface="Bookman Old Style"/>
              </a:rPr>
              <a:t>Видеонаблюдение 100 % on-line</a:t>
            </a:r>
            <a:endParaRPr/>
          </a:p>
        </p:txBody>
      </p:sp>
      <p:sp>
        <p:nvSpPr>
          <p:cNvPr id="121" name="CustomShape 6"/>
          <p:cNvSpPr/>
          <p:nvPr/>
        </p:nvSpPr>
        <p:spPr>
          <a:xfrm>
            <a:off x="3948120" y="3357000"/>
            <a:ext cx="5020560" cy="959760"/>
          </a:xfrm>
          <a:prstGeom prst="rect">
            <a:avLst/>
          </a:prstGeom>
          <a:solidFill>
            <a:srgbClr val="b9cde5"/>
          </a:solidFill>
        </p:spPr>
        <p:txBody>
          <a:bodyPr anchor="ctr" bIns="45000" lIns="90000" rIns="90000" tIns="45000"/>
          <a:p>
            <a:pPr algn="ctr"/>
            <a:r>
              <a:rPr b="1" lang="ru-RU">
                <a:solidFill>
                  <a:srgbClr val="2e3192"/>
                </a:solidFill>
                <a:latin typeface="Cambria"/>
              </a:rPr>
              <a:t>Печать КИМ в аудиториях ППЭ</a:t>
            </a:r>
            <a:endParaRPr/>
          </a:p>
        </p:txBody>
      </p:sp>
      <p:sp>
        <p:nvSpPr>
          <p:cNvPr id="122" name="CustomShape 7"/>
          <p:cNvSpPr/>
          <p:nvPr/>
        </p:nvSpPr>
        <p:spPr>
          <a:xfrm>
            <a:off x="3979800" y="4437000"/>
            <a:ext cx="4716720" cy="863640"/>
          </a:xfrm>
          <a:prstGeom prst="rect">
            <a:avLst/>
          </a:prstGeom>
          <a:solidFill>
            <a:srgbClr val="b9cde5"/>
          </a:solidFill>
        </p:spPr>
        <p:txBody>
          <a:bodyPr anchor="ctr" bIns="45000" lIns="90000" rIns="90000" tIns="45000"/>
          <a:p>
            <a:pPr algn="ctr"/>
            <a:r>
              <a:rPr b="1" lang="ru-RU">
                <a:solidFill>
                  <a:srgbClr val="2e3192"/>
                </a:solidFill>
                <a:latin typeface="Bookman Old Style"/>
              </a:rPr>
              <a:t>Сканирование в ППЭ</a:t>
            </a:r>
            <a:endParaRPr/>
          </a:p>
        </p:txBody>
      </p:sp>
      <p:sp>
        <p:nvSpPr>
          <p:cNvPr id="123" name="CustomShape 8"/>
          <p:cNvSpPr/>
          <p:nvPr/>
        </p:nvSpPr>
        <p:spPr>
          <a:xfrm>
            <a:off x="3420000" y="4869000"/>
            <a:ext cx="1800000" cy="435240"/>
          </a:xfrm>
          <a:prstGeom prst="downArrow">
            <a:avLst>
              <a:gd fmla="val 16200" name="adj1"/>
              <a:gd fmla="val 5400" name="adj2"/>
            </a:avLst>
          </a:prstGeom>
          <a:gradFill>
            <a:gsLst>
              <a:gs pos="0">
                <a:srgbClr val="ffffff"/>
              </a:gs>
              <a:gs pos="100000">
                <a:srgbClr val="e6ecf7"/>
              </a:gs>
            </a:gsLst>
            <a:lin ang="5400000"/>
          </a:gradFill>
        </p:spPr>
      </p:sp>
      <p:sp>
        <p:nvSpPr>
          <p:cNvPr id="124" name="CustomShape 9"/>
          <p:cNvSpPr/>
          <p:nvPr/>
        </p:nvSpPr>
        <p:spPr>
          <a:xfrm>
            <a:off x="4167000" y="5420880"/>
            <a:ext cx="4716720" cy="863640"/>
          </a:xfrm>
          <a:prstGeom prst="rect">
            <a:avLst/>
          </a:prstGeom>
          <a:solidFill>
            <a:srgbClr val="b9cde5"/>
          </a:solidFill>
        </p:spPr>
        <p:txBody>
          <a:bodyPr anchor="ctr" bIns="45000" lIns="90000" rIns="90000" tIns="45000"/>
          <a:p>
            <a:pPr algn="ctr"/>
            <a:r>
              <a:rPr b="1" lang="ru-RU">
                <a:solidFill>
                  <a:srgbClr val="2e3192"/>
                </a:solidFill>
                <a:latin typeface="Bookman Old Style"/>
              </a:rPr>
              <a:t>Сигналы подавления сотовой связи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0070c0"/>
                </a:solidFill>
                <a:latin typeface="Times New Roman"/>
              </a:rPr>
              <a:t>Нововведение ГИА-9 2017</a:t>
            </a:r>
            <a:endParaRPr/>
          </a:p>
        </p:txBody>
      </p:sp>
      <p:sp>
        <p:nvSpPr>
          <p:cNvPr id="3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</p:sp>
      <p:sp>
        <p:nvSpPr>
          <p:cNvPr id="38" name="CustomShape 3"/>
          <p:cNvSpPr/>
          <p:nvPr/>
        </p:nvSpPr>
        <p:spPr>
          <a:xfrm>
            <a:off x="467640" y="1628640"/>
            <a:ext cx="8208720" cy="9140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endParaRPr/>
          </a:p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Получение аттестата об основном общем образовании – </a:t>
            </a:r>
            <a:endParaRPr/>
          </a:p>
          <a:p>
            <a:pPr algn="ctr"/>
            <a:r>
              <a:rPr b="1" lang="ru-RU">
                <a:solidFill>
                  <a:srgbClr val="ff0000"/>
                </a:solidFill>
                <a:latin typeface="Times New Roman"/>
              </a:rPr>
              <a:t>успешное прохождение ГИА-9 по 4-м предметам: </a:t>
            </a:r>
            <a:r>
              <a:rPr b="1" lang="ru-RU">
                <a:solidFill>
                  <a:srgbClr val="000000"/>
                </a:solidFill>
                <a:latin typeface="Calibri"/>
              </a:rPr>
              <a:t>
</a:t>
            </a:r>
            <a:endParaRPr/>
          </a:p>
        </p:txBody>
      </p:sp>
      <p:sp>
        <p:nvSpPr>
          <p:cNvPr id="39" name="CustomShape 4"/>
          <p:cNvSpPr/>
          <p:nvPr/>
        </p:nvSpPr>
        <p:spPr>
          <a:xfrm>
            <a:off x="467640" y="2709000"/>
            <a:ext cx="3960000" cy="8636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endParaRPr/>
          </a:p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по обязательным предметам </a:t>
            </a:r>
            <a:endParaRPr/>
          </a:p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(математика и 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
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русский язык) 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
</a:t>
            </a:r>
            <a:endParaRPr/>
          </a:p>
        </p:txBody>
      </p:sp>
      <p:sp>
        <p:nvSpPr>
          <p:cNvPr id="40" name="CustomShape 5"/>
          <p:cNvSpPr/>
          <p:nvPr/>
        </p:nvSpPr>
        <p:spPr>
          <a:xfrm>
            <a:off x="4644000" y="2709000"/>
            <a:ext cx="4032000" cy="8636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endParaRPr/>
          </a:p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по двум 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
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предметам по 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
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выбору 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
</a:t>
            </a:r>
            <a:endParaRPr/>
          </a:p>
        </p:txBody>
      </p:sp>
      <p:sp>
        <p:nvSpPr>
          <p:cNvPr id="41" name="CustomShape 6"/>
          <p:cNvSpPr/>
          <p:nvPr/>
        </p:nvSpPr>
        <p:spPr>
          <a:xfrm>
            <a:off x="467640" y="3861000"/>
            <a:ext cx="8136720" cy="12236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endParaRPr/>
          </a:p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Результаты ГИА признаются удовлетворительными в случае, если обучающийся по сдаваемым учебным предметам набрал минимальное количество баллов, 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
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определенное органом исполнительной власти субъекта Российской Федерации </a:t>
            </a:r>
            <a:r>
              <a:rPr lang="ru-RU">
                <a:solidFill>
                  <a:srgbClr val="000000"/>
                </a:solidFill>
                <a:latin typeface="Calibri"/>
              </a:rPr>
              <a:t>
</a:t>
            </a:r>
            <a:endParaRPr/>
          </a:p>
        </p:txBody>
      </p:sp>
      <p:sp>
        <p:nvSpPr>
          <p:cNvPr id="42" name="CustomShape 7"/>
          <p:cNvSpPr/>
          <p:nvPr/>
        </p:nvSpPr>
        <p:spPr>
          <a:xfrm>
            <a:off x="467640" y="5229360"/>
            <a:ext cx="8136720" cy="8636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>
                <a:solidFill>
                  <a:srgbClr val="000099"/>
                </a:solidFill>
                <a:latin typeface="Cambria"/>
                <a:ea typeface="Verdana"/>
              </a:rPr>
              <a:t>Учет результатов экзаменов по сдаваемым обучающимися учебным предметам при определении итоговых отметок за 9 класс и их выставлении в </a:t>
            </a:r>
            <a:r>
              <a:rPr b="1" lang="ru-RU">
                <a:solidFill>
                  <a:srgbClr val="c00000"/>
                </a:solidFill>
                <a:latin typeface="Cambria"/>
                <a:ea typeface="Verdana"/>
              </a:rPr>
              <a:t>аттестат об основном образовании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2800">
                <a:solidFill>
                  <a:srgbClr val="4f2270"/>
                </a:solidFill>
                <a:latin typeface="Bookman Old Style"/>
              </a:rPr>
              <a:t>Рекомендации по созданию специальных условий на ГИА (9 и 11)</a:t>
            </a:r>
            <a:endParaRPr/>
          </a:p>
        </p:txBody>
      </p:sp>
      <p:sp>
        <p:nvSpPr>
          <p:cNvPr id="126" name="TextShape 2"/>
          <p:cNvSpPr txBox="1"/>
          <p:nvPr/>
        </p:nvSpPr>
        <p:spPr>
          <a:xfrm>
            <a:off x="457200" y="1600200"/>
            <a:ext cx="8229240" cy="4924800"/>
          </a:xfrm>
          <a:prstGeom prst="rect">
            <a:avLst/>
          </a:prstGeom>
        </p:spPr>
      </p:sp>
      <p:sp>
        <p:nvSpPr>
          <p:cNvPr id="127" name="CustomShape 3"/>
          <p:cNvSpPr/>
          <p:nvPr/>
        </p:nvSpPr>
        <p:spPr>
          <a:xfrm>
            <a:off x="395640" y="1628640"/>
            <a:ext cx="8280720" cy="3930840"/>
          </a:xfrm>
          <a:prstGeom prst="rect">
            <a:avLst/>
          </a:prstGeom>
        </p:spPr>
        <p:txBody>
          <a:bodyPr bIns="45000" lIns="90000" rIns="90000" tIns="45000"/>
          <a:p>
            <a:pPr algn="just"/>
            <a:r>
              <a:rPr b="1" lang="ru-RU" sz="3600">
                <a:solidFill>
                  <a:srgbClr val="0070c0"/>
                </a:solidFill>
                <a:latin typeface="Times New Roman"/>
              </a:rPr>
              <a:t>Для обучающихся с ОВЗ, детей-инвалидов, инвалидов, а также тех, кто обучался по состоянию здоровья на дому, в образовательных организациях, в том              числе санаторных могут быть созданы специальные условия на ГИА.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3000">
                <a:solidFill>
                  <a:srgbClr val="4f2270"/>
                </a:solidFill>
                <a:latin typeface="Bookman Old Style"/>
              </a:rPr>
              <a:t>Рекомендации по созданию специальных условий на ГИА (9 и 11)</a:t>
            </a:r>
            <a:endParaRPr/>
          </a:p>
        </p:txBody>
      </p:sp>
      <p:sp>
        <p:nvSpPr>
          <p:cNvPr id="129" name="TextShape 2"/>
          <p:cNvSpPr txBox="1"/>
          <p:nvPr/>
        </p:nvSpPr>
        <p:spPr>
          <a:xfrm>
            <a:off x="457200" y="1600200"/>
            <a:ext cx="8229240" cy="485280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  <a:p>
            <a:endParaRPr/>
          </a:p>
        </p:txBody>
      </p:sp>
      <p:sp>
        <p:nvSpPr>
          <p:cNvPr id="130" name="CustomShape 3"/>
          <p:cNvSpPr/>
          <p:nvPr/>
        </p:nvSpPr>
        <p:spPr>
          <a:xfrm>
            <a:off x="467640" y="1556640"/>
            <a:ext cx="8136720" cy="4113720"/>
          </a:xfrm>
          <a:prstGeom prst="rect">
            <a:avLst/>
          </a:prstGeom>
        </p:spPr>
        <p:txBody>
          <a:bodyPr bIns="45000" lIns="90000" rIns="90000" tIns="45000"/>
          <a:p>
            <a:pPr algn="just"/>
            <a:r>
              <a:rPr b="1" lang="ru-RU" sz="2400">
                <a:solidFill>
                  <a:srgbClr val="ff0000"/>
                </a:solidFill>
                <a:latin typeface="Times New Roman"/>
              </a:rPr>
              <a:t>Лица, обучающиеся по состоянию здоровья на дому, в санаторных образовательных организациях</a:t>
            </a:r>
            <a:r>
              <a:rPr b="1" lang="ru-RU" sz="2400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2400">
                <a:solidFill>
                  <a:srgbClr val="0070c0"/>
                </a:solidFill>
                <a:latin typeface="Times New Roman"/>
              </a:rPr>
              <a:t>для создания им специальных условий на экзаменах (увеличение продолжительности времени экзамена на 1,5 часа, предоставление перерывов для проведения необходимых медико-профилактических процедур, использование технических средств, привлечение ассистента, организация питания и т.д.) </a:t>
            </a:r>
            <a:endParaRPr/>
          </a:p>
          <a:p>
            <a:pPr algn="just"/>
            <a:r>
              <a:rPr b="1" lang="ru-RU" sz="2400">
                <a:solidFill>
                  <a:srgbClr val="000000"/>
                </a:solidFill>
                <a:latin typeface="Times New Roman"/>
              </a:rPr>
              <a:t>	</a:t>
            </a:r>
            <a:r>
              <a:rPr b="1" lang="ru-RU" sz="2400">
                <a:solidFill>
                  <a:srgbClr val="000000"/>
                </a:solidFill>
                <a:latin typeface="Times New Roman"/>
              </a:rPr>
              <a:t>	</a:t>
            </a:r>
            <a:r>
              <a:rPr b="1" lang="ru-RU" sz="2400">
                <a:solidFill>
                  <a:srgbClr val="000000"/>
                </a:solidFill>
                <a:latin typeface="Times New Roman"/>
              </a:rPr>
              <a:t>должны подтвердить </a:t>
            </a:r>
            <a:r>
              <a:rPr b="1" lang="ru-RU" sz="2400">
                <a:solidFill>
                  <a:srgbClr val="0070c0"/>
                </a:solidFill>
                <a:latin typeface="Times New Roman"/>
              </a:rPr>
              <a:t>статус «обучающийся с ограниченными возможностями здоровья», </a:t>
            </a:r>
            <a:r>
              <a:rPr b="1" lang="ru-RU" sz="2400">
                <a:solidFill>
                  <a:srgbClr val="000000"/>
                </a:solidFill>
                <a:latin typeface="Times New Roman"/>
              </a:rPr>
              <a:t>получив </a:t>
            </a:r>
            <a:r>
              <a:rPr b="1" lang="ru-RU" sz="2400">
                <a:solidFill>
                  <a:srgbClr val="0070c0"/>
                </a:solidFill>
                <a:latin typeface="Times New Roman"/>
              </a:rPr>
              <a:t>заключение психолого-медико-педагогической комиссии</a:t>
            </a:r>
            <a:r>
              <a:rPr b="1" lang="ru-RU" sz="2400">
                <a:solidFill>
                  <a:srgbClr val="000000"/>
                </a:solidFill>
                <a:latin typeface="Times New Roman"/>
              </a:rPr>
              <a:t>.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3600">
                <a:solidFill>
                  <a:srgbClr val="4f2270"/>
                </a:solidFill>
                <a:latin typeface="Bookman Old Style"/>
              </a:rPr>
              <a:t>Рекомендации по созданию специальных условий на ГИА</a:t>
            </a:r>
            <a:endParaRPr/>
          </a:p>
        </p:txBody>
      </p:sp>
      <p:sp>
        <p:nvSpPr>
          <p:cNvPr id="13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  <a:p>
            <a:pPr algn="ctr"/>
            <a:r>
              <a:rPr b="1" lang="ru-RU" sz="3200">
                <a:solidFill>
                  <a:srgbClr val="000000"/>
                </a:solidFill>
                <a:latin typeface="Bookman Old Style"/>
              </a:rPr>
              <a:t>Психолого-медико-педагогическая комиссия</a:t>
            </a:r>
            <a:endParaRPr/>
          </a:p>
          <a:p>
            <a:r>
              <a:rPr lang="ru-RU" sz="3200">
                <a:solidFill>
                  <a:srgbClr val="000000"/>
                </a:solidFill>
                <a:latin typeface="Times New Roman"/>
              </a:rPr>
              <a:t>Государственное бюджетное образовательное учреждение Саратовской области для детей, нуждающихся в психолого-педагогической и медико-социальной помощи «Областной центр диагностики и консультирования» </a:t>
            </a:r>
            <a:endParaRPr/>
          </a:p>
          <a:p>
            <a:pPr algn="just"/>
            <a:r>
              <a:rPr lang="ru-RU" sz="3200">
                <a:solidFill>
                  <a:srgbClr val="000000"/>
                </a:solidFill>
                <a:latin typeface="Times New Roman"/>
              </a:rPr>
              <a:t>  </a:t>
            </a:r>
            <a:r>
              <a:rPr lang="ru-RU" sz="3200">
                <a:solidFill>
                  <a:srgbClr val="000000"/>
                </a:solidFill>
                <a:latin typeface="Times New Roman"/>
              </a:rPr>
              <a:t>	</a:t>
            </a:r>
            <a:r>
              <a:rPr lang="ru-RU" sz="3200">
                <a:solidFill>
                  <a:srgbClr val="000000"/>
                </a:solidFill>
                <a:latin typeface="Times New Roman"/>
              </a:rPr>
              <a:t>	</a:t>
            </a:r>
            <a:r>
              <a:rPr lang="ru-RU" sz="3200">
                <a:solidFill>
                  <a:srgbClr val="000000"/>
                </a:solidFill>
                <a:latin typeface="Times New Roman"/>
              </a:rPr>
              <a:t>410028, г. Саратов, ул. Вольская, д. 69 </a:t>
            </a:r>
            <a:endParaRPr/>
          </a:p>
          <a:p>
            <a:pPr algn="just"/>
            <a:r>
              <a:rPr lang="ru-RU" sz="3200">
                <a:solidFill>
                  <a:srgbClr val="000000"/>
                </a:solidFill>
                <a:latin typeface="Times New Roman"/>
              </a:rPr>
              <a:t>	</a:t>
            </a:r>
            <a:r>
              <a:rPr lang="ru-RU" sz="3200">
                <a:solidFill>
                  <a:srgbClr val="000000"/>
                </a:solidFill>
                <a:latin typeface="Times New Roman"/>
              </a:rPr>
              <a:t>	</a:t>
            </a:r>
            <a:r>
              <a:rPr lang="ru-RU" sz="3200">
                <a:solidFill>
                  <a:srgbClr val="000000"/>
                </a:solidFill>
                <a:latin typeface="Times New Roman"/>
              </a:rPr>
              <a:t>                   </a:t>
            </a:r>
            <a:r>
              <a:rPr lang="ru-RU" sz="3200">
                <a:solidFill>
                  <a:srgbClr val="000000"/>
                </a:solidFill>
                <a:latin typeface="Times New Roman"/>
              </a:rPr>
              <a:t>(тел. 26-27-80) – центральная психолого-медико-педагогическая комиссия</a:t>
            </a:r>
            <a:endParaRPr/>
          </a:p>
          <a:p>
            <a:endParaRPr/>
          </a:p>
        </p:txBody>
      </p:sp>
      <p:sp>
        <p:nvSpPr>
          <p:cNvPr id="133" name="CustomShape 3"/>
          <p:cNvSpPr/>
          <p:nvPr/>
        </p:nvSpPr>
        <p:spPr>
          <a:xfrm>
            <a:off x="4428000" y="1700640"/>
            <a:ext cx="484200" cy="474120"/>
          </a:xfrm>
          <a:prstGeom prst="downArrow">
            <a:avLst>
              <a:gd fmla="val 16200" name="adj1"/>
              <a:gd fmla="val 5400" name="adj2"/>
            </a:avLst>
          </a:prstGeom>
          <a:solidFill>
            <a:srgbClr val="948a54"/>
          </a:solidFill>
          <a:ln w="25560">
            <a:solidFill>
              <a:srgbClr val="4a452a"/>
            </a:solidFill>
            <a:round/>
          </a:ln>
        </p:spPr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4f2270"/>
                </a:solidFill>
                <a:latin typeface="Bookman Old Style"/>
              </a:rPr>
              <a:t>Обследование обучающихся на ПМПК</a:t>
            </a:r>
            <a:endParaRPr/>
          </a:p>
        </p:txBody>
      </p:sp>
      <p:sp>
        <p:nvSpPr>
          <p:cNvPr id="13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3200">
                <a:solidFill>
                  <a:srgbClr val="000000"/>
                </a:solidFill>
                <a:latin typeface="Calibri"/>
              </a:rPr>
              <a:t>	</a:t>
            </a:r>
            <a:r>
              <a:rPr b="1" lang="ru-RU" sz="3200">
                <a:solidFill>
                  <a:srgbClr val="000000"/>
                </a:solidFill>
                <a:latin typeface="Calibri"/>
              </a:rPr>
              <a:t>	</a:t>
            </a:r>
            <a:r>
              <a:rPr b="1" lang="ru-RU" sz="3200">
                <a:solidFill>
                  <a:srgbClr val="000000"/>
                </a:solidFill>
                <a:latin typeface="Bookman Old Style"/>
              </a:rPr>
              <a:t>Список документов, необходимых для обследования детей школьного возраста психолого-медико-педагогической комиссии</a:t>
            </a:r>
            <a:endParaRPr/>
          </a:p>
          <a:p>
            <a:endParaRPr/>
          </a:p>
          <a:p>
            <a:r>
              <a:rPr b="1" lang="ru-RU" sz="3200">
                <a:solidFill>
                  <a:srgbClr val="000000"/>
                </a:solidFill>
                <a:latin typeface="Bookman Old Style"/>
              </a:rPr>
              <a:t>	</a:t>
            </a:r>
            <a:r>
              <a:rPr b="1" lang="ru-RU" sz="3200">
                <a:solidFill>
                  <a:srgbClr val="000000"/>
                </a:solidFill>
                <a:latin typeface="Bookman Old Style"/>
              </a:rPr>
              <a:t>1.</a:t>
            </a:r>
            <a:r>
              <a:rPr lang="ru-RU" sz="3200">
                <a:solidFill>
                  <a:srgbClr val="000000"/>
                </a:solidFill>
                <a:latin typeface="Bookman Old Style"/>
              </a:rPr>
              <a:t> Направление психиатра</a:t>
            </a:r>
            <a:r>
              <a:rPr lang="ru-RU" sz="3200">
                <a:solidFill>
                  <a:srgbClr val="000000"/>
                </a:solidFill>
                <a:latin typeface="Bookman Old Style"/>
              </a:rPr>
              <a:t>
</a:t>
            </a:r>
            <a:r>
              <a:rPr b="1" lang="ru-RU" sz="3200">
                <a:solidFill>
                  <a:srgbClr val="000000"/>
                </a:solidFill>
                <a:latin typeface="Bookman Old Style"/>
              </a:rPr>
              <a:t>2.</a:t>
            </a:r>
            <a:r>
              <a:rPr lang="ru-RU" sz="3200">
                <a:solidFill>
                  <a:srgbClr val="000000"/>
                </a:solidFill>
                <a:latin typeface="Bookman Old Style"/>
              </a:rPr>
              <a:t> Свидетельство о рождении</a:t>
            </a:r>
            <a:r>
              <a:rPr lang="ru-RU" sz="3200">
                <a:solidFill>
                  <a:srgbClr val="000000"/>
                </a:solidFill>
                <a:latin typeface="Bookman Old Style"/>
              </a:rPr>
              <a:t>
</a:t>
            </a:r>
            <a:r>
              <a:rPr b="1" lang="ru-RU" sz="3200">
                <a:solidFill>
                  <a:srgbClr val="000000"/>
                </a:solidFill>
                <a:latin typeface="Bookman Old Style"/>
              </a:rPr>
              <a:t>3.</a:t>
            </a:r>
            <a:r>
              <a:rPr lang="ru-RU" sz="3200">
                <a:solidFill>
                  <a:srgbClr val="000000"/>
                </a:solidFill>
                <a:latin typeface="Bookman Old Style"/>
              </a:rPr>
              <a:t> Страховой медицинский полис</a:t>
            </a:r>
            <a:r>
              <a:rPr lang="ru-RU" sz="3200">
                <a:solidFill>
                  <a:srgbClr val="000000"/>
                </a:solidFill>
                <a:latin typeface="Bookman Old Style"/>
              </a:rPr>
              <a:t>
</a:t>
            </a:r>
            <a:r>
              <a:rPr b="1" lang="ru-RU" sz="3200">
                <a:solidFill>
                  <a:srgbClr val="000000"/>
                </a:solidFill>
                <a:latin typeface="Bookman Old Style"/>
              </a:rPr>
              <a:t>4.</a:t>
            </a:r>
            <a:r>
              <a:rPr lang="ru-RU" sz="3200">
                <a:solidFill>
                  <a:srgbClr val="000000"/>
                </a:solidFill>
                <a:latin typeface="Bookman Old Style"/>
              </a:rPr>
              <a:t> Паспорт одного из родителей (с регистрацией)</a:t>
            </a:r>
            <a:r>
              <a:rPr lang="ru-RU" sz="3200">
                <a:solidFill>
                  <a:srgbClr val="000000"/>
                </a:solidFill>
                <a:latin typeface="Bookman Old Style"/>
              </a:rPr>
              <a:t>
</a:t>
            </a:r>
            <a:r>
              <a:rPr b="1" lang="ru-RU" sz="3200">
                <a:solidFill>
                  <a:srgbClr val="000000"/>
                </a:solidFill>
                <a:latin typeface="Bookman Old Style"/>
              </a:rPr>
              <a:t>5.</a:t>
            </a:r>
            <a:r>
              <a:rPr lang="ru-RU" sz="3200">
                <a:solidFill>
                  <a:srgbClr val="000000"/>
                </a:solidFill>
                <a:latin typeface="Bookman Old Style"/>
              </a:rPr>
              <a:t> Характеристика от учителя (в 2-х экз.)</a:t>
            </a:r>
            <a:r>
              <a:rPr lang="ru-RU" sz="3200">
                <a:solidFill>
                  <a:srgbClr val="000000"/>
                </a:solidFill>
                <a:latin typeface="Bookman Old Style"/>
              </a:rPr>
              <a:t>
</a:t>
            </a:r>
            <a:r>
              <a:rPr b="1" lang="ru-RU" sz="3200">
                <a:solidFill>
                  <a:srgbClr val="000000"/>
                </a:solidFill>
                <a:latin typeface="Bookman Old Style"/>
              </a:rPr>
              <a:t>6.</a:t>
            </a:r>
            <a:r>
              <a:rPr lang="ru-RU" sz="3200">
                <a:solidFill>
                  <a:srgbClr val="000000"/>
                </a:solidFill>
                <a:latin typeface="Bookman Old Style"/>
              </a:rPr>
              <a:t> Личное дело из школы (или копию)</a:t>
            </a:r>
            <a:r>
              <a:rPr lang="ru-RU" sz="3200">
                <a:solidFill>
                  <a:srgbClr val="000000"/>
                </a:solidFill>
                <a:latin typeface="Bookman Old Style"/>
              </a:rPr>
              <a:t>
</a:t>
            </a:r>
            <a:r>
              <a:rPr b="1" lang="ru-RU" sz="3200">
                <a:solidFill>
                  <a:srgbClr val="000000"/>
                </a:solidFill>
                <a:latin typeface="Bookman Old Style"/>
              </a:rPr>
              <a:t>7.</a:t>
            </a:r>
            <a:r>
              <a:rPr lang="ru-RU" sz="3200">
                <a:solidFill>
                  <a:srgbClr val="000000"/>
                </a:solidFill>
                <a:latin typeface="Bookman Old Style"/>
              </a:rPr>
              <a:t> Медицинская карта (поликлиническая)</a:t>
            </a:r>
            <a:r>
              <a:rPr lang="ru-RU" sz="3200">
                <a:solidFill>
                  <a:srgbClr val="000000"/>
                </a:solidFill>
                <a:latin typeface="Bookman Old Style"/>
              </a:rPr>
              <a:t>
</a:t>
            </a:r>
            <a:r>
              <a:rPr b="1" lang="ru-RU" sz="3200">
                <a:solidFill>
                  <a:srgbClr val="000000"/>
                </a:solidFill>
                <a:latin typeface="Bookman Old Style"/>
              </a:rPr>
              <a:t>8.</a:t>
            </a:r>
            <a:r>
              <a:rPr lang="ru-RU" sz="3200">
                <a:solidFill>
                  <a:srgbClr val="000000"/>
                </a:solidFill>
                <a:latin typeface="Bookman Old Style"/>
              </a:rPr>
              <a:t> Рабочие тетради, дневник</a:t>
            </a:r>
            <a:r>
              <a:rPr lang="ru-RU" sz="3200">
                <a:solidFill>
                  <a:srgbClr val="000000"/>
                </a:solidFill>
                <a:latin typeface="Bookman Old Style"/>
              </a:rPr>
              <a:t>
</a:t>
            </a:r>
            <a:r>
              <a:rPr b="1" lang="ru-RU" sz="3200">
                <a:solidFill>
                  <a:srgbClr val="000000"/>
                </a:solidFill>
                <a:latin typeface="Bookman Old Style"/>
              </a:rPr>
              <a:t>9.</a:t>
            </a:r>
            <a:r>
              <a:rPr lang="ru-RU" sz="3200">
                <a:solidFill>
                  <a:srgbClr val="000000"/>
                </a:solidFill>
                <a:latin typeface="Bookman Old Style"/>
              </a:rPr>
              <a:t> Табель успеваемости</a:t>
            </a:r>
            <a:r>
              <a:rPr lang="ru-RU" sz="3200">
                <a:solidFill>
                  <a:srgbClr val="000000"/>
                </a:solidFill>
                <a:latin typeface="Bookman Old Style"/>
              </a:rPr>
              <a:t>
</a:t>
            </a:r>
            <a:r>
              <a:rPr b="1" lang="ru-RU" sz="3200">
                <a:solidFill>
                  <a:srgbClr val="000000"/>
                </a:solidFill>
                <a:latin typeface="Bookman Old Style"/>
              </a:rPr>
              <a:t>10.</a:t>
            </a:r>
            <a:r>
              <a:rPr lang="ru-RU" sz="3200">
                <a:solidFill>
                  <a:srgbClr val="000000"/>
                </a:solidFill>
                <a:latin typeface="Bookman Old Style"/>
              </a:rPr>
              <a:t> Справки или протоколы ПМПК, если ранее проходили комиссию</a:t>
            </a:r>
            <a:endParaRPr/>
          </a:p>
          <a:p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0070c0"/>
                </a:solidFill>
                <a:latin typeface="Times New Roman"/>
              </a:rPr>
              <a:t>Нововведение ГИА-9 2017</a:t>
            </a:r>
            <a:endParaRPr/>
          </a:p>
        </p:txBody>
      </p:sp>
      <p:sp>
        <p:nvSpPr>
          <p:cNvPr id="4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</p:sp>
      <p:sp>
        <p:nvSpPr>
          <p:cNvPr id="45" name="CustomShape 3"/>
          <p:cNvSpPr/>
          <p:nvPr/>
        </p:nvSpPr>
        <p:spPr>
          <a:xfrm>
            <a:off x="467640" y="1628640"/>
            <a:ext cx="8208720" cy="9140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endParaRPr/>
          </a:p>
          <a:p>
            <a:pPr algn="ctr"/>
            <a:r>
              <a:rPr lang="ru-RU">
                <a:solidFill>
                  <a:srgbClr val="ffffff"/>
                </a:solidFill>
                <a:latin typeface="Times New Roman"/>
              </a:rPr>
              <a:t>Пересдача неудовлетворительных результатов </a:t>
            </a:r>
            <a:r>
              <a:rPr lang="ru-RU">
                <a:solidFill>
                  <a:srgbClr val="ffffff"/>
                </a:solidFill>
                <a:latin typeface="Times New Roman"/>
              </a:rPr>
              <a:t>
</a:t>
            </a:r>
            <a:r>
              <a:rPr lang="ru-RU">
                <a:solidFill>
                  <a:srgbClr val="ffffff"/>
                </a:solidFill>
                <a:latin typeface="Times New Roman"/>
              </a:rPr>
              <a:t>в дополнительные сроки текущего года</a:t>
            </a:r>
            <a:endParaRPr/>
          </a:p>
          <a:p>
            <a:pPr algn="ctr"/>
            <a:r>
              <a:rPr lang="ru-RU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>
                <a:solidFill>
                  <a:srgbClr val="ffffff"/>
                </a:solidFill>
                <a:latin typeface="Times New Roman"/>
              </a:rPr>
              <a:t>(п. 30 Порядка проведения ГИА-9) </a:t>
            </a:r>
            <a:r>
              <a:rPr lang="ru-RU">
                <a:solidFill>
                  <a:srgbClr val="000000"/>
                </a:solidFill>
                <a:latin typeface="Calibri"/>
              </a:rPr>
              <a:t>
</a:t>
            </a:r>
            <a:endParaRPr/>
          </a:p>
        </p:txBody>
      </p:sp>
      <p:sp>
        <p:nvSpPr>
          <p:cNvPr id="46" name="CustomShape 4"/>
          <p:cNvSpPr/>
          <p:nvPr/>
        </p:nvSpPr>
        <p:spPr>
          <a:xfrm>
            <a:off x="467640" y="2709000"/>
            <a:ext cx="3960000" cy="13676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endParaRPr/>
          </a:p>
          <a:p>
            <a:pPr algn="ctr"/>
            <a:r>
              <a:rPr lang="ru-RU">
                <a:solidFill>
                  <a:srgbClr val="ffffff"/>
                </a:solidFill>
                <a:latin typeface="Times New Roman"/>
              </a:rPr>
              <a:t>не явившиеся на экзамены </a:t>
            </a:r>
            <a:r>
              <a:rPr lang="ru-RU">
                <a:solidFill>
                  <a:srgbClr val="ffffff"/>
                </a:solidFill>
                <a:latin typeface="Times New Roman"/>
              </a:rPr>
              <a:t>
</a:t>
            </a:r>
            <a:r>
              <a:rPr lang="ru-RU">
                <a:solidFill>
                  <a:srgbClr val="ffffff"/>
                </a:solidFill>
                <a:latin typeface="Times New Roman"/>
              </a:rPr>
              <a:t>по уважительным причинам (подтвержденные документально) </a:t>
            </a:r>
            <a:r>
              <a:rPr lang="ru-RU">
                <a:solidFill>
                  <a:srgbClr val="ffffff"/>
                </a:solidFill>
                <a:latin typeface="Times New Roman"/>
              </a:rPr>
              <a:t>
</a:t>
            </a:r>
            <a:endParaRPr/>
          </a:p>
        </p:txBody>
      </p:sp>
      <p:sp>
        <p:nvSpPr>
          <p:cNvPr id="47" name="CustomShape 5"/>
          <p:cNvSpPr/>
          <p:nvPr/>
        </p:nvSpPr>
        <p:spPr>
          <a:xfrm>
            <a:off x="4644000" y="2709000"/>
            <a:ext cx="4032000" cy="13676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>
                <a:solidFill>
                  <a:srgbClr val="ff0000"/>
                </a:solidFill>
                <a:latin typeface="Times New Roman"/>
              </a:rPr>
              <a:t>получившие на ГИА-9 </a:t>
            </a:r>
            <a:r>
              <a:rPr b="1" lang="ru-RU">
                <a:solidFill>
                  <a:srgbClr val="ff0000"/>
                </a:solidFill>
                <a:latin typeface="Times New Roman"/>
              </a:rPr>
              <a:t>
</a:t>
            </a:r>
            <a:r>
              <a:rPr b="1" lang="ru-RU">
                <a:solidFill>
                  <a:srgbClr val="ff0000"/>
                </a:solidFill>
                <a:latin typeface="Times New Roman"/>
              </a:rPr>
              <a:t>неудовлетворительные результаты по двум учебным предметам (из числа обязательных и предметов по выбору)</a:t>
            </a:r>
            <a:endParaRPr/>
          </a:p>
        </p:txBody>
      </p:sp>
      <p:sp>
        <p:nvSpPr>
          <p:cNvPr id="48" name="CustomShape 6"/>
          <p:cNvSpPr/>
          <p:nvPr/>
        </p:nvSpPr>
        <p:spPr>
          <a:xfrm>
            <a:off x="467640" y="4149000"/>
            <a:ext cx="3960000" cy="9356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не завершившие выполнение экзаменационной работы по уважительным причинам </a:t>
            </a:r>
            <a:r>
              <a:rPr lang="ru-RU">
                <a:solidFill>
                  <a:srgbClr val="000000"/>
                </a:solidFill>
                <a:latin typeface="Calibri"/>
              </a:rPr>
              <a:t>
</a:t>
            </a:r>
            <a:endParaRPr/>
          </a:p>
        </p:txBody>
      </p:sp>
      <p:sp>
        <p:nvSpPr>
          <p:cNvPr id="49" name="CustomShape 7"/>
          <p:cNvSpPr/>
          <p:nvPr/>
        </p:nvSpPr>
        <p:spPr>
          <a:xfrm>
            <a:off x="4644000" y="4149000"/>
            <a:ext cx="3960000" cy="9356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апелляции которых о нарушении установленного Порядка КК удовлетворены</a:t>
            </a:r>
            <a:endParaRPr/>
          </a:p>
        </p:txBody>
      </p:sp>
      <p:sp>
        <p:nvSpPr>
          <p:cNvPr id="50" name="CustomShape 8"/>
          <p:cNvSpPr/>
          <p:nvPr/>
        </p:nvSpPr>
        <p:spPr>
          <a:xfrm>
            <a:off x="1475640" y="5229360"/>
            <a:ext cx="5760360" cy="8636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результаты которых аннулированы ГЭК в случае выявления фактов нарушений Порядка, совершенных лицами, указанными в п. 37 Порядка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0070c0"/>
                </a:solidFill>
                <a:latin typeface="Times New Roman"/>
              </a:rPr>
              <a:t>Нововведение ГИА-9 2017</a:t>
            </a:r>
            <a:endParaRPr/>
          </a:p>
        </p:txBody>
      </p:sp>
      <p:sp>
        <p:nvSpPr>
          <p:cNvPr id="5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</p:sp>
      <p:sp>
        <p:nvSpPr>
          <p:cNvPr id="53" name="CustomShape 3"/>
          <p:cNvSpPr/>
          <p:nvPr/>
        </p:nvSpPr>
        <p:spPr>
          <a:xfrm>
            <a:off x="467640" y="1340640"/>
            <a:ext cx="8208720" cy="12020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endParaRPr/>
          </a:p>
          <a:p>
            <a:endParaRPr/>
          </a:p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Пересдача неудовлетворительных результатов 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
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в дополнительные сроки, но не ранее 1 сентября 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
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текущего года (п. 61 Порядка проведения ГИА-9) </a:t>
            </a:r>
            <a:r>
              <a:rPr lang="ru-RU">
                <a:solidFill>
                  <a:srgbClr val="000000"/>
                </a:solidFill>
                <a:latin typeface="Calibri"/>
              </a:rPr>
              <a:t>
</a:t>
            </a:r>
            <a:endParaRPr/>
          </a:p>
          <a:p>
            <a:pPr algn="ctr"/>
            <a:r>
              <a:rPr lang="ru-RU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>
                <a:solidFill>
                  <a:srgbClr val="ffffff"/>
                </a:solidFill>
                <a:latin typeface="Times New Roman"/>
              </a:rPr>
              <a:t>(п. 61 Порядка проведения ГИА-9) </a:t>
            </a:r>
            <a:r>
              <a:rPr lang="ru-RU">
                <a:solidFill>
                  <a:srgbClr val="000000"/>
                </a:solidFill>
                <a:latin typeface="Calibri"/>
              </a:rPr>
              <a:t>
</a:t>
            </a:r>
            <a:endParaRPr/>
          </a:p>
        </p:txBody>
      </p:sp>
      <p:sp>
        <p:nvSpPr>
          <p:cNvPr id="54" name="CustomShape 4"/>
          <p:cNvSpPr/>
          <p:nvPr/>
        </p:nvSpPr>
        <p:spPr>
          <a:xfrm>
            <a:off x="467640" y="2709000"/>
            <a:ext cx="3960000" cy="13676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не прошедшие ГИА-9</a:t>
            </a:r>
            <a:endParaRPr/>
          </a:p>
        </p:txBody>
      </p:sp>
      <p:sp>
        <p:nvSpPr>
          <p:cNvPr id="55" name="CustomShape 5"/>
          <p:cNvSpPr/>
          <p:nvPr/>
        </p:nvSpPr>
        <p:spPr>
          <a:xfrm>
            <a:off x="4644000" y="2709000"/>
            <a:ext cx="4032000" cy="13676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>
                <a:solidFill>
                  <a:srgbClr val="ff0000"/>
                </a:solidFill>
                <a:latin typeface="Times New Roman"/>
              </a:rPr>
              <a:t>получившие на ГИА </a:t>
            </a:r>
            <a:r>
              <a:rPr b="1" lang="ru-RU">
                <a:solidFill>
                  <a:srgbClr val="ff0000"/>
                </a:solidFill>
                <a:latin typeface="Times New Roman"/>
              </a:rPr>
              <a:t>
</a:t>
            </a:r>
            <a:r>
              <a:rPr b="1" lang="ru-RU">
                <a:solidFill>
                  <a:srgbClr val="ff0000"/>
                </a:solidFill>
                <a:latin typeface="Times New Roman"/>
              </a:rPr>
              <a:t>неудовлетворительные результаты более чем по двум учебным предметам (из числа обязательных и предметов по выбору)</a:t>
            </a:r>
            <a:endParaRPr/>
          </a:p>
        </p:txBody>
      </p:sp>
      <p:sp>
        <p:nvSpPr>
          <p:cNvPr id="56" name="CustomShape 6"/>
          <p:cNvSpPr/>
          <p:nvPr/>
        </p:nvSpPr>
        <p:spPr>
          <a:xfrm>
            <a:off x="2483640" y="4293000"/>
            <a:ext cx="4536000" cy="12956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получившим повторно неудовлетворительный результат по одному  из этих предметов на ГИА-9 в дополнительные сроки 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0070c0"/>
                </a:solidFill>
                <a:latin typeface="Times New Roman"/>
              </a:rPr>
              <a:t>Нормативное обеспечение</a:t>
            </a:r>
            <a:r>
              <a:rPr b="1" lang="ru-RU" sz="4400">
                <a:solidFill>
                  <a:srgbClr val="0070c0"/>
                </a:solidFill>
                <a:latin typeface="Times New Roman"/>
              </a:rPr>
              <a:t>
</a:t>
            </a:r>
            <a:r>
              <a:rPr b="1" lang="ru-RU" sz="4400">
                <a:solidFill>
                  <a:srgbClr val="0070c0"/>
                </a:solidFill>
                <a:latin typeface="Times New Roman"/>
              </a:rPr>
              <a:t>(региональный уровень)</a:t>
            </a:r>
            <a:endParaRPr/>
          </a:p>
        </p:txBody>
      </p:sp>
      <p:sp>
        <p:nvSpPr>
          <p:cNvPr id="5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pPr algn="just"/>
            <a:r>
              <a:rPr lang="ru-RU" sz="32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3000">
                <a:solidFill>
                  <a:srgbClr val="000000"/>
                </a:solidFill>
                <a:latin typeface="Times New Roman"/>
              </a:rPr>
              <a:t>Постановление правительства Саратовской области от 29.05.2014 № 313-П «Об организации индивидуального отбора при приеме либо переводе в областные государственные образовательные организации и муниципальные образовательные организации для получения основного общего и среднего общего образования с углубленным изучением отдельных учебных предметов или для профильного обучения» (с изменениями от 19.03.2015 № 128-П).</a:t>
            </a:r>
            <a:endParaRPr/>
          </a:p>
          <a:p>
            <a:pPr algn="just"/>
            <a:r>
              <a:rPr lang="ru-RU" sz="3000">
                <a:solidFill>
                  <a:srgbClr val="000000"/>
                </a:solidFill>
                <a:latin typeface="Times New Roman"/>
              </a:rPr>
              <a:t>	</a:t>
            </a:r>
            <a:r>
              <a:rPr lang="ru-RU" sz="3000">
                <a:solidFill>
                  <a:srgbClr val="000000"/>
                </a:solidFill>
                <a:latin typeface="Times New Roman"/>
              </a:rPr>
              <a:t>	</a:t>
            </a:r>
            <a:endParaRPr/>
          </a:p>
          <a:p>
            <a:pPr algn="just"/>
            <a:r>
              <a:rPr lang="ru-RU" sz="2600">
                <a:solidFill>
                  <a:srgbClr val="000000"/>
                </a:solidFill>
                <a:latin typeface="Times New Roman"/>
              </a:rPr>
              <a:t>	</a:t>
            </a:r>
            <a:r>
              <a:rPr lang="ru-RU" sz="2600">
                <a:solidFill>
                  <a:srgbClr val="000000"/>
                </a:solidFill>
                <a:latin typeface="Times New Roman"/>
              </a:rPr>
              <a:t>	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0" y="0"/>
            <a:ext cx="9143640" cy="54828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>
                <a:solidFill>
                  <a:srgbClr val="000000"/>
                </a:solidFill>
                <a:latin typeface="Times New Roman"/>
              </a:rPr>
              <a:t>Приказ министерства образования Саратовской области 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
</a:t>
            </a:r>
            <a:r>
              <a:rPr lang="ru-RU">
                <a:solidFill>
                  <a:srgbClr val="000000"/>
                </a:solidFill>
                <a:latin typeface="Times New Roman"/>
              </a:rPr>
              <a:t>2 ноября 2016 года № 3463 «Об утверждении перечня профильных предметов»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457200" y="0"/>
            <a:ext cx="8229240" cy="155628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2000">
                <a:solidFill>
                  <a:srgbClr val="000000"/>
                </a:solidFill>
                <a:latin typeface="Times New Roman"/>
              </a:rPr>
              <a:t>Приказ министерства образования Саратовской области от 2 ноября    2016 года № 3464 «Об утверждении перечня профильных предметов для лиц, обучающихся в образовательных организациях, которые в 2017 году будут реализовывать федеральный государственный образовательный стандарт среднего общего образования» (</a:t>
            </a:r>
            <a:r>
              <a:rPr lang="ru-RU" sz="2000">
                <a:solidFill>
                  <a:srgbClr val="ff0000"/>
                </a:solidFill>
                <a:latin typeface="Times New Roman"/>
              </a:rPr>
              <a:t>вносятся изменения</a:t>
            </a:r>
            <a:r>
              <a:rPr lang="ru-RU" sz="2000">
                <a:solidFill>
                  <a:srgbClr val="000000"/>
                </a:solidFill>
                <a:latin typeface="Times New Roman"/>
              </a:rPr>
              <a:t>)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0" y="274680"/>
            <a:ext cx="91436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3200">
                <a:solidFill>
                  <a:srgbClr val="0070c0"/>
                </a:solidFill>
                <a:latin typeface="Times New Roman"/>
              </a:rPr>
              <a:t>Регистрация на ГИА-9 2017</a:t>
            </a:r>
            <a:endParaRPr/>
          </a:p>
        </p:txBody>
      </p:sp>
      <p:sp>
        <p:nvSpPr>
          <p:cNvPr id="62" name="CustomShape 2"/>
          <p:cNvSpPr/>
          <p:nvPr/>
        </p:nvSpPr>
        <p:spPr>
          <a:xfrm>
            <a:off x="0" y="0"/>
            <a:ext cx="360" cy="360"/>
          </a:xfrm>
          <a:prstGeom prst="ellipse">
            <a:avLst/>
          </a:prstGeom>
        </p:spPr>
      </p:sp>
      <p:sp>
        <p:nvSpPr>
          <p:cNvPr id="63" name="CustomShape 3"/>
          <p:cNvSpPr/>
          <p:nvPr/>
        </p:nvSpPr>
        <p:spPr>
          <a:xfrm>
            <a:off x="0" y="0"/>
            <a:ext cx="360" cy="360"/>
          </a:xfrm>
          <a:prstGeom prst="ellipse">
            <a:avLst/>
          </a:prstGeom>
        </p:spPr>
      </p:sp>
      <p:sp>
        <p:nvSpPr>
          <p:cNvPr id="64" name="CustomShape 4"/>
          <p:cNvSpPr/>
          <p:nvPr/>
        </p:nvSpPr>
        <p:spPr>
          <a:xfrm>
            <a:off x="2728800" y="3038760"/>
            <a:ext cx="5957640" cy="97200"/>
          </a:xfrm>
          <a:prstGeom prst="ellipse">
            <a:avLst/>
          </a:prstGeom>
          <a:solidFill>
            <a:srgbClr val="000000"/>
          </a:solidFill>
          <a:ln w="25560">
            <a:solidFill>
              <a:srgbClr val="000000"/>
            </a:solidFill>
            <a:round/>
          </a:ln>
        </p:spPr>
        <p:txBody>
          <a:bodyPr bIns="45000" lIns="90000" rIns="90000" tIns="45000"/>
          <a:p>
            <a:r>
              <a:rPr lang="ru-RU">
                <a:solidFill>
                  <a:srgbClr val="ffffff"/>
                </a:solidFill>
                <a:latin typeface="Calibri"/>
              </a:rPr>
              <a:t>Заявление в ОО до 1 марта (включительно)</a:t>
            </a:r>
            <a:endParaRPr/>
          </a:p>
        </p:txBody>
      </p:sp>
      <p:sp>
        <p:nvSpPr>
          <p:cNvPr id="65" name="CustomShape 5"/>
          <p:cNvSpPr/>
          <p:nvPr/>
        </p:nvSpPr>
        <p:spPr>
          <a:xfrm>
            <a:off x="3503160" y="4582440"/>
            <a:ext cx="2382840" cy="97200"/>
          </a:xfrm>
          <a:prstGeom prst="ellipse">
            <a:avLst/>
          </a:prstGeom>
          <a:solidFill>
            <a:srgbClr val="000000"/>
          </a:solidFill>
          <a:ln w="25560">
            <a:solidFill>
              <a:srgbClr val="000000"/>
            </a:solidFill>
            <a:round/>
          </a:ln>
        </p:spPr>
        <p:txBody>
          <a:bodyPr bIns="45000" lIns="90000" rIns="90000" tIns="45000"/>
          <a:p>
            <a:r>
              <a:rPr lang="ru-RU">
                <a:solidFill>
                  <a:srgbClr val="ffffff"/>
                </a:solidFill>
                <a:latin typeface="Calibri"/>
              </a:rPr>
              <a:t>Заявление в ГЭК </a:t>
            </a:r>
            <a:endParaRPr/>
          </a:p>
        </p:txBody>
      </p:sp>
      <p:sp>
        <p:nvSpPr>
          <p:cNvPr id="66" name="CustomShape 6"/>
          <p:cNvSpPr/>
          <p:nvPr/>
        </p:nvSpPr>
        <p:spPr>
          <a:xfrm>
            <a:off x="2728800" y="6126120"/>
            <a:ext cx="360" cy="360"/>
          </a:xfrm>
          <a:prstGeom prst="rect">
            <a:avLst/>
          </a:prstGeom>
        </p:spPr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