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60" r:id="rId4"/>
    <p:sldId id="261" r:id="rId5"/>
    <p:sldId id="263" r:id="rId6"/>
    <p:sldId id="267" r:id="rId7"/>
    <p:sldId id="290" r:id="rId8"/>
    <p:sldId id="293" r:id="rId9"/>
    <p:sldId id="271" r:id="rId10"/>
    <p:sldId id="272" r:id="rId11"/>
    <p:sldId id="276" r:id="rId12"/>
    <p:sldId id="277" r:id="rId13"/>
    <p:sldId id="289" r:id="rId14"/>
    <p:sldId id="278" r:id="rId15"/>
    <p:sldId id="273" r:id="rId16"/>
    <p:sldId id="279" r:id="rId17"/>
    <p:sldId id="281" r:id="rId18"/>
    <p:sldId id="292" r:id="rId19"/>
    <p:sldId id="283" r:id="rId20"/>
    <p:sldId id="285" r:id="rId21"/>
    <p:sldId id="286" r:id="rId22"/>
  </p:sldIdLst>
  <p:sldSz cx="9144000" cy="6858000" type="screen4x3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741" autoAdjust="0"/>
    <p:restoredTop sz="94660"/>
  </p:normalViewPr>
  <p:slideViewPr>
    <p:cSldViewPr>
      <p:cViewPr>
        <p:scale>
          <a:sx n="66" d="100"/>
          <a:sy n="66" d="100"/>
        </p:scale>
        <p:origin x="-996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>
                <a:latin typeface="Arial" pitchFamily="18"/>
                <a:ea typeface="Arial Unicode MS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>
                <a:latin typeface="Arial" pitchFamily="18"/>
                <a:ea typeface="Arial Unicode MS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>
                <a:latin typeface="Arial" pitchFamily="18"/>
                <a:ea typeface="Arial Unicode MS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 algn="r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>
                <a:latin typeface="+mn-lt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/>
            </a:pPr>
            <a:fld id="{EA7EF263-037C-4C04-84C9-D111509A36BE}" type="slidenum">
              <a:rPr/>
              <a:pPr>
                <a:defRPr/>
              </a:pPr>
              <a:t>‹#›</a:t>
            </a:fld>
            <a:endParaRPr lang="ru-RU" sz="140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/>
          <a:p>
            <a:pPr lvl="0"/>
            <a:endParaRPr lang="ru-RU" noProof="0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algn="r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621317B4-953C-4F80-87BD-583FE7F742E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30000"/>
      </a:spcBef>
      <a:spcAft>
        <a:spcPct val="0"/>
      </a:spcAft>
      <a:defRPr lang="ru-RU" sz="2000" kern="1200">
        <a:solidFill>
          <a:schemeClr val="tx1"/>
        </a:solidFill>
        <a:latin typeface="Arial" pitchFamily="18"/>
        <a:ea typeface="Arial Unicode MS" pitchFamily="2"/>
        <a:cs typeface="Mangal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16386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35842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37890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40962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43010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45058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47106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50178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52226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54274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18434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20482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22530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24578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26626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29698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31746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</a:ln>
        </p:spPr>
      </p:sp>
      <p:sp>
        <p:nvSpPr>
          <p:cNvPr id="33794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685799" y="2130480"/>
            <a:ext cx="7772400" cy="1469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71599" y="3886200"/>
            <a:ext cx="6400799" cy="175247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  <a:latin typeface="Calibri" pitchFamily="18"/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23822-D961-4F28-8DF3-2B54AB6E68DC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60428-D412-4306-8A33-E05CD040956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74046-D9DD-4CA3-AA2B-3FB5096AA602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E1612-7AF5-418B-9830-E8671BEBD73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274680"/>
            <a:ext cx="2057400" cy="5851440"/>
          </a:xfrm>
        </p:spPr>
        <p:txBody>
          <a:bodyPr vert="eaVert" anchor="ctr" anchorCtr="0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80"/>
            <a:ext cx="6019919" cy="58514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40867-C6D0-49C5-AF42-E1FB4A7FCFDE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53B22-F193-4593-AEC9-B8B527BE262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title" idx="4294967295"/>
          </p:nvPr>
        </p:nvSpPr>
        <p:spPr>
          <a:xfrm>
            <a:off x="457200" y="1600200"/>
            <a:ext cx="8229240" cy="4525560"/>
          </a:xfrm>
        </p:spPr>
        <p:txBody>
          <a:bodyPr anchorCtr="0"/>
          <a:lstStyle>
            <a:lvl1pPr marL="432000" indent="-324000" algn="l">
              <a:spcAft>
                <a:spcPts val="1414"/>
              </a:spcAft>
              <a:defRPr sz="3200"/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397DC-F817-4C30-AD9B-212823450A11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8861D-22B3-4174-AF30-C4B17684AA8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22159" y="4406759"/>
            <a:ext cx="7772400" cy="1362240"/>
          </a:xfrm>
        </p:spPr>
        <p:txBody>
          <a:bodyPr anchorCtr="0"/>
          <a:lstStyle>
            <a:lvl1pPr algn="l">
              <a:defRPr sz="4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22159" y="2906640"/>
            <a:ext cx="7772400" cy="1500119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C334C-2780-4256-9E73-42FB962FC370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F554A-B842-416F-9649-11AE9922357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title" idx="4294967295"/>
          </p:nvPr>
        </p:nvSpPr>
        <p:spPr>
          <a:xfrm>
            <a:off x="457200" y="1600200"/>
            <a:ext cx="4038479" cy="4525920"/>
          </a:xfrm>
        </p:spPr>
        <p:txBody>
          <a:bodyPr anchorCtr="0"/>
          <a:lstStyle>
            <a:lvl1pPr marL="432000" indent="-324000" algn="l">
              <a:spcAft>
                <a:spcPts val="1414"/>
              </a:spcAft>
              <a:defRPr sz="2800"/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type="title" idx="4294967295"/>
          </p:nvPr>
        </p:nvSpPr>
        <p:spPr>
          <a:xfrm>
            <a:off x="4648320" y="1600200"/>
            <a:ext cx="4038479" cy="4525920"/>
          </a:xfrm>
        </p:spPr>
        <p:txBody>
          <a:bodyPr anchorCtr="0"/>
          <a:lstStyle>
            <a:lvl1pPr marL="432000" indent="-324000" algn="l">
              <a:spcAft>
                <a:spcPts val="1414"/>
              </a:spcAft>
              <a:defRPr sz="2800"/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E2659-5F42-4E8E-A7F3-4B606BF65863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ECB84-92D6-4347-A708-57E2B194056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535039"/>
            <a:ext cx="4040279" cy="63972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type="title" idx="4294967295"/>
          </p:nvPr>
        </p:nvSpPr>
        <p:spPr>
          <a:xfrm>
            <a:off x="457200" y="2174760"/>
            <a:ext cx="4040279" cy="3951360"/>
          </a:xfrm>
        </p:spPr>
        <p:txBody>
          <a:bodyPr anchorCtr="0"/>
          <a:lstStyle>
            <a:lvl1pPr marL="432000" indent="-324000" algn="l">
              <a:spcAft>
                <a:spcPts val="1414"/>
              </a:spcAft>
              <a:defRPr sz="2400"/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45080" y="1535039"/>
            <a:ext cx="4041719" cy="63972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type="title" idx="4294967295"/>
          </p:nvPr>
        </p:nvSpPr>
        <p:spPr>
          <a:xfrm>
            <a:off x="4645080" y="2174760"/>
            <a:ext cx="4041719" cy="3951360"/>
          </a:xfrm>
        </p:spPr>
        <p:txBody>
          <a:bodyPr anchorCtr="0"/>
          <a:lstStyle>
            <a:lvl1pPr marL="432000" indent="-324000" algn="l">
              <a:spcAft>
                <a:spcPts val="1414"/>
              </a:spcAft>
              <a:defRPr sz="2400"/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7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16A9B-2C3B-4A36-BF0A-765B56C282E2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8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B2A38-C1FE-42A8-916A-17E3436D4DE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1B57C-D6CF-42FD-ACAA-A0DE3A135246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D4788-8931-43B9-AA68-E19DD4EA726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457200" y="273600"/>
            <a:ext cx="8229240" cy="1144800"/>
          </a:xfrm>
        </p:spPr>
        <p:txBody>
          <a:bodyPr lIns="0" tIns="0" rIns="0" bIns="0" anchor="ctr"/>
          <a:lstStyle>
            <a:lvl1pPr hangingPunct="0">
              <a:defRPr>
                <a:latin typeface="Arial" pitchFamily="18"/>
                <a:ea typeface="Arial Unicode MS" pitchFamily="2"/>
              </a:defRPr>
            </a:lvl1pPr>
          </a:lstStyle>
          <a:p>
            <a:endParaRPr lang="ru-RU"/>
          </a:p>
        </p:txBody>
      </p:sp>
      <p:sp>
        <p:nvSpPr>
          <p:cNvPr id="6" name="Текст 5"/>
          <p:cNvSpPr txBox="1">
            <a:spLocks noGrp="1"/>
          </p:cNvSpPr>
          <p:nvPr>
            <p:ph type="body" idx="4294967295"/>
          </p:nvPr>
        </p:nvSpPr>
        <p:spPr>
          <a:xfrm>
            <a:off x="457200" y="1604520"/>
            <a:ext cx="8229240" cy="4525920"/>
          </a:xfrm>
        </p:spPr>
        <p:txBody>
          <a:bodyPr lIns="0" tIns="0" rIns="0" bIns="0"/>
          <a:lstStyle>
            <a:lvl1pPr hangingPunct="0">
              <a:spcAft>
                <a:spcPts val="1417"/>
              </a:spcAft>
              <a:defRPr>
                <a:ln>
                  <a:noFill/>
                </a:ln>
                <a:latin typeface="Arial" pitchFamily="18"/>
                <a:ea typeface="Arial Unicode MS" pitchFamily="2"/>
              </a:defRPr>
            </a:lvl1pPr>
          </a:lstStyle>
          <a:p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169AE-DCB4-4235-9175-1EE10B4C7C16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7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CA82F-EA6C-45EC-A5C7-82C8A79AE8D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2880"/>
            <a:ext cx="3008160" cy="1162080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title" idx="4294967295"/>
          </p:nvPr>
        </p:nvSpPr>
        <p:spPr>
          <a:xfrm>
            <a:off x="3575159" y="272880"/>
            <a:ext cx="5111640" cy="5853240"/>
          </a:xfrm>
        </p:spPr>
        <p:txBody>
          <a:bodyPr anchorCtr="0"/>
          <a:lstStyle>
            <a:lvl1pPr marL="432000" indent="-324000" algn="l">
              <a:spcAft>
                <a:spcPts val="1414"/>
              </a:spcAft>
              <a:defRPr sz="3200"/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57200" y="1434960"/>
            <a:ext cx="3008160" cy="469116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777AF-0345-4F49-8B95-8407CC83060C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BA995-B918-4DD0-B9F5-834DAFD6C45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792440" y="4800600"/>
            <a:ext cx="5486399" cy="566640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title" idx="4294967295"/>
          </p:nvPr>
        </p:nvSpPr>
        <p:spPr>
          <a:xfrm>
            <a:off x="1792440" y="612720"/>
            <a:ext cx="5486399" cy="4114800"/>
          </a:xfrm>
        </p:spPr>
        <p:txBody>
          <a:bodyPr anchorCtr="0"/>
          <a:lstStyle>
            <a:lvl1pPr hangingPunct="0">
              <a:buNone/>
              <a:defRPr>
                <a:latin typeface="Arial" pitchFamily="18"/>
                <a:ea typeface="Arial Unicode M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792440" y="5367240"/>
            <a:ext cx="5486399" cy="804959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CB8DE-B4F3-4F8E-AF02-92146666E0A5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F65AF-A5B6-469F-BA5E-2550EE92550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 baseline="0">
                <a:solidFill>
                  <a:srgbClr val="FFFFFF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BBB26343-ABD9-4178-8CCF-76E57A7BC002}" type="datetime1">
              <a:rPr/>
              <a:pPr>
                <a:defRPr/>
              </a:pPr>
              <a:t>09.02.2017</a:t>
            </a:fld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 baseline="0">
                <a:solidFill>
                  <a:srgbClr val="FFFFFF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0458B24E-098D-456F-A084-181134E61DE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lang="ru-RU" sz="4400" kern="1200">
          <a:solidFill>
            <a:srgbClr val="FFFFFF"/>
          </a:solidFill>
          <a:latin typeface="Calibri" pitchFamily="18"/>
          <a:ea typeface="Microsoft YaHei" pitchFamily="2"/>
          <a:cs typeface="Mangal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FFFFFF"/>
          </a:solidFill>
          <a:latin typeface="Calibri" pitchFamily="34" charset="0"/>
          <a:ea typeface="Microsoft YaHei"/>
          <a:cs typeface="Mangal" pitchFamily="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FFFFFF"/>
          </a:solidFill>
          <a:latin typeface="Calibri" pitchFamily="34" charset="0"/>
          <a:ea typeface="Microsoft YaHei"/>
          <a:cs typeface="Mangal" pitchFamily="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FFFFFF"/>
          </a:solidFill>
          <a:latin typeface="Calibri" pitchFamily="34" charset="0"/>
          <a:ea typeface="Microsoft YaHei"/>
          <a:cs typeface="Mangal" pitchFamily="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FFFFFF"/>
          </a:solidFill>
          <a:latin typeface="Calibri" pitchFamily="34" charset="0"/>
          <a:ea typeface="Microsoft YaHei"/>
          <a:cs typeface="Mangal" pitchFamily="2"/>
        </a:defRPr>
      </a:lvl5pPr>
      <a:lvl6pPr marL="457200" algn="ctr" rtl="0" eaLnBrk="0" fontAlgn="base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FFFFFF"/>
          </a:solidFill>
          <a:latin typeface="Calibri" pitchFamily="34" charset="0"/>
          <a:ea typeface="Microsoft YaHei"/>
          <a:cs typeface="Mangal" pitchFamily="2"/>
        </a:defRPr>
      </a:lvl6pPr>
      <a:lvl7pPr marL="914400" algn="ctr" rtl="0" eaLnBrk="0" fontAlgn="base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FFFFFF"/>
          </a:solidFill>
          <a:latin typeface="Calibri" pitchFamily="34" charset="0"/>
          <a:ea typeface="Microsoft YaHei"/>
          <a:cs typeface="Mangal" pitchFamily="2"/>
        </a:defRPr>
      </a:lvl7pPr>
      <a:lvl8pPr marL="1371600" algn="ctr" rtl="0" eaLnBrk="0" fontAlgn="base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FFFFFF"/>
          </a:solidFill>
          <a:latin typeface="Calibri" pitchFamily="34" charset="0"/>
          <a:ea typeface="Microsoft YaHei"/>
          <a:cs typeface="Mangal" pitchFamily="2"/>
        </a:defRPr>
      </a:lvl8pPr>
      <a:lvl9pPr marL="1828800" algn="ctr" rtl="0" eaLnBrk="0" fontAlgn="base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FFFFFF"/>
          </a:solidFill>
          <a:latin typeface="Calibri" pitchFamily="34" charset="0"/>
          <a:ea typeface="Microsoft YaHei"/>
          <a:cs typeface="Mangal" pitchFamily="2"/>
        </a:defRPr>
      </a:lvl9pPr>
    </p:titleStyle>
    <p:bodyStyle>
      <a:lvl1pPr marL="431800" indent="-323850" algn="l" rtl="0" eaLnBrk="0" fontAlgn="base" hangingPunct="0">
        <a:spcBef>
          <a:spcPct val="0"/>
        </a:spcBef>
        <a:spcAft>
          <a:spcPts val="1413"/>
        </a:spcAft>
        <a:buSzPct val="45000"/>
        <a:buFont typeface="StarSymbol"/>
        <a:buChar char="●"/>
        <a:defRPr lang="ru-RU" sz="3200" kern="1200">
          <a:solidFill>
            <a:srgbClr val="FFFFFF"/>
          </a:solidFill>
          <a:latin typeface="Calibri"/>
          <a:ea typeface="Microsoft YaHei" pitchFamily="2"/>
          <a:cs typeface="Mangal" pitchFamily="2"/>
        </a:defRPr>
      </a:lvl1pPr>
      <a:lvl2pPr marL="863600" lvl="1" indent="-323850" algn="l" rtl="0" eaLnBrk="0" fontAlgn="base" hangingPunct="0">
        <a:spcBef>
          <a:spcPct val="0"/>
        </a:spcBef>
        <a:spcAft>
          <a:spcPts val="1138"/>
        </a:spcAft>
        <a:buSzPct val="75000"/>
        <a:buFont typeface="StarSymbol"/>
        <a:buChar char="–"/>
        <a:defRPr lang="ru-RU" sz="2400" kern="1200">
          <a:solidFill>
            <a:srgbClr val="FFFFFF"/>
          </a:solidFill>
          <a:latin typeface="Calibri"/>
          <a:ea typeface="Microsoft YaHei" pitchFamily="2"/>
          <a:cs typeface="Mangal" pitchFamily="2"/>
        </a:defRPr>
      </a:lvl2pPr>
      <a:lvl3pPr marL="1295400" lvl="2" indent="-287338" algn="l" rtl="0" eaLnBrk="0" fontAlgn="base" hangingPunct="0">
        <a:spcBef>
          <a:spcPct val="0"/>
        </a:spcBef>
        <a:spcAft>
          <a:spcPts val="850"/>
        </a:spcAft>
        <a:buSzPct val="45000"/>
        <a:buFont typeface="StarSymbol"/>
        <a:buChar char="●"/>
        <a:defRPr lang="ru-RU" sz="2000" kern="1200">
          <a:solidFill>
            <a:srgbClr val="FFFFFF"/>
          </a:solidFill>
          <a:latin typeface="Calibri"/>
          <a:ea typeface="Microsoft YaHei" pitchFamily="2"/>
          <a:cs typeface="Mangal" pitchFamily="2"/>
        </a:defRPr>
      </a:lvl3pPr>
      <a:lvl4pPr marL="1727200" lvl="3" indent="-215900" algn="l" rtl="0" eaLnBrk="0" fontAlgn="base" hangingPunct="0">
        <a:spcBef>
          <a:spcPct val="0"/>
        </a:spcBef>
        <a:spcAft>
          <a:spcPts val="563"/>
        </a:spcAft>
        <a:buSzPct val="75000"/>
        <a:buFont typeface="StarSymbol"/>
        <a:buChar char="–"/>
        <a:defRPr lang="ru-RU" sz="2000" kern="1200">
          <a:solidFill>
            <a:srgbClr val="FFFFFF"/>
          </a:solidFill>
          <a:latin typeface="Calibri"/>
          <a:ea typeface="Microsoft YaHei" pitchFamily="2"/>
          <a:cs typeface="Mangal" pitchFamily="2"/>
        </a:defRPr>
      </a:lvl4pPr>
      <a:lvl5pPr marL="2159000" lvl="4" indent="-215900" algn="l" rtl="0" eaLnBrk="0" fontAlgn="base" hangingPunct="0">
        <a:spcBef>
          <a:spcPct val="0"/>
        </a:spcBef>
        <a:spcAft>
          <a:spcPts val="288"/>
        </a:spcAft>
        <a:buSzPct val="45000"/>
        <a:buFont typeface="StarSymbol"/>
        <a:buChar char="●"/>
        <a:defRPr lang="ru-RU" sz="2000" kern="1200">
          <a:solidFill>
            <a:srgbClr val="FFFFFF"/>
          </a:solidFill>
          <a:latin typeface="Calibri"/>
          <a:ea typeface="Microsoft YaHei" pitchFamily="2"/>
          <a:cs typeface="Mangal" pitchFamily="2"/>
        </a:defRPr>
      </a:lvl5pPr>
      <a:lvl6pPr marL="2592000" marR="0" lvl="5" indent="-216000" algn="l" rtl="0" hangingPunct="1">
        <a:lnSpc>
          <a:spcPct val="100000"/>
        </a:lnSpc>
        <a:spcBef>
          <a:spcPts val="0"/>
        </a:spcBef>
        <a:spcAft>
          <a:spcPts val="286"/>
        </a:spcAft>
        <a:buSzPct val="45000"/>
        <a:buFont typeface="StarSymbol"/>
        <a:buChar char="●"/>
        <a:tabLst/>
        <a:defRPr lang="ru-RU" sz="2000" b="0" i="0" u="none" strike="noStrike" kern="1200" spc="0" baseline="0">
          <a:solidFill>
            <a:srgbClr val="FFFFFF"/>
          </a:solidFill>
          <a:latin typeface="Calibri"/>
          <a:ea typeface="Microsoft YaHei" pitchFamily="2"/>
          <a:cs typeface="Mangal" pitchFamily="2"/>
        </a:defRPr>
      </a:lvl6pPr>
      <a:lvl7pPr marL="3024000" marR="0" lvl="6" indent="-216000" algn="l" rtl="0" hangingPunct="1">
        <a:lnSpc>
          <a:spcPct val="100000"/>
        </a:lnSpc>
        <a:spcBef>
          <a:spcPts val="0"/>
        </a:spcBef>
        <a:spcAft>
          <a:spcPts val="286"/>
        </a:spcAft>
        <a:buSzPct val="45000"/>
        <a:buFont typeface="StarSymbol"/>
        <a:buChar char="●"/>
        <a:tabLst/>
        <a:defRPr lang="ru-RU" sz="2000" b="0" i="0" u="none" strike="noStrike" kern="1200" spc="0" baseline="0">
          <a:solidFill>
            <a:srgbClr val="FFFFFF"/>
          </a:solidFill>
          <a:latin typeface="Calibri"/>
          <a:ea typeface="Microsoft YaHei" pitchFamily="2"/>
          <a:cs typeface="Mangal" pitchFamily="2"/>
        </a:defRPr>
      </a:lvl7pPr>
      <a:lvl8pPr marL="3456000" marR="0" lvl="7" indent="-216000" algn="l" rtl="0" hangingPunct="1">
        <a:lnSpc>
          <a:spcPct val="100000"/>
        </a:lnSpc>
        <a:spcBef>
          <a:spcPts val="0"/>
        </a:spcBef>
        <a:spcAft>
          <a:spcPts val="286"/>
        </a:spcAft>
        <a:buSzPct val="45000"/>
        <a:buFont typeface="StarSymbol"/>
        <a:buChar char="●"/>
        <a:tabLst/>
        <a:defRPr lang="ru-RU" sz="2000" b="0" i="0" u="none" strike="noStrike" kern="1200" spc="0" baseline="0">
          <a:solidFill>
            <a:srgbClr val="FFFFFF"/>
          </a:solidFill>
          <a:latin typeface="Calibri"/>
          <a:ea typeface="Microsoft YaHei" pitchFamily="2"/>
          <a:cs typeface="Mangal" pitchFamily="2"/>
        </a:defRPr>
      </a:lvl8pPr>
      <a:lvl9pPr marL="432000" marR="0" lvl="0" indent="-324000" algn="l" rtl="0" hangingPunct="1">
        <a:lnSpc>
          <a:spcPct val="100000"/>
        </a:lnSpc>
        <a:spcBef>
          <a:spcPts val="0"/>
        </a:spcBef>
        <a:spcAft>
          <a:spcPts val="1414"/>
        </a:spcAft>
        <a:buSzPct val="45000"/>
        <a:buFont typeface="StarSymbol"/>
        <a:buChar char="●"/>
        <a:tabLst/>
        <a:defRPr lang="ru-RU" sz="3200" b="0" i="0" u="none" strike="noStrike" kern="1200" spc="0" baseline="0">
          <a:solidFill>
            <a:srgbClr val="FFFFFF"/>
          </a:solidFill>
          <a:latin typeface="Calibri"/>
          <a:ea typeface="Microsoft YaHei" pitchFamily="2"/>
          <a:cs typeface="Mangal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rammstein-online.ru/" TargetMode="External"/><Relationship Id="rId3" Type="http://schemas.openxmlformats.org/officeDocument/2006/relationships/hyperlink" Target="http://rammsteins.ru/" TargetMode="External"/><Relationship Id="rId7" Type="http://schemas.openxmlformats.org/officeDocument/2006/relationships/hyperlink" Target="http://all-rammstein.ru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ammsteinfan.ru/" TargetMode="External"/><Relationship Id="rId5" Type="http://schemas.openxmlformats.org/officeDocument/2006/relationships/hyperlink" Target="http://www.amalgama-lab.com/" TargetMode="External"/><Relationship Id="rId4" Type="http://schemas.openxmlformats.org/officeDocument/2006/relationships/hyperlink" Target="http://www.rammstein.de/" TargetMode="External"/><Relationship Id="rId9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одзаголовок 2"/>
          <p:cNvSpPr txBox="1">
            <a:spLocks noGrp="1"/>
          </p:cNvSpPr>
          <p:nvPr>
            <p:ph type="body" idx="4294967295"/>
          </p:nvPr>
        </p:nvSpPr>
        <p:spPr bwMode="auto">
          <a:xfrm>
            <a:off x="642938" y="2000250"/>
            <a:ext cx="3713162" cy="2214563"/>
          </a:xfrm>
          <a:noFill/>
        </p:spPr>
        <p:txBody>
          <a:bodyPr vert="horz" numCol="1" anchorCtr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StarSymbol"/>
              <a:buNone/>
            </a:pPr>
            <a:endParaRPr sz="2800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StarSymbol"/>
              <a:buNone/>
            </a:pPr>
            <a:endParaRPr sz="2800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StarSymbol"/>
              <a:buNone/>
            </a:pPr>
            <a:r>
              <a:rPr sz="280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Князев Артем, </a:t>
            </a: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StarSymbol"/>
              <a:buNone/>
            </a:pPr>
            <a:r>
              <a:rPr sz="280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10 класс</a:t>
            </a: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StarSymbol"/>
              <a:buNone/>
            </a:pPr>
            <a:r>
              <a:rPr sz="280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МКОУ «Хохольский лицей»</a:t>
            </a: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StarSymbol"/>
              <a:buNone/>
            </a:pPr>
            <a:r>
              <a:rPr sz="280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Руководитель: учитель немецкого языка</a:t>
            </a: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StarSymbol"/>
              <a:buNone/>
            </a:pPr>
            <a:r>
              <a:rPr sz="280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Гончарова Ирина Васильевна</a:t>
            </a:r>
          </a:p>
        </p:txBody>
      </p:sp>
      <p:sp>
        <p:nvSpPr>
          <p:cNvPr id="1536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85813" y="404813"/>
            <a:ext cx="7772400" cy="1779587"/>
          </a:xfrm>
        </p:spPr>
        <p:txBody>
          <a:bodyPr/>
          <a:lstStyle/>
          <a:p>
            <a:pPr eaLnBrk="1" hangingPunct="1">
              <a:buFont typeface="StarSymbol"/>
              <a:buNone/>
            </a:pPr>
            <a:r>
              <a:rPr sz="3600" smtClean="0">
                <a:latin typeface="Calibri" pitchFamily="34" charset="0"/>
                <a:ea typeface="Microsoft YaHei"/>
              </a:rPr>
              <a:t>Творчество группы </a:t>
            </a:r>
            <a:r>
              <a:rPr lang="en-US" sz="3600" smtClean="0">
                <a:latin typeface="Arial" charset="0"/>
                <a:ea typeface="Arial Unicode MS" pitchFamily="34" charset="-128"/>
                <a:cs typeface="Arial" charset="0"/>
              </a:rPr>
              <a:t>Rammstein </a:t>
            </a:r>
            <a:r>
              <a:rPr sz="360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Элементы лингвистического анализа текста</a:t>
            </a:r>
          </a:p>
        </p:txBody>
      </p:sp>
      <p:pic>
        <p:nvPicPr>
          <p:cNvPr id="1536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1025" y="2349500"/>
            <a:ext cx="4752975" cy="3740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14563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Содержимое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Font typeface="StarSymbol"/>
              <a:buNone/>
            </a:pPr>
            <a:r>
              <a:rPr smtClean="0">
                <a:latin typeface="Calibri" pitchFamily="34" charset="0"/>
                <a:ea typeface="Microsoft YaHei"/>
              </a:rPr>
              <a:t>Sehnsucht</a:t>
            </a:r>
          </a:p>
        </p:txBody>
      </p:sp>
      <p:sp>
        <p:nvSpPr>
          <p:cNvPr id="32772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428625" y="1341438"/>
            <a:ext cx="8572500" cy="5327650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ts val="638"/>
              </a:spcBef>
              <a:spcAft>
                <a:spcPts val="1413"/>
              </a:spcAft>
              <a:buFont typeface="StarSymbol"/>
              <a:buNone/>
            </a:pPr>
            <a:endParaRPr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0" indent="0" algn="just" eaLnBrk="1" hangingPunct="1">
              <a:spcBef>
                <a:spcPct val="0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Тема «Sucht» (мания, неудержимое влечение), которая прячется и в слове «Sehnsucht» (тоска), - красной нитью проходит через весь альбом: «Eifersucht» (ревность), «Kokain-sucht» (страсть к кокаину), «Todessucht» (жажда смерти). Больше всего это подтверждает трек «Klavier». </a:t>
            </a:r>
            <a:r>
              <a:rPr smtClean="0">
                <a:latin typeface="Calibri" pitchFamily="34" charset="0"/>
                <a:ea typeface="Arial Unicode MS" pitchFamily="34" charset="-128"/>
                <a:cs typeface="Arial" charset="0"/>
              </a:rPr>
              <a:t>В песне речь идет о страсти и безумии одного убийцы.</a:t>
            </a:r>
            <a:endParaRPr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0" indent="0" eaLnBrk="1" hangingPunct="1">
              <a:spcBef>
                <a:spcPct val="0"/>
              </a:spcBef>
              <a:spcAft>
                <a:spcPts val="1413"/>
              </a:spcAft>
            </a:pPr>
            <a:endParaRPr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Содержимое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Font typeface="StarSymbol"/>
              <a:buNone/>
            </a:pPr>
            <a:r>
              <a:rPr smtClean="0">
                <a:latin typeface="Calibri" pitchFamily="34" charset="0"/>
                <a:ea typeface="Microsoft YaHei"/>
              </a:rPr>
              <a:t>Du Hast</a:t>
            </a:r>
          </a:p>
        </p:txBody>
      </p:sp>
      <p:sp>
        <p:nvSpPr>
          <p:cNvPr id="34820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503238" y="1196975"/>
            <a:ext cx="8229600" cy="5661025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Линдеманн любит каламбурить, то есть играть значениями схожих по звучанию слов</a:t>
            </a:r>
            <a:r>
              <a:rPr b="1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.  </a:t>
            </a: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Из-за перевода названия песни  все время вспыхивают споры. Он выбирает глагол haben (иметь; получать, приобретать), обыгрывая его в лексическом и грамматическом смысле. Так фразу «Du Hast», ставшую названием песни,  можно понимать, как «Ты имеешь...», так и в вариации «Du Hasst» («Ты ненавидишь»).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Содержимое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Font typeface="StarSymbol"/>
              <a:buNone/>
            </a:pPr>
            <a:r>
              <a:rPr smtClean="0">
                <a:latin typeface="Calibri" pitchFamily="34" charset="0"/>
                <a:ea typeface="Microsoft YaHei"/>
              </a:rPr>
              <a:t>Links 2 3 4</a:t>
            </a:r>
          </a:p>
        </p:txBody>
      </p:sp>
      <p:sp>
        <p:nvSpPr>
          <p:cNvPr id="36868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395288" y="1557338"/>
            <a:ext cx="8353425" cy="5300662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Песня появилась как ответ на обвинения Rammstein в нацизме. Её название , как  часто бывает у Rammstein, можно понимать двояко – оно означает и «слева», и «Левой! Два! Три! Четыре!». «</a:t>
            </a:r>
            <a:r>
              <a:rPr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Они хотят моего сердца справа, но оно бьется  слева... Оно бьётся слева. Всегда слева! Мы маршируем, но мы левые, абсолютно ясно левые».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Содержимое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buFont typeface="StarSymbol"/>
              <a:buNone/>
            </a:pPr>
            <a:r>
              <a:rPr lang="de-DE" smtClean="0">
                <a:latin typeface="Calibri" pitchFamily="34" charset="0"/>
                <a:ea typeface="Microsoft YaHei"/>
              </a:rPr>
              <a:t>Mein Herz brennt</a:t>
            </a:r>
            <a:r>
              <a:rPr lang="de-DE" b="1" smtClean="0">
                <a:latin typeface="Calibri" pitchFamily="34" charset="0"/>
                <a:ea typeface="Microsoft YaHei"/>
              </a:rPr>
              <a:t> </a:t>
            </a:r>
            <a:endParaRPr smtClean="0">
              <a:latin typeface="Calibri" pitchFamily="34" charset="0"/>
              <a:ea typeface="Microsoft YaHei"/>
            </a:endParaRPr>
          </a:p>
        </p:txBody>
      </p:sp>
      <p:sp>
        <p:nvSpPr>
          <p:cNvPr id="38915" name="Текст 2"/>
          <p:cNvSpPr txBox="1">
            <a:spLocks noGrp="1"/>
          </p:cNvSpPr>
          <p:nvPr>
            <p:ph type="body" idx="4294967295"/>
          </p:nvPr>
        </p:nvSpPr>
        <p:spPr bwMode="auto">
          <a:xfrm>
            <a:off x="-214313" y="908050"/>
            <a:ext cx="8963026" cy="5949950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431800" indent="-323850" algn="just" eaLnBrk="1" hangingPunct="1">
              <a:spcBef>
                <a:spcPct val="0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  В этой песне есть </a:t>
            </a:r>
            <a:r>
              <a:rPr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строчка «</a:t>
            </a:r>
            <a:r>
              <a:rPr lang="de-DE"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Nun</a:t>
            </a:r>
            <a:r>
              <a:rPr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liebe Kinder</a:t>
            </a:r>
            <a:r>
              <a:rPr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gebt fein Acht</a:t>
            </a:r>
            <a:r>
              <a:rPr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de-DE"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Ich habe euch etwas mitgebracht</a:t>
            </a:r>
            <a:r>
              <a:rPr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»</a:t>
            </a:r>
            <a:r>
              <a:rPr lang="en-US"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i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–</a:t>
            </a:r>
            <a:r>
              <a:rPr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 это слова Песочного человечка - персонажа детской телепередачи «Das Sandmännchen», бывшей  в эфире  телевидения ГДР с конца 1950-х годов. Она является  аналогом  передачи «Спокойной ночи, малыши!». Но, возможно, история персонажа песни восходит  к  новелле «Песочный человек» немецкого романтика Гофмана.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Содержимое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Font typeface="StarSymbol"/>
              <a:buNone/>
            </a:pPr>
            <a:r>
              <a:rPr smtClean="0">
                <a:latin typeface="Calibri" pitchFamily="34" charset="0"/>
                <a:ea typeface="Microsoft YaHei"/>
              </a:rPr>
              <a:t>Mutter</a:t>
            </a:r>
          </a:p>
        </p:txBody>
      </p:sp>
      <p:sp>
        <p:nvSpPr>
          <p:cNvPr id="39940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411163" y="1295400"/>
            <a:ext cx="8229600" cy="5400675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80000"/>
              </a:lnSpc>
              <a:spcBef>
                <a:spcPts val="638"/>
              </a:spcBef>
              <a:spcAft>
                <a:spcPts val="1413"/>
              </a:spcAft>
              <a:buFont typeface="StarSymbol"/>
              <a:buNone/>
            </a:pPr>
            <a:endParaRPr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0" indent="0" algn="just" eaLnBrk="1" hangingPunct="1">
              <a:lnSpc>
                <a:spcPct val="80000"/>
              </a:lnSpc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Оливер Ридель: «Вообще-то, это песня о человеке, который не получал материнской любви и решил убить свою мать символично, просто покинув ее».</a:t>
            </a:r>
          </a:p>
          <a:p>
            <a:pPr marL="0" indent="0" algn="just" eaLnBrk="1" hangingPunct="1">
              <a:lnSpc>
                <a:spcPct val="80000"/>
              </a:lnSpc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Кристиан Лоренц (Флаке): «Кстати, oдин журналист сказал, что это песня о Германии. О том, что немец, человек, не имеющий прошлого, всё отталкивающий от себя. Это показалось мне очень интересным</a:t>
            </a:r>
            <a:r>
              <a:rPr smtClean="0">
                <a:latin typeface="Arial" charset="0"/>
                <a:ea typeface="Microsoft YaHei"/>
                <a:cs typeface="Arial" charset="0"/>
              </a:rPr>
              <a:t>»</a:t>
            </a:r>
            <a:r>
              <a:rPr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endParaRPr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57188" y="214313"/>
            <a:ext cx="8229600" cy="1143000"/>
          </a:xfrm>
        </p:spPr>
        <p:txBody>
          <a:bodyPr/>
          <a:lstStyle/>
          <a:p>
            <a:pPr eaLnBrk="1" hangingPunct="1">
              <a:buFont typeface="StarSymbol"/>
              <a:buNone/>
            </a:pPr>
            <a:r>
              <a:rPr lang="en-US" smtClean="0">
                <a:latin typeface="Calibri" pitchFamily="34" charset="0"/>
                <a:ea typeface="Arial Unicode MS" pitchFamily="34" charset="-128"/>
                <a:cs typeface="Arial" charset="0"/>
              </a:rPr>
              <a:t>«Mein Teil»</a:t>
            </a:r>
            <a:endParaRPr smtClean="0">
              <a:latin typeface="Calibri" pitchFamily="34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41987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250825" y="1484313"/>
            <a:ext cx="8642350" cy="5373687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Calibri" pitchFamily="34" charset="0"/>
                <a:ea typeface="Arial Unicode MS" pitchFamily="34" charset="-128"/>
                <a:cs typeface="Arial" charset="0"/>
              </a:rPr>
              <a:t>Композиция «Mein Teil» вызвала в Германии  бурные споры, пресса окрестила ее «песней каннибала». Припев «Потому что ты есть то, что ты ешь, а вы знаете, что он ест» — содержит в себе прямую отсылку к  высказыванию немецкого философа Людвига Фейербаха: «Человек есть то, что он ест» — и приобретает оттенок зловещего каламбура из-за столкновения буквального и переносного смыслов.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928813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>
              <a:buFont typeface="StarSymbol"/>
              <a:buNone/>
            </a:pPr>
            <a:r>
              <a:rPr smtClean="0">
                <a:latin typeface="Calibri" pitchFamily="34" charset="0"/>
                <a:ea typeface="Microsoft YaHei"/>
              </a:rPr>
              <a:t>Reise, Reise</a:t>
            </a:r>
          </a:p>
        </p:txBody>
      </p:sp>
      <p:sp>
        <p:nvSpPr>
          <p:cNvPr id="44036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179388" y="1484313"/>
            <a:ext cx="8964612" cy="5819775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algn="just" eaLnBrk="1" hangingPunct="1">
              <a:lnSpc>
                <a:spcPct val="90000"/>
              </a:lnSpc>
              <a:spcBef>
                <a:spcPts val="638"/>
              </a:spcBef>
              <a:spcAft>
                <a:spcPts val="1413"/>
              </a:spcAft>
              <a:buFont typeface="Arial" charset="0"/>
              <a:buChar char="•"/>
            </a:pPr>
            <a:r>
              <a:rPr smtClean="0">
                <a:latin typeface="Calibri" pitchFamily="34" charset="0"/>
                <a:ea typeface="Microsoft YaHei"/>
              </a:rPr>
              <a:t>В песне</a:t>
            </a:r>
            <a:r>
              <a:rPr b="1" smtClean="0">
                <a:latin typeface="Calibri" pitchFamily="34" charset="0"/>
                <a:ea typeface="Microsoft YaHei"/>
              </a:rPr>
              <a:t> Los!</a:t>
            </a:r>
            <a:r>
              <a:rPr smtClean="0">
                <a:latin typeface="Calibri" pitchFamily="34" charset="0"/>
                <a:ea typeface="Microsoft YaHei"/>
              </a:rPr>
              <a:t> слово los! означает давай!, вперёд!, начинай!; марш! В то же время суффикс «-los»  соответствует приставке «без». </a:t>
            </a:r>
            <a:r>
              <a:rPr i="1" smtClean="0">
                <a:latin typeface="Calibri" pitchFamily="34" charset="0"/>
                <a:ea typeface="Microsoft YaHei"/>
              </a:rPr>
              <a:t>«Es wurde Zeit. Los!» </a:t>
            </a:r>
            <a:r>
              <a:rPr smtClean="0">
                <a:latin typeface="Calibri" pitchFamily="34" charset="0"/>
                <a:ea typeface="Microsoft YaHei"/>
              </a:rPr>
              <a:t>настало время, вперёд -</a:t>
            </a:r>
            <a:r>
              <a:rPr i="1" smtClean="0">
                <a:latin typeface="Calibri" pitchFamily="34" charset="0"/>
                <a:ea typeface="Microsoft YaHei"/>
              </a:rPr>
              <a:t> «Es wurde Zeitlos» </a:t>
            </a:r>
            <a:r>
              <a:rPr smtClean="0">
                <a:latin typeface="Calibri" pitchFamily="34" charset="0"/>
                <a:ea typeface="Microsoft YaHei"/>
              </a:rPr>
              <a:t>(Наступило безвременье</a:t>
            </a:r>
            <a:r>
              <a:rPr i="1" smtClean="0">
                <a:latin typeface="Calibri" pitchFamily="34" charset="0"/>
                <a:ea typeface="Microsoft YaHei"/>
              </a:rPr>
              <a:t>) «Sie sind gottlos</a:t>
            </a:r>
            <a:r>
              <a:rPr smtClean="0">
                <a:latin typeface="Calibri" pitchFamily="34" charset="0"/>
                <a:ea typeface="Microsoft YaHei"/>
              </a:rPr>
              <a:t>»– они безбожники.</a:t>
            </a:r>
            <a:r>
              <a:rPr i="1" smtClean="0">
                <a:latin typeface="Calibri" pitchFamily="34" charset="0"/>
                <a:ea typeface="Microsoft YaHei"/>
              </a:rPr>
              <a:t> «Sie sind Gott. Los!» (</a:t>
            </a:r>
            <a:r>
              <a:rPr smtClean="0">
                <a:latin typeface="Calibri" pitchFamily="34" charset="0"/>
                <a:ea typeface="Microsoft YaHei"/>
              </a:rPr>
              <a:t>Они – Боги. Начинай</a:t>
            </a:r>
            <a:r>
              <a:rPr i="1" smtClean="0">
                <a:latin typeface="Calibri" pitchFamily="34" charset="0"/>
                <a:ea typeface="Microsoft YaHei"/>
              </a:rPr>
              <a:t>.)</a:t>
            </a:r>
            <a:r>
              <a:rPr smtClean="0">
                <a:latin typeface="Calibri" pitchFamily="34" charset="0"/>
                <a:ea typeface="Microsoft YaHei"/>
              </a:rPr>
              <a:t> </a:t>
            </a:r>
            <a:r>
              <a:rPr i="1" smtClean="0">
                <a:latin typeface="Calibri" pitchFamily="34" charset="0"/>
                <a:ea typeface="Microsoft YaHei"/>
              </a:rPr>
              <a:t>Wir waren los</a:t>
            </a:r>
            <a:r>
              <a:rPr smtClean="0">
                <a:latin typeface="Calibri" pitchFamily="34" charset="0"/>
                <a:ea typeface="Microsoft YaHei"/>
              </a:rPr>
              <a:t> – «мы начали»; но los  еще</a:t>
            </a:r>
            <a:r>
              <a:rPr lang="en-US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и «распущенный, свободный, освобождённый, разъединённый».  Поэтому как вариант- </a:t>
            </a:r>
            <a:r>
              <a:rPr i="1" smtClean="0">
                <a:latin typeface="Calibri" pitchFamily="34" charset="0"/>
                <a:ea typeface="Microsoft YaHei"/>
              </a:rPr>
              <a:t>Wir waren los </a:t>
            </a:r>
            <a:r>
              <a:rPr smtClean="0">
                <a:latin typeface="Calibri" pitchFamily="34" charset="0"/>
                <a:ea typeface="Microsoft YaHei"/>
              </a:rPr>
              <a:t>- Мы были разъединены (распущены, свободны).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050"/>
            <a:ext cx="2592388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Font typeface="StarSymbol"/>
              <a:buNone/>
            </a:pPr>
            <a:r>
              <a:rPr smtClean="0">
                <a:latin typeface="Calibri" pitchFamily="34" charset="0"/>
                <a:ea typeface="Microsoft YaHei"/>
              </a:rPr>
              <a:t>Dalai Lama</a:t>
            </a:r>
          </a:p>
        </p:txBody>
      </p:sp>
      <p:pic>
        <p:nvPicPr>
          <p:cNvPr id="46083" name="Содержимое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36513"/>
            <a:ext cx="2714625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Текст 3"/>
          <p:cNvSpPr txBox="1">
            <a:spLocks noGrp="1"/>
          </p:cNvSpPr>
          <p:nvPr>
            <p:ph type="body" idx="4294967295"/>
          </p:nvPr>
        </p:nvSpPr>
        <p:spPr bwMode="auto">
          <a:xfrm>
            <a:off x="0" y="1412875"/>
            <a:ext cx="8748713" cy="5326063"/>
          </a:xfrm>
          <a:noFill/>
        </p:spPr>
        <p:txBody>
          <a:bodyPr vert="horz" lIns="0" tIns="0" rIns="0" bIns="0" numCol="1" compatLnSpc="1">
            <a:prstTxWarp prst="textNoShape">
              <a:avLst/>
            </a:prstTxWarp>
          </a:bodyPr>
          <a:lstStyle/>
          <a:p>
            <a:pPr marL="431800" indent="-323850" algn="just" eaLnBrk="1" hangingPunct="1">
              <a:spcBef>
                <a:spcPct val="0"/>
              </a:spcBef>
              <a:spcAft>
                <a:spcPts val="1413"/>
              </a:spcAft>
            </a:pP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Песня «восходит корнями к балладе Гете «Лесной  царь» («Der Erlkönig»). Линдеманн сразу дает ясно понять: вот Гёте, и вы все его узнаете!  Дальше - можно обыгрывать этот сюжет, что он и делает: проблематика контроля человека над природой перемещается из дикого леса в воздух, возникает мотив предопределения, обреченности. Акценты, расставленные на протяжении всего стихотворения, то и дело вновь возвращают нас к Гёте.</a:t>
            </a:r>
          </a:p>
          <a:p>
            <a:pPr marL="431800" indent="-323850" eaLnBrk="1" hangingPunct="1">
              <a:spcBef>
                <a:spcPct val="0"/>
              </a:spcBef>
              <a:spcAft>
                <a:spcPts val="1413"/>
              </a:spcAft>
            </a:pPr>
            <a:endParaRPr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Содержимое 5"/>
          <p:cNvPicPr>
            <a:picLocks noGrp="1" noChangeAspect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7235825" y="0"/>
            <a:ext cx="1525588" cy="1143000"/>
          </a:xfrm>
        </p:spPr>
      </p:pic>
      <p:sp>
        <p:nvSpPr>
          <p:cNvPr id="48130" name="Text Box 3"/>
          <p:cNvSpPr txBox="1">
            <a:spLocks noGrp="1"/>
          </p:cNvSpPr>
          <p:nvPr>
            <p:ph type="body" idx="4294967295"/>
          </p:nvPr>
        </p:nvSpPr>
        <p:spPr bwMode="auto">
          <a:xfrm>
            <a:off x="-180975" y="333375"/>
            <a:ext cx="9145588" cy="6524625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431800" indent="-323850" algn="just">
              <a:lnSpc>
                <a:spcPct val="90000"/>
              </a:lnSpc>
              <a:spcBef>
                <a:spcPct val="0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Calibri" pitchFamily="34" charset="0"/>
                <a:ea typeface="Microsoft YaHei"/>
              </a:rPr>
              <a:t>  Одним из ключевых принципов  поэтики Rammstein - игра словами, когда начальные слова фразы составляют отдельные синтагмы со своим смыслом, но, только собрав их воедино, можно добраться до исконной семантики.</a:t>
            </a:r>
            <a:r>
              <a:rPr b="1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Такова песня</a:t>
            </a:r>
            <a:r>
              <a:rPr b="1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«</a:t>
            </a:r>
            <a:r>
              <a:rPr lang="de-DE" smtClean="0">
                <a:latin typeface="Calibri" pitchFamily="34" charset="0"/>
                <a:ea typeface="Microsoft YaHei"/>
              </a:rPr>
              <a:t>Wo bist du</a:t>
            </a:r>
            <a:r>
              <a:rPr smtClean="0">
                <a:latin typeface="Calibri" pitchFamily="34" charset="0"/>
                <a:ea typeface="Microsoft YaHei"/>
              </a:rPr>
              <a:t>?»</a:t>
            </a:r>
            <a:r>
              <a:rPr lang="de-DE" smtClean="0">
                <a:latin typeface="Calibri" pitchFamily="34" charset="0"/>
                <a:ea typeface="Microsoft YaHei"/>
              </a:rPr>
              <a:t>1.</a:t>
            </a:r>
            <a:r>
              <a:rPr lang="de-DE" i="1" smtClean="0">
                <a:latin typeface="Calibri" pitchFamily="34" charset="0"/>
                <a:ea typeface="Microsoft YaHei"/>
              </a:rPr>
              <a:t>Ich liebe dich</a:t>
            </a:r>
            <a:r>
              <a:rPr lang="de-DE" smtClean="0">
                <a:latin typeface="Calibri" pitchFamily="34" charset="0"/>
                <a:ea typeface="Microsoft YaHei"/>
              </a:rPr>
              <a:t> – </a:t>
            </a:r>
            <a:r>
              <a:rPr smtClean="0">
                <a:latin typeface="Calibri" pitchFamily="34" charset="0"/>
                <a:ea typeface="Microsoft YaHei"/>
              </a:rPr>
              <a:t>я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люблю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тебя</a:t>
            </a:r>
            <a:r>
              <a:rPr lang="de-DE" smtClean="0">
                <a:latin typeface="Calibri" pitchFamily="34" charset="0"/>
                <a:ea typeface="Microsoft YaHei"/>
              </a:rPr>
              <a:t>;</a:t>
            </a:r>
            <a:r>
              <a:rPr smtClean="0">
                <a:latin typeface="Calibri" pitchFamily="34" charset="0"/>
                <a:ea typeface="Microsoft YaHei"/>
              </a:rPr>
              <a:t> </a:t>
            </a:r>
            <a:r>
              <a:rPr lang="de-DE" smtClean="0">
                <a:latin typeface="Calibri" pitchFamily="34" charset="0"/>
                <a:ea typeface="Microsoft YaHei"/>
              </a:rPr>
              <a:t>2. </a:t>
            </a:r>
            <a:r>
              <a:rPr lang="de-DE" i="1" smtClean="0">
                <a:latin typeface="Calibri" pitchFamily="34" charset="0"/>
                <a:ea typeface="Microsoft YaHei"/>
              </a:rPr>
              <a:t>Ich liebe dich + nicht</a:t>
            </a:r>
            <a:r>
              <a:rPr lang="de-DE" smtClean="0">
                <a:latin typeface="Calibri" pitchFamily="34" charset="0"/>
                <a:ea typeface="Microsoft YaHei"/>
              </a:rPr>
              <a:t> – </a:t>
            </a:r>
            <a:r>
              <a:rPr smtClean="0">
                <a:latin typeface="Calibri" pitchFamily="34" charset="0"/>
                <a:ea typeface="Microsoft YaHei"/>
              </a:rPr>
              <a:t>я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не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люблю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тебя</a:t>
            </a:r>
            <a:r>
              <a:rPr lang="de-DE" smtClean="0">
                <a:latin typeface="Calibri" pitchFamily="34" charset="0"/>
                <a:ea typeface="Microsoft YaHei"/>
              </a:rPr>
              <a:t>;</a:t>
            </a:r>
            <a:r>
              <a:rPr smtClean="0">
                <a:latin typeface="Calibri" pitchFamily="34" charset="0"/>
                <a:ea typeface="Microsoft YaHei"/>
              </a:rPr>
              <a:t> </a:t>
            </a:r>
            <a:r>
              <a:rPr lang="de-DE" smtClean="0">
                <a:latin typeface="Calibri" pitchFamily="34" charset="0"/>
                <a:ea typeface="Microsoft YaHei"/>
              </a:rPr>
              <a:t>3. </a:t>
            </a:r>
            <a:r>
              <a:rPr lang="de-DE" i="1" smtClean="0">
                <a:latin typeface="Calibri" pitchFamily="34" charset="0"/>
                <a:ea typeface="Microsoft YaHei"/>
              </a:rPr>
              <a:t>Ich liebe dich nicht + mehr</a:t>
            </a:r>
            <a:r>
              <a:rPr lang="de-DE" smtClean="0">
                <a:latin typeface="Calibri" pitchFamily="34" charset="0"/>
                <a:ea typeface="Microsoft YaHei"/>
              </a:rPr>
              <a:t> – </a:t>
            </a:r>
            <a:r>
              <a:rPr smtClean="0">
                <a:latin typeface="Calibri" pitchFamily="34" charset="0"/>
                <a:ea typeface="Microsoft YaHei"/>
              </a:rPr>
              <a:t>я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больше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не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люблю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тебя</a:t>
            </a:r>
            <a:r>
              <a:rPr lang="de-DE" smtClean="0">
                <a:latin typeface="Calibri" pitchFamily="34" charset="0"/>
                <a:ea typeface="Microsoft YaHei"/>
              </a:rPr>
              <a:t>;</a:t>
            </a:r>
            <a:r>
              <a:rPr smtClean="0">
                <a:latin typeface="Calibri" pitchFamily="34" charset="0"/>
                <a:ea typeface="Microsoft YaHei"/>
              </a:rPr>
              <a:t> </a:t>
            </a:r>
            <a:r>
              <a:rPr lang="de-DE" smtClean="0">
                <a:latin typeface="Calibri" pitchFamily="34" charset="0"/>
                <a:ea typeface="Microsoft YaHei"/>
              </a:rPr>
              <a:t>4. </a:t>
            </a:r>
            <a:r>
              <a:rPr lang="de-DE" i="1" smtClean="0">
                <a:latin typeface="Calibri" pitchFamily="34" charset="0"/>
                <a:ea typeface="Microsoft YaHei"/>
              </a:rPr>
              <a:t>Ich liebe dich nicht mehr + oder weniger als du</a:t>
            </a:r>
            <a:r>
              <a:rPr lang="de-DE" smtClean="0">
                <a:latin typeface="Calibri" pitchFamily="34" charset="0"/>
                <a:ea typeface="Microsoft YaHei"/>
              </a:rPr>
              <a:t> – </a:t>
            </a:r>
            <a:r>
              <a:rPr smtClean="0">
                <a:latin typeface="Calibri" pitchFamily="34" charset="0"/>
                <a:ea typeface="Microsoft YaHei"/>
              </a:rPr>
              <a:t>я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люблю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тебя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не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больше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и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не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меньше</a:t>
            </a:r>
            <a:r>
              <a:rPr lang="de-DE" smtClean="0">
                <a:latin typeface="Calibri" pitchFamily="34" charset="0"/>
                <a:ea typeface="Microsoft YaHei"/>
              </a:rPr>
              <a:t>, </a:t>
            </a:r>
            <a:r>
              <a:rPr smtClean="0">
                <a:latin typeface="Calibri" pitchFamily="34" charset="0"/>
                <a:ea typeface="Microsoft YaHei"/>
              </a:rPr>
              <a:t>чем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ты</a:t>
            </a:r>
            <a:r>
              <a:rPr lang="de-DE" smtClean="0">
                <a:latin typeface="Calibri" pitchFamily="34" charset="0"/>
                <a:ea typeface="Microsoft YaHei"/>
              </a:rPr>
              <a:t>;</a:t>
            </a:r>
            <a:r>
              <a:rPr smtClean="0">
                <a:latin typeface="Calibri" pitchFamily="34" charset="0"/>
                <a:ea typeface="Microsoft YaHei"/>
              </a:rPr>
              <a:t> </a:t>
            </a:r>
            <a:r>
              <a:rPr lang="de-DE" smtClean="0">
                <a:latin typeface="Calibri" pitchFamily="34" charset="0"/>
                <a:ea typeface="Microsoft YaHei"/>
              </a:rPr>
              <a:t>5. </a:t>
            </a:r>
            <a:r>
              <a:rPr lang="de-DE" i="1" smtClean="0">
                <a:latin typeface="Calibri" pitchFamily="34" charset="0"/>
                <a:ea typeface="Microsoft YaHei"/>
              </a:rPr>
              <a:t>Als du + mich geliebt hast</a:t>
            </a:r>
            <a:r>
              <a:rPr lang="de-DE" smtClean="0">
                <a:latin typeface="Calibri" pitchFamily="34" charset="0"/>
                <a:ea typeface="Microsoft YaHei"/>
              </a:rPr>
              <a:t> – </a:t>
            </a:r>
            <a:r>
              <a:rPr smtClean="0">
                <a:latin typeface="Calibri" pitchFamily="34" charset="0"/>
                <a:ea typeface="Microsoft YaHei"/>
              </a:rPr>
              <a:t>чем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ты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меня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любила</a:t>
            </a:r>
            <a:r>
              <a:rPr lang="de-DE" smtClean="0">
                <a:latin typeface="Calibri" pitchFamily="34" charset="0"/>
                <a:ea typeface="Microsoft YaHei"/>
              </a:rPr>
              <a:t>;</a:t>
            </a:r>
            <a:r>
              <a:rPr smtClean="0">
                <a:latin typeface="Calibri" pitchFamily="34" charset="0"/>
                <a:ea typeface="Microsoft YaHei"/>
              </a:rPr>
              <a:t> </a:t>
            </a:r>
            <a:r>
              <a:rPr lang="de-DE" smtClean="0">
                <a:latin typeface="Calibri" pitchFamily="34" charset="0"/>
                <a:ea typeface="Microsoft YaHei"/>
              </a:rPr>
              <a:t>6. </a:t>
            </a:r>
            <a:r>
              <a:rPr lang="de-DE" i="1" smtClean="0">
                <a:latin typeface="Calibri" pitchFamily="34" charset="0"/>
                <a:ea typeface="Microsoft YaHei"/>
              </a:rPr>
              <a:t>Als du mich + noch geliebt hast</a:t>
            </a:r>
            <a:r>
              <a:rPr lang="de-DE" smtClean="0">
                <a:latin typeface="Calibri" pitchFamily="34" charset="0"/>
                <a:ea typeface="Microsoft YaHei"/>
              </a:rPr>
              <a:t> – </a:t>
            </a:r>
            <a:r>
              <a:rPr smtClean="0">
                <a:latin typeface="Calibri" pitchFamily="34" charset="0"/>
                <a:ea typeface="Microsoft YaHei"/>
              </a:rPr>
              <a:t>когда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ты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меня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еще</a:t>
            </a:r>
            <a:r>
              <a:rPr lang="de-DE"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Microsoft YaHei"/>
              </a:rPr>
              <a:t>любила.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/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fld id="{A7CF9099-7902-4578-9866-43D0CF6A26EC}" type="datetime1">
              <a:rPr lang="ru-RU">
                <a:solidFill>
                  <a:srgbClr val="FFFFFF"/>
                </a:solidFill>
                <a:latin typeface="Calibri" pitchFamily="18"/>
                <a:ea typeface="Lucida Sans Unicode" pitchFamily="2"/>
                <a:cs typeface="Tahoma" pitchFamily="2"/>
              </a:rPr>
              <a:pPr fontAlgn="auto">
                <a:spcBef>
                  <a:spcPts val="0"/>
                </a:spcBef>
                <a:spcAft>
                  <a:spcPts val="0"/>
                </a:spcAft>
                <a:buFont typeface="StarSymbol"/>
                <a:buNone/>
                <a:defRPr/>
              </a:pPr>
              <a:t>09.02.2017</a:t>
            </a:fld>
            <a:endParaRPr lang="ru-RU">
              <a:solidFill>
                <a:srgbClr val="FFFFFF"/>
              </a:solidFill>
              <a:latin typeface="Calibri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49154" name="Содержимое 5"/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056438" y="15875"/>
            <a:ext cx="2071687" cy="1584325"/>
          </a:xfrm>
        </p:spPr>
      </p:pic>
      <p:sp>
        <p:nvSpPr>
          <p:cNvPr id="49155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57200" y="541338"/>
            <a:ext cx="8229600" cy="609600"/>
          </a:xfrm>
        </p:spPr>
        <p:txBody>
          <a:bodyPr lIns="0" tIns="0" rIns="0" bIns="0" anchor="ctr" anchorCtr="0">
            <a:spAutoFit/>
          </a:bodyPr>
          <a:lstStyle/>
          <a:p>
            <a:pPr algn="just" eaLnBrk="1" hangingPunct="1">
              <a:buFont typeface="StarSymbol"/>
              <a:buNone/>
            </a:pPr>
            <a:r>
              <a:rPr sz="3200" smtClean="0">
                <a:latin typeface="Calibri" pitchFamily="34" charset="0"/>
                <a:ea typeface="Microsoft YaHei"/>
              </a:rPr>
              <a:t>                                 </a:t>
            </a:r>
            <a:r>
              <a:rPr sz="4000" smtClean="0">
                <a:latin typeface="Calibri" pitchFamily="34" charset="0"/>
                <a:ea typeface="Microsoft YaHei"/>
              </a:rPr>
              <a:t>Rosenrot</a:t>
            </a:r>
          </a:p>
        </p:txBody>
      </p:sp>
      <p:sp>
        <p:nvSpPr>
          <p:cNvPr id="49156" name="Текст 3"/>
          <p:cNvSpPr txBox="1">
            <a:spLocks noGrp="1"/>
          </p:cNvSpPr>
          <p:nvPr>
            <p:ph type="body" idx="4294967295"/>
          </p:nvPr>
        </p:nvSpPr>
        <p:spPr bwMode="auto">
          <a:xfrm>
            <a:off x="0" y="1412875"/>
            <a:ext cx="8675688" cy="5200650"/>
          </a:xfrm>
          <a:noFill/>
        </p:spPr>
        <p:txBody>
          <a:bodyPr vert="horz" lIns="0" tIns="0" rIns="0" bIns="0" numCol="1" compatLnSpc="1">
            <a:prstTxWarp prst="textNoShape">
              <a:avLst/>
            </a:prstTxWarp>
          </a:bodyPr>
          <a:lstStyle/>
          <a:p>
            <a:pPr marL="431800" indent="-323850" algn="just" eaLnBrk="1" hangingPunct="1">
              <a:spcBef>
                <a:spcPct val="0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В альбоме </a:t>
            </a:r>
            <a:r>
              <a:rPr smtClean="0">
                <a:latin typeface="Calibri" pitchFamily="34" charset="0"/>
                <a:ea typeface="Microsoft YaHei"/>
              </a:rPr>
              <a:t>Rosenrot</a:t>
            </a: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группа снова продемонстрировала свою приверженность немецкому фольклору и Иоганну Вольфгангу Гёте — название одной из песен  (как и всего альбома) «Rosenrot» было навеяно сказкой братьев Гримм «</a:t>
            </a:r>
            <a:r>
              <a:rPr lang="de-DE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Schneewei</a:t>
            </a: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ß</a:t>
            </a:r>
            <a:r>
              <a:rPr lang="de-DE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chen und Rosenrot</a:t>
            </a: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»</a:t>
            </a:r>
            <a:r>
              <a:rPr smtClean="0">
                <a:latin typeface="Calibri" pitchFamily="34" charset="0"/>
                <a:ea typeface="Microsoft YaHei"/>
              </a:rPr>
              <a:t> </a:t>
            </a: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(«Беляночка и Розочка») и стихотворением Гёте «Heidenröslein» («Степная розочка») .</a:t>
            </a:r>
          </a:p>
        </p:txBody>
      </p:sp>
      <p:pic>
        <p:nvPicPr>
          <p:cNvPr id="49157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0"/>
            <a:ext cx="20716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571500" y="1500188"/>
            <a:ext cx="8186738" cy="5357812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algn="just" eaLnBrk="1" hangingPunct="1">
              <a:lnSpc>
                <a:spcPct val="90000"/>
              </a:lnSpc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b="1" smtClean="0">
                <a:latin typeface="Arial" charset="0"/>
                <a:ea typeface="Arial Unicode MS" pitchFamily="34" charset="-128"/>
                <a:cs typeface="Arial" charset="0"/>
              </a:rPr>
              <a:t>Цель работы: </a:t>
            </a: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исследование трудностей при переводе современной песенной лирики с немецкого языка на русский, рассматриваемых на примере переводов рок -лирики группы Rammstein.</a:t>
            </a:r>
          </a:p>
          <a:p>
            <a:pPr marL="0" indent="0" algn="just" eaLnBrk="1" hangingPunct="1">
              <a:lnSpc>
                <a:spcPct val="90000"/>
              </a:lnSpc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b="1" smtClean="0">
                <a:latin typeface="Arial" charset="0"/>
                <a:ea typeface="Arial Unicode MS" pitchFamily="34" charset="-128"/>
                <a:cs typeface="Arial" charset="0"/>
              </a:rPr>
              <a:t>Задачи</a:t>
            </a: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: кратко охарактеризовать творчество группы Rammstein;</a:t>
            </a:r>
          </a:p>
          <a:p>
            <a:pPr marL="0" indent="0" algn="just" eaLnBrk="1" hangingPunct="1">
              <a:lnSpc>
                <a:spcPct val="90000"/>
              </a:lnSpc>
              <a:spcBef>
                <a:spcPts val="638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 проанализировать образцы песенных текстов группы Rammstein и их перевод с точки зрения особенностей лексики. </a:t>
            </a:r>
          </a:p>
          <a:p>
            <a:pPr marL="0" indent="0" algn="just" eaLnBrk="1" hangingPunct="1">
              <a:lnSpc>
                <a:spcPct val="90000"/>
              </a:lnSpc>
              <a:spcBef>
                <a:spcPts val="638"/>
              </a:spcBef>
              <a:spcAft>
                <a:spcPts val="1413"/>
              </a:spcAft>
              <a:buFont typeface="StarSymbol"/>
              <a:buNone/>
            </a:pPr>
            <a:endParaRPr smtClean="0">
              <a:latin typeface="Arial" charset="0"/>
              <a:ea typeface="Arial Unicode MS" pitchFamily="34" charset="-128"/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38"/>
              </a:spcBef>
              <a:spcAft>
                <a:spcPts val="1413"/>
              </a:spcAft>
              <a:buFont typeface="StarSymbol"/>
              <a:buNone/>
            </a:pPr>
            <a:endParaRPr smtClean="0">
              <a:latin typeface="Calibri" pitchFamily="34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17411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827088" y="274638"/>
            <a:ext cx="7859712" cy="274637"/>
          </a:xfrm>
        </p:spPr>
        <p:txBody>
          <a:bodyPr/>
          <a:lstStyle/>
          <a:p>
            <a:pPr eaLnBrk="1"/>
            <a:endParaRPr sz="4000"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0"/>
            <a:ext cx="20716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Font typeface="StarSymbol"/>
              <a:buNone/>
            </a:pPr>
            <a:r>
              <a:rPr sz="4000" smtClean="0">
                <a:latin typeface="Calibri" pitchFamily="34" charset="0"/>
                <a:ea typeface="Microsoft YaHei"/>
              </a:rPr>
              <a:t>Заключение</a:t>
            </a:r>
          </a:p>
        </p:txBody>
      </p:sp>
      <p:sp>
        <p:nvSpPr>
          <p:cNvPr id="51203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179388" y="1025525"/>
            <a:ext cx="8713787" cy="5499100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431800" indent="-323850" algn="just" eaLnBrk="1" hangingPunct="1">
              <a:spcBef>
                <a:spcPct val="0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 В своей работе я попробовал доказать наличие того принципа двойственности, который присущ лирике Rammstein и за счет которого творчество этой группы долго еще будет оставаться спорным и загадочным, привлекая внимание многих</a:t>
            </a:r>
            <a:r>
              <a:rPr lang="en-US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smtClean="0">
                <a:latin typeface="Calibri" pitchFamily="34" charset="0"/>
                <a:ea typeface="Microsoft YaHei"/>
              </a:rPr>
              <a:t> </a:t>
            </a:r>
            <a:endParaRPr lang="en-US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31800" indent="-323850" algn="just" eaLnBrk="1" hangingPunct="1">
              <a:spcBef>
                <a:spcPct val="0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  «Тексты - важнейшая часть наших песен, они гармонируют с музыкой и являются неотъемлемым компонентом всего замысла», - говорит  участник группы Рихард Круспе.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-180975" y="0"/>
            <a:ext cx="8001000" cy="1143000"/>
          </a:xfrm>
        </p:spPr>
        <p:txBody>
          <a:bodyPr/>
          <a:lstStyle/>
          <a:p>
            <a:pPr algn="l" eaLnBrk="1" hangingPunct="1"/>
            <a:r>
              <a:rPr smtClean="0">
                <a:latin typeface="Calibri" pitchFamily="34" charset="0"/>
                <a:ea typeface="Microsoft YaHei"/>
              </a:rPr>
              <a:t>Информационные ресурсы:</a:t>
            </a:r>
          </a:p>
        </p:txBody>
      </p:sp>
      <p:sp>
        <p:nvSpPr>
          <p:cNvPr id="53250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468313" y="692150"/>
            <a:ext cx="8229600" cy="6165850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431800" indent="-323850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200" smtClean="0">
                <a:latin typeface="Calibri" pitchFamily="34" charset="0"/>
                <a:ea typeface="Microsoft YaHei"/>
              </a:rPr>
              <a:t> </a:t>
            </a:r>
            <a:r>
              <a:rPr sz="1600" smtClean="0">
                <a:latin typeface="Calibri" pitchFamily="34" charset="0"/>
                <a:ea typeface="Microsoft YaHei"/>
              </a:rPr>
              <a:t>1.Большой немецко-русский словарь. М.: Русский язык, 2002.-1040с.</a:t>
            </a:r>
          </a:p>
          <a:p>
            <a:pPr marL="431800" indent="-323850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</a:rPr>
              <a:t>2. Немецкий сленг. Словарь- разговорник. Начальный уровень. М.: АСТ: Восток-запад, 2008.-219с.</a:t>
            </a:r>
          </a:p>
          <a:p>
            <a:pPr marL="431800" indent="-323850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</a:rPr>
              <a:t>3.Бинович Л. Э. Немецко-русский фразеологический словарь. М.: Аквариум, 1995, -768с.</a:t>
            </a:r>
          </a:p>
          <a:p>
            <a:pPr marL="431800" indent="-323850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</a:rPr>
              <a:t>4.Цвилинг М.Я. Русско-немецкий словарь пословиц и поговорок. М.: Русский язык, 1984.-216с. </a:t>
            </a:r>
          </a:p>
          <a:p>
            <a:pPr marL="431800" indent="-323850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</a:rPr>
              <a:t>5.Бертольд Брехт «Трехгрошовая опера». Электронная библиотека </a:t>
            </a:r>
            <a:r>
              <a:rPr lang="en-US" sz="1600" smtClean="0">
                <a:latin typeface="Calibri" pitchFamily="34" charset="0"/>
                <a:ea typeface="Microsoft YaHei"/>
              </a:rPr>
              <a:t>ModernLib</a:t>
            </a:r>
            <a:r>
              <a:rPr sz="1600" smtClean="0">
                <a:latin typeface="Calibri" pitchFamily="34" charset="0"/>
                <a:ea typeface="Microsoft YaHei"/>
              </a:rPr>
              <a:t>.</a:t>
            </a:r>
            <a:r>
              <a:rPr lang="en-US" sz="1600" smtClean="0">
                <a:latin typeface="Calibri" pitchFamily="34" charset="0"/>
                <a:ea typeface="Microsoft YaHei"/>
              </a:rPr>
              <a:t>Ru</a:t>
            </a:r>
            <a:r>
              <a:rPr sz="1600" smtClean="0">
                <a:latin typeface="Calibri" pitchFamily="34" charset="0"/>
                <a:ea typeface="Microsoft YaHei"/>
              </a:rPr>
              <a:t>, 90с.</a:t>
            </a:r>
          </a:p>
          <a:p>
            <a:pPr marL="431800" indent="-323850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</a:rPr>
              <a:t>6.Иоганн Вольфганг Гете. Фауст. Лирика. М.: Художественная литература, 1986.-767с.</a:t>
            </a:r>
          </a:p>
          <a:p>
            <a:pPr marL="431800" indent="-323850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</a:rPr>
              <a:t>7. Жан Тати  «</a:t>
            </a:r>
            <a:r>
              <a:rPr lang="en-US" sz="1600" smtClean="0">
                <a:latin typeface="Calibri" pitchFamily="34" charset="0"/>
                <a:ea typeface="Microsoft YaHei"/>
              </a:rPr>
              <a:t>Rammstein</a:t>
            </a:r>
            <a:r>
              <a:rPr sz="1600" smtClean="0">
                <a:latin typeface="Calibri" pitchFamily="34" charset="0"/>
                <a:ea typeface="Microsoft YaHei"/>
              </a:rPr>
              <a:t>. Будет больно». «Амфора». Санкт-Петербург, 2010.- 130с </a:t>
            </a:r>
          </a:p>
          <a:p>
            <a:pPr marL="431800" indent="-323850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  <a:hlinkClick r:id="rId3"/>
              </a:rPr>
              <a:t>8 Электронный словарь ABBYY Lingvo-Online-  http://www.lingvo-online.ru/ru</a:t>
            </a:r>
          </a:p>
          <a:p>
            <a:pPr marL="431800" indent="-323850" hangingPunct="1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  <a:hlinkClick r:id="rId3"/>
              </a:rPr>
              <a:t>9.http://rammsteins.ru/</a:t>
            </a:r>
            <a:endParaRPr sz="1600" smtClean="0">
              <a:latin typeface="Calibri" pitchFamily="34" charset="0"/>
              <a:ea typeface="Microsoft YaHei"/>
              <a:hlinkClick r:id="rId4"/>
            </a:endParaRPr>
          </a:p>
          <a:p>
            <a:pPr marL="431800" indent="-323850" hangingPunct="1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  <a:hlinkClick r:id="rId4"/>
              </a:rPr>
              <a:t>10http://www.rammstein.de/</a:t>
            </a:r>
            <a:endParaRPr lang="en-US" sz="1600" smtClean="0">
              <a:latin typeface="Calibri" pitchFamily="34" charset="0"/>
              <a:ea typeface="Microsoft YaHei"/>
              <a:hlinkClick r:id="rId5"/>
            </a:endParaRPr>
          </a:p>
          <a:p>
            <a:pPr marL="431800" indent="-323850" hangingPunct="1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  <a:hlinkClick r:id="rId5"/>
              </a:rPr>
              <a:t>11.</a:t>
            </a:r>
            <a:r>
              <a:rPr lang="en-US" sz="1600" smtClean="0">
                <a:latin typeface="Calibri" pitchFamily="34" charset="0"/>
                <a:ea typeface="Microsoft YaHei"/>
                <a:hlinkClick r:id="rId5"/>
              </a:rPr>
              <a:t>http</a:t>
            </a:r>
            <a:r>
              <a:rPr sz="1600" smtClean="0">
                <a:latin typeface="Calibri" pitchFamily="34" charset="0"/>
                <a:ea typeface="Microsoft YaHei"/>
                <a:hlinkClick r:id="rId5"/>
              </a:rPr>
              <a:t>://</a:t>
            </a:r>
            <a:r>
              <a:rPr lang="en-US" sz="1600" smtClean="0">
                <a:latin typeface="Calibri" pitchFamily="34" charset="0"/>
                <a:ea typeface="Microsoft YaHei"/>
                <a:hlinkClick r:id="rId5"/>
              </a:rPr>
              <a:t>www</a:t>
            </a:r>
            <a:r>
              <a:rPr sz="1600" smtClean="0">
                <a:latin typeface="Calibri" pitchFamily="34" charset="0"/>
                <a:ea typeface="Microsoft YaHei"/>
                <a:hlinkClick r:id="rId5"/>
              </a:rPr>
              <a:t>.</a:t>
            </a:r>
            <a:r>
              <a:rPr lang="en-US" sz="1600" smtClean="0">
                <a:latin typeface="Calibri" pitchFamily="34" charset="0"/>
                <a:ea typeface="Microsoft YaHei"/>
                <a:hlinkClick r:id="rId5"/>
              </a:rPr>
              <a:t>amalgama</a:t>
            </a:r>
            <a:r>
              <a:rPr sz="1600" smtClean="0">
                <a:latin typeface="Calibri" pitchFamily="34" charset="0"/>
                <a:ea typeface="Microsoft YaHei"/>
                <a:hlinkClick r:id="rId5"/>
              </a:rPr>
              <a:t>-</a:t>
            </a:r>
            <a:r>
              <a:rPr lang="en-US" sz="1600" smtClean="0">
                <a:latin typeface="Calibri" pitchFamily="34" charset="0"/>
                <a:ea typeface="Microsoft YaHei"/>
                <a:hlinkClick r:id="rId5"/>
              </a:rPr>
              <a:t>lab</a:t>
            </a:r>
            <a:r>
              <a:rPr sz="1600" smtClean="0">
                <a:latin typeface="Calibri" pitchFamily="34" charset="0"/>
                <a:ea typeface="Microsoft YaHei"/>
                <a:hlinkClick r:id="rId5"/>
              </a:rPr>
              <a:t>.</a:t>
            </a:r>
            <a:r>
              <a:rPr lang="en-US" sz="1600" smtClean="0">
                <a:latin typeface="Calibri" pitchFamily="34" charset="0"/>
                <a:ea typeface="Microsoft YaHei"/>
                <a:hlinkClick r:id="rId5"/>
              </a:rPr>
              <a:t>com</a:t>
            </a:r>
            <a:endParaRPr lang="en-US" sz="1600" smtClean="0">
              <a:latin typeface="Calibri" pitchFamily="34" charset="0"/>
              <a:ea typeface="Microsoft YaHei"/>
              <a:hlinkClick r:id="rId6"/>
            </a:endParaRPr>
          </a:p>
          <a:p>
            <a:pPr marL="431800" indent="-323850" hangingPunct="1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  <a:hlinkClick r:id="rId6"/>
              </a:rPr>
              <a:t>12.</a:t>
            </a:r>
            <a:r>
              <a:rPr lang="en-US" sz="1600" smtClean="0">
                <a:latin typeface="Calibri" pitchFamily="34" charset="0"/>
                <a:ea typeface="Microsoft YaHei"/>
                <a:hlinkClick r:id="rId6"/>
              </a:rPr>
              <a:t>http</a:t>
            </a:r>
            <a:r>
              <a:rPr sz="1600" smtClean="0">
                <a:latin typeface="Calibri" pitchFamily="34" charset="0"/>
                <a:ea typeface="Microsoft YaHei"/>
                <a:hlinkClick r:id="rId6"/>
              </a:rPr>
              <a:t>://</a:t>
            </a:r>
            <a:r>
              <a:rPr lang="en-US" sz="1600" smtClean="0">
                <a:latin typeface="Calibri" pitchFamily="34" charset="0"/>
                <a:ea typeface="Microsoft YaHei"/>
                <a:hlinkClick r:id="rId6"/>
              </a:rPr>
              <a:t>www</a:t>
            </a:r>
            <a:r>
              <a:rPr sz="1600" smtClean="0">
                <a:latin typeface="Calibri" pitchFamily="34" charset="0"/>
                <a:ea typeface="Microsoft YaHei"/>
                <a:hlinkClick r:id="rId6"/>
              </a:rPr>
              <a:t>.</a:t>
            </a:r>
            <a:r>
              <a:rPr lang="en-US" sz="1600" smtClean="0">
                <a:latin typeface="Calibri" pitchFamily="34" charset="0"/>
                <a:ea typeface="Microsoft YaHei"/>
                <a:hlinkClick r:id="rId6"/>
              </a:rPr>
              <a:t>rammsteinfan</a:t>
            </a:r>
            <a:r>
              <a:rPr sz="1600" smtClean="0">
                <a:latin typeface="Calibri" pitchFamily="34" charset="0"/>
                <a:ea typeface="Microsoft YaHei"/>
                <a:hlinkClick r:id="rId6"/>
              </a:rPr>
              <a:t>.</a:t>
            </a:r>
            <a:r>
              <a:rPr lang="en-US" sz="1600" smtClean="0">
                <a:latin typeface="Calibri" pitchFamily="34" charset="0"/>
                <a:ea typeface="Microsoft YaHei"/>
                <a:hlinkClick r:id="rId6"/>
              </a:rPr>
              <a:t>ru</a:t>
            </a:r>
            <a:endParaRPr sz="1600" smtClean="0">
              <a:latin typeface="Calibri" pitchFamily="34" charset="0"/>
              <a:ea typeface="Microsoft YaHei"/>
              <a:hlinkClick r:id="rId7"/>
            </a:endParaRPr>
          </a:p>
          <a:p>
            <a:pPr marL="431800" indent="-323850" hangingPunct="1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  <a:hlinkClick r:id="rId7"/>
              </a:rPr>
              <a:t>13.http://all-rammstein.ru/</a:t>
            </a:r>
            <a:endParaRPr sz="1600" smtClean="0">
              <a:latin typeface="Calibri" pitchFamily="34" charset="0"/>
              <a:ea typeface="Microsoft YaHei"/>
              <a:hlinkClick r:id="rId8"/>
            </a:endParaRPr>
          </a:p>
          <a:p>
            <a:pPr marL="431800" indent="-323850" hangingPunct="1">
              <a:lnSpc>
                <a:spcPct val="80000"/>
              </a:lnSpc>
              <a:spcBef>
                <a:spcPct val="0"/>
              </a:spcBef>
              <a:spcAft>
                <a:spcPts val="1413"/>
              </a:spcAft>
            </a:pPr>
            <a:r>
              <a:rPr sz="1600" smtClean="0">
                <a:latin typeface="Calibri" pitchFamily="34" charset="0"/>
                <a:ea typeface="Microsoft YaHei"/>
                <a:hlinkClick r:id="rId8"/>
              </a:rPr>
              <a:t>14.http://rammstein-online.ru/</a:t>
            </a:r>
            <a:endParaRPr sz="1600" smtClean="0">
              <a:latin typeface="Calibri" pitchFamily="34" charset="0"/>
              <a:ea typeface="Microsoft YaHei"/>
            </a:endParaRPr>
          </a:p>
        </p:txBody>
      </p:sp>
      <p:pic>
        <p:nvPicPr>
          <p:cNvPr id="53251" name="Содержимое 5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72313" y="0"/>
            <a:ext cx="20716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042988" y="274638"/>
            <a:ext cx="7643812" cy="201612"/>
          </a:xfrm>
        </p:spPr>
        <p:txBody>
          <a:bodyPr/>
          <a:lstStyle/>
          <a:p>
            <a:pPr eaLnBrk="1"/>
            <a:endParaRPr sz="4000"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459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457200" y="981075"/>
            <a:ext cx="8229600" cy="5145088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b="1" smtClean="0">
                <a:latin typeface="Arial" charset="0"/>
                <a:ea typeface="Arial Unicode MS" pitchFamily="34" charset="-128"/>
                <a:cs typeface="Arial" charset="0"/>
              </a:rPr>
              <a:t>Почему выбрано творчество группы Rammstein</a:t>
            </a: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?</a:t>
            </a:r>
            <a:endParaRPr lang="en-US" smtClean="0">
              <a:latin typeface="Arial" charset="0"/>
              <a:ea typeface="Arial Unicode MS" pitchFamily="34" charset="-128"/>
              <a:cs typeface="Arial" charset="0"/>
            </a:endParaRPr>
          </a:p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Char char="•"/>
            </a:pP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это достаточно непростой материал для перевода и анализа;</a:t>
            </a:r>
          </a:p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Char char="•"/>
            </a:pP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интерес вызывает сама личность автора и исполнителей, сила и гармоничность которых раскрывается в творчестве;</a:t>
            </a:r>
          </a:p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Char char="•"/>
            </a:pP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я сам с детства играю на гитаре, создал свою музыкальную группу, и мы пробовали исполнять песни Rammstein.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28625" y="285750"/>
            <a:ext cx="8229600" cy="368300"/>
          </a:xfrm>
        </p:spPr>
        <p:txBody>
          <a:bodyPr anchorCtr="0"/>
          <a:lstStyle/>
          <a:p>
            <a:pPr algn="l" eaLnBrk="1" hangingPunct="1"/>
            <a:endParaRPr sz="1800" smtClean="0">
              <a:latin typeface="Calibri" pitchFamily="34" charset="0"/>
              <a:ea typeface="Microsoft YaHei"/>
            </a:endParaRPr>
          </a:p>
        </p:txBody>
      </p:sp>
      <p:sp>
        <p:nvSpPr>
          <p:cNvPr id="21507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285750" y="928688"/>
            <a:ext cx="8607425" cy="6664325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smtClean="0">
                <a:latin typeface="Calibri" pitchFamily="34" charset="0"/>
                <a:ea typeface="Arial Unicode MS" pitchFamily="34" charset="-128"/>
                <a:cs typeface="Times New Roman" pitchFamily="18" charset="0"/>
              </a:rPr>
              <a:t>Главное  достижение Rammstein в том, что на мировой рок- сцене язык Шиллера и Гете впервые зазвучал мощно и убедительно. Группе удалось в сконцентрированной форме передать самые разные особенности немецкой культуры - здесь слились и нордическая романтика, и суровая мужественность, и маршеобразный милитаризм. «Мы пользуемся немецким языком как своеобразным музыкальным инструментом»- говорят музыканты.</a:t>
            </a:r>
          </a:p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Char char="•"/>
            </a:pPr>
            <a:endParaRPr smtClean="0">
              <a:latin typeface="Calibri" pitchFamily="34" charset="0"/>
              <a:ea typeface="Arial Unicode MS" pitchFamily="34" charset="-128"/>
              <a:cs typeface="Times New Roman" pitchFamily="18" charset="0"/>
            </a:endParaRPr>
          </a:p>
          <a:p>
            <a:pPr marL="0" indent="0" eaLnBrk="1" hangingPunct="1">
              <a:spcBef>
                <a:spcPts val="638"/>
              </a:spcBef>
              <a:spcAft>
                <a:spcPts val="1413"/>
              </a:spcAft>
              <a:buFont typeface="StarSymbol"/>
              <a:buNone/>
            </a:pPr>
            <a:endParaRPr smtClean="0">
              <a:latin typeface="Calibri" pitchFamily="34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pPr eaLnBrk="1" hangingPunct="1">
              <a:buFont typeface="StarSymbol"/>
              <a:buNone/>
            </a:pPr>
            <a:r>
              <a:rPr smtClean="0">
                <a:latin typeface="Calibri" pitchFamily="34" charset="0"/>
                <a:ea typeface="Microsoft YaHei"/>
              </a:rPr>
              <a:t>Ramstein</a:t>
            </a:r>
          </a:p>
        </p:txBody>
      </p:sp>
      <p:sp>
        <p:nvSpPr>
          <p:cNvPr id="23555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179388" y="836613"/>
            <a:ext cx="8964612" cy="6021387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algn="just" eaLnBrk="1" hangingPunct="1">
              <a:lnSpc>
                <a:spcPct val="90000"/>
              </a:lnSpc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Название группы сами музыканты связывают с "таранным камнем". Но ещё до образования группы в 1988 году на базе NATO в местечке Ramstein (одна буква m) в Германии на авиашоу  два американских военных самолета  столкнулись и рухнули на толпу людей.   Многие сгорели заживо.</a:t>
            </a:r>
          </a:p>
          <a:p>
            <a:pPr marL="0" indent="0" algn="just" eaLnBrk="1" hangingPunct="1">
              <a:lnSpc>
                <a:spcPct val="90000"/>
              </a:lnSpc>
              <a:spcBef>
                <a:spcPts val="638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Calibri" pitchFamily="34" charset="0"/>
                <a:ea typeface="Arial Unicode MS" pitchFamily="34" charset="-128"/>
                <a:cs typeface="Arial" charset="0"/>
              </a:rPr>
              <a:t>Стиль звука</a:t>
            </a:r>
            <a:r>
              <a:rPr smtClean="0">
                <a:latin typeface="Calibri" pitchFamily="34" charset="0"/>
                <a:ea typeface="Microsoft YaHei"/>
                <a:cs typeface="Arial" charset="0"/>
              </a:rPr>
              <a:t> </a:t>
            </a: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Rammstein определяют по-разному – кто-то считает, что это металл, кто-то называет индустриальным  металлом, альтернативным металлом. В </a:t>
            </a:r>
            <a:r>
              <a:rPr smtClean="0">
                <a:latin typeface="Calibri" pitchFamily="34" charset="0"/>
                <a:ea typeface="Microsoft YaHei"/>
                <a:cs typeface="Arial" charset="0"/>
              </a:rPr>
              <a:t>целом </a:t>
            </a:r>
            <a:r>
              <a:rPr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музыка группы представляет собой стиль, который называют Neue Deutsche Härte.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Font typeface="StarSymbol"/>
              <a:buNone/>
            </a:pPr>
            <a:r>
              <a:rPr sz="4000" smtClean="0">
                <a:latin typeface="Calibri" pitchFamily="34" charset="0"/>
                <a:ea typeface="Microsoft YaHei"/>
              </a:rPr>
              <a:t>Любовь к огню</a:t>
            </a:r>
          </a:p>
        </p:txBody>
      </p:sp>
      <p:sp>
        <p:nvSpPr>
          <p:cNvPr id="25603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457200" y="1052513"/>
            <a:ext cx="8229600" cy="7804150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Команда много играет с огнем как  в метафорическом, так и в самом  прямом смысле. Участники группы всегда испытывали любовь к огню и к пиротехническим эффектам.</a:t>
            </a:r>
          </a:p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«Огонь очаровывает меня. Однажды я принес с собой два больших фейерверка на выступление и взорвал их между двумя песнями. Народ ликовал, а я обжег себе руки. Я нашел все это безумно хорошей идеей»</a:t>
            </a:r>
            <a:r>
              <a:rPr lang="en-US" smtClean="0">
                <a:latin typeface="Arial" charset="0"/>
                <a:ea typeface="Arial Unicode MS" pitchFamily="34" charset="-128"/>
                <a:cs typeface="Arial" charset="0"/>
              </a:rPr>
              <a:t>,</a:t>
            </a: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- говорил Линдеманн.</a:t>
            </a:r>
          </a:p>
          <a:p>
            <a:pPr marL="0" indent="0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Char char="•"/>
            </a:pPr>
            <a:endParaRPr smtClean="0">
              <a:latin typeface="Arial" charset="0"/>
              <a:ea typeface="Arial Unicode MS" pitchFamily="34" charset="-128"/>
              <a:cs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smtClean="0">
              <a:latin typeface="Calibri" pitchFamily="34" charset="0"/>
              <a:ea typeface="Microsoft YaHei"/>
            </a:endParaRPr>
          </a:p>
        </p:txBody>
      </p:sp>
      <p:sp>
        <p:nvSpPr>
          <p:cNvPr id="27650" name="Текст 2"/>
          <p:cNvSpPr txBox="1">
            <a:spLocks noGrp="1"/>
          </p:cNvSpPr>
          <p:nvPr>
            <p:ph type="body" idx="4294967295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431800" indent="-323850" eaLnBrk="1" hangingPunct="1">
              <a:spcBef>
                <a:spcPct val="0"/>
              </a:spcBef>
              <a:spcAft>
                <a:spcPts val="1413"/>
              </a:spcAft>
            </a:pPr>
            <a:endParaRPr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7651" name="Picture 2" descr="C:\Documents and Settings\Admin\Рабочий стол\Rammstein_Live_at_Madison_Square_Gar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Documents and Settings\Admin\Рабочий стол\Rammstein___live_by_haus_of_rammste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96875" y="0"/>
            <a:ext cx="9540875" cy="679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5"/>
          <p:cNvSpPr txBox="1">
            <a:spLocks noGrp="1"/>
          </p:cNvSpPr>
          <p:nvPr>
            <p:ph type="title" idx="4294967295"/>
          </p:nvPr>
        </p:nvSpPr>
        <p:spPr>
          <a:xfrm>
            <a:off x="1116013" y="188913"/>
            <a:ext cx="7581900" cy="215900"/>
          </a:xfrm>
        </p:spPr>
        <p:txBody>
          <a:bodyPr/>
          <a:lstStyle/>
          <a:p>
            <a:endParaRPr sz="4000" smtClean="0">
              <a:latin typeface="Calibri" pitchFamily="34" charset="0"/>
              <a:ea typeface="Microsoft YaHei"/>
            </a:endParaRPr>
          </a:p>
        </p:txBody>
      </p:sp>
      <p:sp>
        <p:nvSpPr>
          <p:cNvPr id="28675" name="Text Box 8"/>
          <p:cNvSpPr txBox="1">
            <a:spLocks noGrp="1"/>
          </p:cNvSpPr>
          <p:nvPr>
            <p:ph type="body" sz="half" idx="4294967295"/>
          </p:nvPr>
        </p:nvSpPr>
        <p:spPr bwMode="auto">
          <a:xfrm>
            <a:off x="468313" y="6021388"/>
            <a:ext cx="8229600" cy="836612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431800" indent="-323850">
              <a:spcBef>
                <a:spcPct val="0"/>
              </a:spcBef>
              <a:spcAft>
                <a:spcPts val="1413"/>
              </a:spcAft>
              <a:buFont typeface="StarSymbol"/>
              <a:buNone/>
            </a:pPr>
            <a:r>
              <a:rPr smtClean="0">
                <a:latin typeface="Calibri" pitchFamily="34" charset="0"/>
                <a:ea typeface="Microsoft YaHei"/>
              </a:rPr>
              <a:t>Бертольд Брехт            Курт Вайль</a:t>
            </a:r>
          </a:p>
        </p:txBody>
      </p:sp>
      <p:pic>
        <p:nvPicPr>
          <p:cNvPr id="28676" name="Picture 9" descr="411px-Bertolt-Brecht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27088" y="1557338"/>
            <a:ext cx="3065462" cy="4465637"/>
          </a:xfrm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8677" name="Picture 10" descr="Bundesarchiv_Bild_146-2005-0119,_Kurt_Weill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27538" y="1557338"/>
            <a:ext cx="2978150" cy="4465637"/>
          </a:xfrm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Содержимо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0"/>
            <a:ext cx="2714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Font typeface="StarSymbol"/>
              <a:buNone/>
            </a:pPr>
            <a:r>
              <a:rPr sz="4000" smtClean="0">
                <a:latin typeface="Arial" charset="0"/>
                <a:ea typeface="Microsoft YaHei"/>
                <a:cs typeface="Arial" charset="0"/>
              </a:rPr>
              <a:t>Herzeleid</a:t>
            </a:r>
            <a:r>
              <a:rPr lang="en-US" sz="4000" smtClean="0">
                <a:latin typeface="Arial" charset="0"/>
                <a:ea typeface="Microsoft YaHei"/>
                <a:cs typeface="Arial" charset="0"/>
              </a:rPr>
              <a:t> </a:t>
            </a:r>
            <a:endParaRPr sz="4000" smtClean="0">
              <a:latin typeface="Arial" charset="0"/>
              <a:ea typeface="Microsoft YaHei"/>
              <a:cs typeface="Arial" charset="0"/>
            </a:endParaRPr>
          </a:p>
        </p:txBody>
      </p:sp>
      <p:sp>
        <p:nvSpPr>
          <p:cNvPr id="30723" name="Содержимое 2"/>
          <p:cNvSpPr txBox="1">
            <a:spLocks noGrp="1"/>
          </p:cNvSpPr>
          <p:nvPr>
            <p:ph type="body" idx="4294967295"/>
          </p:nvPr>
        </p:nvSpPr>
        <p:spPr bwMode="auto">
          <a:xfrm>
            <a:off x="457200" y="1412875"/>
            <a:ext cx="8229600" cy="4713288"/>
          </a:xfrm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ts val="638"/>
              </a:spcBef>
              <a:spcAft>
                <a:spcPts val="1413"/>
              </a:spcAft>
              <a:buFont typeface="Arial" charset="0"/>
              <a:buNone/>
            </a:pPr>
            <a:r>
              <a:rPr smtClean="0">
                <a:latin typeface="Arial" charset="0"/>
                <a:ea typeface="Arial Unicode MS" pitchFamily="34" charset="-128"/>
                <a:cs typeface="Arial" charset="0"/>
              </a:rPr>
              <a:t>14 апреля 1994 года, состоялось первое официальное выступление Rammstein, а первый альбом группы «Herzeleid» появился в 1995. Тиль объясняет название: «Берегите друг друга от сердечной боли» - старая пословица, которую можно найти на вышивках или вырезанной на дубовой коре». Этот же призыв был вырезан на столе в общей квартире, где создавались музыкальные идеи.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</TotalTime>
  <Words>1101</Words>
  <Application>Microsoft Office PowerPoint</Application>
  <PresentationFormat>Экран (4:3)</PresentationFormat>
  <Paragraphs>66</Paragraphs>
  <Slides>21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Calibri</vt:lpstr>
      <vt:lpstr>Microsoft YaHei</vt:lpstr>
      <vt:lpstr>Mangal</vt:lpstr>
      <vt:lpstr>StarSymbol</vt:lpstr>
      <vt:lpstr>Arial Unicode MS</vt:lpstr>
      <vt:lpstr>Lucida Sans Unicode</vt:lpstr>
      <vt:lpstr>Tahoma</vt:lpstr>
      <vt:lpstr>Times New Roman</vt:lpstr>
      <vt:lpstr>Обычный 2</vt:lpstr>
      <vt:lpstr>Творчество группы Rammstein Элементы лингвистического анализа текста</vt:lpstr>
      <vt:lpstr>Слайд 2</vt:lpstr>
      <vt:lpstr>Слайд 3</vt:lpstr>
      <vt:lpstr>Слайд 4</vt:lpstr>
      <vt:lpstr>Ramstein</vt:lpstr>
      <vt:lpstr>Любовь к огню</vt:lpstr>
      <vt:lpstr>Слайд 7</vt:lpstr>
      <vt:lpstr>Слайд 8</vt:lpstr>
      <vt:lpstr>Herzeleid </vt:lpstr>
      <vt:lpstr>Sehnsucht</vt:lpstr>
      <vt:lpstr>Du Hast</vt:lpstr>
      <vt:lpstr>Links 2 3 4</vt:lpstr>
      <vt:lpstr>Mein Herz brennt </vt:lpstr>
      <vt:lpstr>Mutter</vt:lpstr>
      <vt:lpstr>«Mein Teil»</vt:lpstr>
      <vt:lpstr>Reise, Reise</vt:lpstr>
      <vt:lpstr>Dalai Lama</vt:lpstr>
      <vt:lpstr>Слайд 18</vt:lpstr>
      <vt:lpstr>                                 Rosenrot</vt:lpstr>
      <vt:lpstr>Заключение</vt:lpstr>
      <vt:lpstr>Информационные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Творчество группы "Раммштайн".</dc:title>
  <dc:creator>User</dc:creator>
  <cp:lastModifiedBy>Goncharova</cp:lastModifiedBy>
  <cp:revision>30</cp:revision>
  <dcterms:created xsi:type="dcterms:W3CDTF">2015-03-26T18:25:25Z</dcterms:created>
  <dcterms:modified xsi:type="dcterms:W3CDTF">2017-02-09T18:25:02Z</dcterms:modified>
</cp:coreProperties>
</file>