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56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776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32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543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162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188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54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325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080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688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64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9340E-FC46-44D0-A0AD-CB232CBF523F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91C32-C4F4-4982-B4AA-797101FD63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677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8%D0%B0%D1%85%D0%BC%D0%B0%D1%82%D0%BD%D0%B0%D1%8F_%D1%84%D0%B5%D0%B4%D0%B5%D1%80%D0%B0%D1%86%D0%B8%D1%8F_%D0%9C%D0%BE%D1%81%D0%BA%D0%B2%D1%8B" TargetMode="External"/><Relationship Id="rId2" Type="http://schemas.openxmlformats.org/officeDocument/2006/relationships/hyperlink" Target="https://ru.wikipedia.org/wiki/%D0%A4%D0%98%D0%94%D0%9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ru.wikipedia.org/wiki/%D0%A8%D0%B0%D1%85%D0%BC%D0%B0%D1%82%D1%8B_%D0%B2_%D1%88%D0%BA%D0%BE%D0%BB%D0%B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B%D1%8E%D0%BC%D0%B6%D0%B8%D0%BD%D0%BE%D0%B2,_%D0%9A%D0%B8%D1%80%D1%81%D0%B0%D0%BD_%D0%9D%D0%B8%D0%BA%D0%BE%D0%BB%D0%B0%D0%B5%D0%B2%D0%B8%D1%8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8%D0%B0%D1%85%D0%BC%D0%B0%D1%82%D1%8B_%D0%B2_%D1%88%D0%BA%D0%BE%D0%BB%D0%B5" TargetMode="External"/><Relationship Id="rId5" Type="http://schemas.openxmlformats.org/officeDocument/2006/relationships/hyperlink" Target="https://ru.wikipedia.org/wiki/%D0%A4%D1%83%D1%80%D1%81%D0%B5%D0%BD%D0%BA%D0%BE,_%D0%90%D0%BD%D0%B4%D1%80%D0%B5%D0%B9_%D0%90%D0%BB%D0%B5%D0%BA%D1%81%D0%B0%D0%BD%D0%B4%D1%80%D0%BE%D0%B2%D0%B8%D1%87" TargetMode="External"/><Relationship Id="rId4" Type="http://schemas.openxmlformats.org/officeDocument/2006/relationships/hyperlink" Target="https://ru.wikipedia.org/wiki/%D0%9F%D1%83%D1%82%D0%B8%D0%BD,_%D0%92%D0%BB%D0%B0%D0%B4%D0%B8%D0%BC%D0%B8%D1%80_%D0%92%D0%BB%D0%B0%D0%B4%D0%B8%D0%BC%D0%B8%D1%80%D0%BE%D0%B2%D0%B8%D1%8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8%D0%B0%D1%85%D0%BC%D0%B0%D1%82%D1%8B_%D0%B2_%D1%88%D0%BA%D0%BE%D0%BB%D0%B5" TargetMode="External"/><Relationship Id="rId2" Type="http://schemas.openxmlformats.org/officeDocument/2006/relationships/hyperlink" Target="https://ru.wikipedia.org/wiki/%D0%9F%D1%80%D0%BE%D1%81%D0%B2%D0%B5%D1%89%D0%B5%D0%BD%D0%B8%D0%B5_(%D0%B8%D0%B7%D0%B4%D0%B0%D1%82%D0%B5%D0%BB%D1%8C%D1%81%D1%82%D0%B2%D0%BE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ru.wikipedia.org/wiki/%D0%9C%D0%B5%D0%B4%D0%B2%D0%B5%D0%B4%D0%B5%D0%B2,_%D0%94%D0%BC%D0%B8%D1%82%D1%80%D0%B8%D0%B9_%D0%90%D0%BD%D0%B0%D1%82%D0%BE%D0%BB%D1%8C%D0%B5%D0%B2%D0%B8%D1%8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B%D1%8E%D0%BC%D0%B6%D0%B8%D0%BD%D0%BE%D0%B2,_%D0%9A%D0%B8%D1%80%D1%81%D0%B0%D0%BD_%D0%9D%D0%B8%D0%BA%D0%BE%D0%BB%D0%B0%D0%B5%D0%B2%D0%B8%D1%87" TargetMode="External"/><Relationship Id="rId2" Type="http://schemas.openxmlformats.org/officeDocument/2006/relationships/hyperlink" Target="https://ru.wikipedia.org/wiki/%D0%9C%D0%B5%D0%B6%D0%B4%D1%83%D0%BD%D0%B0%D1%80%D0%BE%D0%B4%D0%BD%D0%B0%D1%8F_%D1%88%D0%B0%D1%85%D0%BC%D0%B0%D1%82%D0%BD%D0%B0%D1%8F_%D1%84%D0%B5%D0%B4%D0%B5%D1%80%D0%B0%D1%86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ru.wikipedia.org/wiki/%D0%92%D0%B0%D1%81%D0%B8%D0%BB%D1%8C%D0%B5%D0%B2%D0%B0,_%D0%9E%D0%BB%D1%8C%D0%B3%D0%B0_%D0%AE%D1%80%D1%8C%D0%B5%D0%B2%D0%BD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Образовательный проект «Шахматы в школу»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Салчак</a:t>
            </a:r>
            <a:r>
              <a:rPr lang="ru-RU" dirty="0" smtClean="0"/>
              <a:t> Юрий Сергеевич, учитель физической культуры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78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</a:t>
            </a:r>
            <a:r>
              <a:rPr lang="ru-RU" sz="4800" b="1" dirty="0" smtClean="0">
                <a:solidFill>
                  <a:srgbClr val="FF0000"/>
                </a:solidFill>
              </a:rPr>
              <a:t>Уроки шахмат для детей помогают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6019800" cy="50323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            развитию способностей ориентироваться  на  плоскости,  </a:t>
            </a:r>
            <a:endParaRPr lang="ru-RU" b="1" i="1" dirty="0"/>
          </a:p>
          <a:p>
            <a:pPr marL="0" indent="0">
              <a:buNone/>
            </a:pPr>
            <a:r>
              <a:rPr lang="ru-RU" b="1" i="1" dirty="0" smtClean="0"/>
              <a:t>развитию  аналитико-синтетической  деятельности  </a:t>
            </a:r>
          </a:p>
          <a:p>
            <a:pPr marL="0" indent="0">
              <a:buNone/>
            </a:pPr>
            <a:r>
              <a:rPr lang="ru-RU" b="1" i="1" dirty="0" smtClean="0"/>
              <a:t>мышления,  суждений,  </a:t>
            </a:r>
            <a:r>
              <a:rPr lang="ru-RU" b="1" i="1" dirty="0" err="1" smtClean="0"/>
              <a:t>умозаключе-ний</a:t>
            </a:r>
            <a:r>
              <a:rPr lang="ru-RU" b="1" i="1" dirty="0" smtClean="0"/>
              <a:t>,  учит  ребенка  запоминать,  </a:t>
            </a:r>
          </a:p>
          <a:p>
            <a:pPr marL="0" indent="0">
              <a:buNone/>
            </a:pPr>
            <a:r>
              <a:rPr lang="ru-RU" b="1" i="1" dirty="0" smtClean="0"/>
              <a:t>сравнивать,  обобщать,  </a:t>
            </a:r>
          </a:p>
          <a:p>
            <a:pPr marL="0" indent="0">
              <a:buNone/>
            </a:pPr>
            <a:r>
              <a:rPr lang="ru-RU" b="1" i="1" dirty="0" smtClean="0"/>
              <a:t>предвидеть  результаты  своей  деятельности,  содействует  </a:t>
            </a:r>
          </a:p>
          <a:p>
            <a:pPr marL="0" indent="0">
              <a:buNone/>
            </a:pPr>
            <a:r>
              <a:rPr lang="ru-RU" b="1" i="1" dirty="0" smtClean="0"/>
              <a:t>формированию  таких  ценнейших  </a:t>
            </a:r>
          </a:p>
          <a:p>
            <a:pPr marL="0" indent="0">
              <a:buNone/>
            </a:pPr>
            <a:r>
              <a:rPr lang="ru-RU" b="1" i="1" dirty="0" smtClean="0"/>
              <a:t>качеств  как  усидчивость, </a:t>
            </a:r>
          </a:p>
          <a:p>
            <a:pPr marL="0" indent="0">
              <a:buNone/>
            </a:pPr>
            <a:r>
              <a:rPr lang="ru-RU" b="1" i="1" dirty="0" smtClean="0"/>
              <a:t> внимательность, </a:t>
            </a:r>
          </a:p>
          <a:p>
            <a:pPr marL="0" indent="0">
              <a:buNone/>
            </a:pPr>
            <a:r>
              <a:rPr lang="ru-RU" b="1" i="1" dirty="0" smtClean="0"/>
              <a:t> самостоятельность</a:t>
            </a:r>
            <a:r>
              <a:rPr lang="ru-RU" b="1" i="1" dirty="0"/>
              <a:t>.</a:t>
            </a:r>
            <a:endParaRPr lang="ru-RU" b="1" i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2768"/>
            <a:ext cx="6172200" cy="5285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06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43583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</a:t>
            </a:r>
            <a:r>
              <a:rPr lang="ru-RU" sz="5400" b="1" dirty="0" smtClean="0">
                <a:solidFill>
                  <a:srgbClr val="FF0000"/>
                </a:solidFill>
              </a:rPr>
              <a:t>Обучение шахматам в школе -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43584"/>
            <a:ext cx="11631168" cy="561441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sz="3200" b="1" i="1" dirty="0" smtClean="0"/>
              <a:t>это </a:t>
            </a:r>
            <a:r>
              <a:rPr lang="ru-RU" sz="3200" b="1" i="1" dirty="0"/>
              <a:t>прекрасная возможность развить </a:t>
            </a:r>
            <a:r>
              <a:rPr lang="ru-RU" sz="3200" b="1" i="1" dirty="0">
                <a:solidFill>
                  <a:srgbClr val="FF0000"/>
                </a:solidFill>
              </a:rPr>
              <a:t>интеллект ребенка </a:t>
            </a:r>
            <a:r>
              <a:rPr lang="ru-RU" sz="3200" b="1" i="1" dirty="0"/>
              <a:t>в игровой форме. Игра в шахматы учит </a:t>
            </a:r>
            <a:r>
              <a:rPr lang="ru-RU" sz="3200" b="1" i="1" dirty="0">
                <a:solidFill>
                  <a:srgbClr val="FF0000"/>
                </a:solidFill>
              </a:rPr>
              <a:t>обобщать, сравнивать, делать вводы.</a:t>
            </a:r>
            <a:r>
              <a:rPr lang="ru-RU" sz="3200" b="1" i="1" dirty="0"/>
              <a:t> Обучение в школе </a:t>
            </a:r>
            <a:r>
              <a:rPr lang="ru-RU" sz="3200" b="1" i="1" dirty="0" smtClean="0"/>
              <a:t>шахматам </a:t>
            </a:r>
            <a:r>
              <a:rPr lang="ru-RU" sz="3200" b="1" i="1" dirty="0"/>
              <a:t>позволяет сформировать такие необходимые качества, как </a:t>
            </a:r>
            <a:r>
              <a:rPr lang="ru-RU" sz="3200" b="1" i="1" dirty="0">
                <a:solidFill>
                  <a:srgbClr val="FF0000"/>
                </a:solidFill>
              </a:rPr>
              <a:t>усидчивость, внимательность и собранность</a:t>
            </a:r>
            <a:r>
              <a:rPr lang="ru-RU" sz="3200" b="1" i="1" dirty="0"/>
              <a:t>. Шахматы дают детям возможность </a:t>
            </a:r>
            <a:r>
              <a:rPr lang="ru-RU" sz="3200" b="1" i="1" dirty="0">
                <a:solidFill>
                  <a:srgbClr val="FF0000"/>
                </a:solidFill>
              </a:rPr>
              <a:t>развить логику и анализ</a:t>
            </a:r>
            <a:r>
              <a:rPr lang="ru-RU" sz="3200" b="1" i="1" dirty="0"/>
              <a:t>.  Занятия шахматами способствуют </a:t>
            </a:r>
            <a:r>
              <a:rPr lang="ru-RU" sz="3200" b="1" i="1" dirty="0">
                <a:solidFill>
                  <a:srgbClr val="FF0000"/>
                </a:solidFill>
              </a:rPr>
              <a:t>расширению кругозора ребенка </a:t>
            </a:r>
            <a:r>
              <a:rPr lang="ru-RU" sz="3200" b="1" i="1" dirty="0"/>
              <a:t>и позволяют полезно и увлекательно заполнить его досуг. Обучение шахматам детей делает их более </a:t>
            </a:r>
            <a:r>
              <a:rPr lang="ru-RU" sz="3200" b="1" i="1" dirty="0">
                <a:solidFill>
                  <a:srgbClr val="FF0000"/>
                </a:solidFill>
              </a:rPr>
              <a:t>эрудированными, организованными, ответственными </a:t>
            </a:r>
            <a:r>
              <a:rPr lang="ru-RU" sz="3200" b="1" i="1" dirty="0"/>
              <a:t>за результат своей деятельности.</a:t>
            </a:r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766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</a:t>
            </a:r>
            <a:r>
              <a:rPr lang="ru-RU" sz="5400" b="1" dirty="0" smtClean="0">
                <a:solidFill>
                  <a:srgbClr val="FF0000"/>
                </a:solidFill>
              </a:rPr>
              <a:t>Результаты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705344" y="1825625"/>
            <a:ext cx="36484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rgbClr val="FF0000"/>
                </a:solidFill>
              </a:rPr>
              <a:t>обучения шахматам приносят свои плоды:</a:t>
            </a:r>
          </a:p>
          <a:p>
            <a:pPr marL="0" indent="0">
              <a:buNone/>
            </a:pPr>
            <a:r>
              <a:rPr lang="ru-RU" b="1" i="1" dirty="0" smtClean="0"/>
              <a:t>Кужугет </a:t>
            </a:r>
            <a:r>
              <a:rPr lang="ru-RU" b="1" i="1" dirty="0" err="1" smtClean="0"/>
              <a:t>Найдан</a:t>
            </a:r>
            <a:r>
              <a:rPr lang="ru-RU" b="1" i="1" dirty="0" smtClean="0"/>
              <a:t>, </a:t>
            </a:r>
            <a:r>
              <a:rPr lang="ru-RU" b="1" i="1" dirty="0" err="1" smtClean="0"/>
              <a:t>Лопсан</a:t>
            </a:r>
            <a:r>
              <a:rPr lang="ru-RU" b="1" i="1" dirty="0" smtClean="0"/>
              <a:t> </a:t>
            </a:r>
            <a:r>
              <a:rPr lang="ru-RU" b="1" i="1" dirty="0" err="1" smtClean="0"/>
              <a:t>Ачыс</a:t>
            </a:r>
            <a:r>
              <a:rPr lang="ru-RU" b="1" i="1" dirty="0" smtClean="0"/>
              <a:t>, </a:t>
            </a:r>
            <a:r>
              <a:rPr lang="ru-RU" b="1" i="1" dirty="0" err="1" smtClean="0"/>
              <a:t>Ооржак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Амилан</a:t>
            </a:r>
            <a:r>
              <a:rPr lang="ru-RU" b="1" i="1" dirty="0" smtClean="0"/>
              <a:t>, </a:t>
            </a:r>
            <a:r>
              <a:rPr lang="ru-RU" b="1" i="1" dirty="0" err="1" smtClean="0"/>
              <a:t>Бакук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Саша-призёры</a:t>
            </a:r>
            <a:r>
              <a:rPr lang="ru-RU" b="1" i="1" dirty="0" smtClean="0"/>
              <a:t> республиканских игр.</a:t>
            </a:r>
          </a:p>
          <a:p>
            <a:pPr marL="0" indent="0">
              <a:buNone/>
            </a:pPr>
            <a:r>
              <a:rPr lang="ru-RU" b="1" i="1" dirty="0" smtClean="0"/>
              <a:t>Они учатся только на «4» и «5»</a:t>
            </a:r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1" y="346340"/>
            <a:ext cx="6831874" cy="6080584"/>
          </a:xfrm>
        </p:spPr>
      </p:pic>
    </p:spTree>
    <p:extLst>
      <p:ext uri="{BB962C8B-B14F-4D97-AF65-F5344CB8AC3E}">
        <p14:creationId xmlns="" xmlns:p14="http://schemas.microsoft.com/office/powerpoint/2010/main" val="17025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http://2ls.ru/uploads/posts/2012-09/1346579410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" y="0"/>
            <a:ext cx="12301727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026781" y="2055813"/>
            <a:ext cx="100287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8372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509" y="312874"/>
            <a:ext cx="10515600" cy="1325563"/>
          </a:xfrm>
        </p:spPr>
        <p:txBody>
          <a:bodyPr/>
          <a:lstStyle/>
          <a:p>
            <a:r>
              <a:rPr lang="ru-RU" b="1" dirty="0" smtClean="0"/>
              <a:t>                </a:t>
            </a:r>
            <a:r>
              <a:rPr lang="ru-RU" sz="5400" b="1" dirty="0" smtClean="0">
                <a:solidFill>
                  <a:srgbClr val="FF0000"/>
                </a:solidFill>
              </a:rPr>
              <a:t>Шахматы в школе -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822" y="1384661"/>
            <a:ext cx="11591109" cy="525126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4000" b="1" i="1" dirty="0" smtClean="0"/>
              <a:t>образовательная </a:t>
            </a:r>
            <a:r>
              <a:rPr lang="ru-RU" sz="4000" b="1" i="1" dirty="0"/>
              <a:t>программа для обучения детей игре в шахматы. Разработана российским Фондом «Шахматы в школе» в 2015 году. Работа фонда поддержана Международной шахматной федерацией </a:t>
            </a:r>
            <a:r>
              <a:rPr lang="ru-RU" sz="4000" b="1" i="1" u="sng" dirty="0">
                <a:hlinkClick r:id="rId2" tooltip="ФИДЕ"/>
              </a:rPr>
              <a:t>ФИДЕ</a:t>
            </a:r>
            <a:r>
              <a:rPr lang="ru-RU" sz="4000" b="1" i="1" dirty="0"/>
              <a:t>, властями России и рядом спонсоров. Руководителем проекта является вице-президент </a:t>
            </a:r>
            <a:r>
              <a:rPr lang="ru-RU" sz="4000" b="1" i="1" u="sng" dirty="0">
                <a:hlinkClick r:id="rId3" tooltip="Шахматная федерация Москвы"/>
              </a:rPr>
              <a:t>Шахматной федерации Москвы</a:t>
            </a:r>
            <a:r>
              <a:rPr lang="ru-RU" sz="4000" b="1" i="1" dirty="0"/>
              <a:t> Никита Ким</a:t>
            </a:r>
            <a:r>
              <a:rPr lang="ru-RU" sz="4000" b="1" i="1" u="sng" baseline="30000" dirty="0">
                <a:hlinkClick r:id="rId4"/>
              </a:rPr>
              <a:t>[1]</a:t>
            </a:r>
            <a:r>
              <a:rPr lang="ru-RU" sz="4000" b="1" i="1" dirty="0"/>
              <a:t>.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7653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 smtClean="0"/>
              <a:t>  </a:t>
            </a:r>
            <a:r>
              <a:rPr lang="ru-RU" sz="4800" b="1" i="1" dirty="0" smtClean="0">
                <a:solidFill>
                  <a:srgbClr val="FF0000"/>
                </a:solidFill>
              </a:rPr>
              <a:t>Шахматы </a:t>
            </a:r>
            <a:r>
              <a:rPr lang="ru-RU" sz="4800" b="1" i="1" dirty="0" smtClean="0"/>
              <a:t>– одна из самых древних и увлекательных настольных игр. Более двух тысяч лет люди играют в шахматы. Эта игра помогает развивать память, способствует совершенствованию логического и стратегического мышления. Сочетая в себе элементы спорта, науки и искусства, шахматы способствуют гармоничному развитию личности.</a:t>
            </a:r>
          </a:p>
          <a:p>
            <a:pPr marL="0" indent="0">
              <a:buNone/>
            </a:pPr>
            <a:endParaRPr lang="ru-RU" sz="4800" b="1" i="1" dirty="0"/>
          </a:p>
        </p:txBody>
      </p:sp>
    </p:spTree>
    <p:extLst>
      <p:ext uri="{BB962C8B-B14F-4D97-AF65-F5344CB8AC3E}">
        <p14:creationId xmlns="" xmlns:p14="http://schemas.microsoft.com/office/powerpoint/2010/main" val="65056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" y="404845"/>
            <a:ext cx="1207008" cy="9022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     </a:t>
            </a:r>
            <a:r>
              <a:rPr lang="ru-RU" b="1" dirty="0" smtClean="0">
                <a:solidFill>
                  <a:srgbClr val="FF0000"/>
                </a:solidFill>
              </a:rPr>
              <a:t>История </a:t>
            </a:r>
            <a:r>
              <a:rPr lang="ru-RU" b="1" dirty="0">
                <a:solidFill>
                  <a:srgbClr val="FF0000"/>
                </a:solidFill>
              </a:rPr>
              <a:t>шахматного образования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      в </a:t>
            </a:r>
            <a:r>
              <a:rPr lang="ru-RU" b="1" dirty="0">
                <a:solidFill>
                  <a:srgbClr val="FF0000"/>
                </a:solidFill>
              </a:rPr>
              <a:t>Российской Федерации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49043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 smtClean="0"/>
              <a:t>    </a:t>
            </a:r>
            <a:r>
              <a:rPr lang="ru-RU" b="1" i="1" dirty="0" smtClean="0"/>
              <a:t>С </a:t>
            </a:r>
            <a:r>
              <a:rPr lang="ru-RU" b="1" i="1" dirty="0"/>
              <a:t>1994 года в начальной школе были выделены учебные часы для факультативов: 2 часа в первом классе, 3 — во втором и третьем классах. Учителям было предложено на выбор ведение факультативных курсов «Введение в народоведение», «Твоя вселенная», «Шахматы — школе» (автор курса «Шахматы — школе</a:t>
            </a:r>
            <a:r>
              <a:rPr lang="ru-RU" b="1" i="1" dirty="0" smtClean="0"/>
              <a:t>»)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В </a:t>
            </a:r>
            <a:r>
              <a:rPr lang="ru-RU" b="1" i="1" dirty="0"/>
              <a:t>2007 году после встречи с президентом ФИДЕ </a:t>
            </a:r>
            <a:r>
              <a:rPr lang="ru-RU" b="1" i="1" u="sng" dirty="0">
                <a:hlinkClick r:id="rId3" tooltip="Илюмжинов, Кирсан Николаевич"/>
              </a:rPr>
              <a:t>Кирсаном Илюмжиновым</a:t>
            </a:r>
            <a:r>
              <a:rPr lang="ru-RU" b="1" i="1" dirty="0"/>
              <a:t>, президент России </a:t>
            </a:r>
            <a:r>
              <a:rPr lang="ru-RU" b="1" i="1" u="sng" dirty="0">
                <a:hlinkClick r:id="rId4" tooltip="Путин, Владимир Владимирович"/>
              </a:rPr>
              <a:t>Владимир Путин</a:t>
            </a:r>
            <a:r>
              <a:rPr lang="ru-RU" b="1" i="1" dirty="0"/>
              <a:t> дал указание министру образования </a:t>
            </a:r>
            <a:r>
              <a:rPr lang="ru-RU" b="1" i="1" u="sng" dirty="0">
                <a:hlinkClick r:id="rId5" tooltip="Фурсенко, Андрей Александрович"/>
              </a:rPr>
              <a:t>Андрею Фурсенко</a:t>
            </a:r>
            <a:r>
              <a:rPr lang="ru-RU" b="1" i="1" dirty="0"/>
              <a:t> ознакомиться с опытом преподавания шахмат в разных странах с последующей возможностью применения в России</a:t>
            </a:r>
            <a:r>
              <a:rPr lang="ru-RU" b="1" i="1" u="sng" baseline="30000" dirty="0">
                <a:hlinkClick r:id="rId6"/>
              </a:rPr>
              <a:t>[2]</a:t>
            </a:r>
            <a:r>
              <a:rPr lang="ru-RU" b="1" i="1" dirty="0"/>
              <a:t>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24521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 b="1" dirty="0" smtClean="0"/>
              <a:t>                      </a:t>
            </a:r>
            <a:r>
              <a:rPr lang="ru-RU" sz="7200" b="1" dirty="0" smtClean="0">
                <a:solidFill>
                  <a:srgbClr val="FF0000"/>
                </a:solidFill>
              </a:rPr>
              <a:t>Цель </a:t>
            </a:r>
            <a:r>
              <a:rPr lang="ru-RU" sz="7200" b="1" dirty="0">
                <a:solidFill>
                  <a:srgbClr val="FF0000"/>
                </a:solidFill>
              </a:rPr>
              <a:t>проекта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/>
              <a:t> содействовать </a:t>
            </a:r>
            <a:r>
              <a:rPr lang="ru-RU" sz="4800" b="1" i="1" dirty="0"/>
              <a:t>формированию интеллектуально-нравственной культуры школьников посредством междисциплинарной интеграции систем общего школьного и дополнительного образований</a:t>
            </a:r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9037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          Суть проекта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4400" b="1" i="1" dirty="0" smtClean="0"/>
              <a:t>По </a:t>
            </a:r>
            <a:r>
              <a:rPr lang="ru-RU" sz="4400" b="1" i="1" dirty="0"/>
              <a:t>замыслу создателей проекта, углубленное изучение шахмат помогает не только общему развитию детей, но также способствует раскрытию интеллектуального потенциала, построению системного стратегического мышления и даже нравственному воспитанию.</a:t>
            </a:r>
          </a:p>
          <a:p>
            <a:endParaRPr lang="ru-RU" dirty="0"/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575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 dirty="0" smtClean="0"/>
              <a:t>                 </a:t>
            </a:r>
            <a:r>
              <a:rPr lang="ru-RU" sz="6600" b="1" dirty="0" smtClean="0">
                <a:solidFill>
                  <a:srgbClr val="FF0000"/>
                </a:solidFill>
              </a:rPr>
              <a:t>Реализация </a:t>
            </a:r>
            <a:r>
              <a:rPr lang="ru-RU" sz="6600" b="1" dirty="0">
                <a:solidFill>
                  <a:srgbClr val="FF0000"/>
                </a:solidFill>
              </a:rPr>
              <a:t>проекта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92352"/>
            <a:ext cx="12192000" cy="55656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</a:t>
            </a:r>
            <a:r>
              <a:rPr lang="ru-RU" sz="3500" b="1" i="1" dirty="0" smtClean="0"/>
              <a:t>«</a:t>
            </a:r>
            <a:r>
              <a:rPr lang="ru-RU" sz="3500" b="1" i="1" dirty="0"/>
              <a:t>Шахматы в школе» рассчитан на 4 года обучения и состоит из учебника, рабочей тетради, методического пособия и учебной программы. Составлен Екатериной Анатольевной Прудниковой и Екатериной Игоревной Волковой и издается в </a:t>
            </a:r>
            <a:r>
              <a:rPr lang="ru-RU" sz="3500" b="1" i="1" u="sng" dirty="0">
                <a:hlinkClick r:id="rId2" tooltip="Просвещение (издательство)"/>
              </a:rPr>
              <a:t>издательстве «Просвещение»</a:t>
            </a:r>
            <a:r>
              <a:rPr lang="ru-RU" sz="3500" b="1" i="1" dirty="0"/>
              <a:t>.</a:t>
            </a:r>
            <a:r>
              <a:rPr lang="ru-RU" sz="3500" b="1" i="1" u="sng" baseline="30000" dirty="0">
                <a:hlinkClick r:id="rId3"/>
              </a:rPr>
              <a:t>[3]</a:t>
            </a:r>
            <a:r>
              <a:rPr lang="ru-RU" sz="3500" b="1" i="1" dirty="0"/>
              <a:t> </a:t>
            </a:r>
            <a:r>
              <a:rPr lang="ru-RU" sz="3500" b="1" i="1" dirty="0" smtClean="0"/>
              <a:t>Учебно-Методический Комплекс (УМК) </a:t>
            </a:r>
            <a:r>
              <a:rPr lang="ru-RU" sz="3500" b="1" i="1" dirty="0"/>
              <a:t>построен по принципу «от простого к сложному», общий объем курса — 135 академических часов, 33 часа в первом классе, по 34 часа во вторых-четвёртых классах.</a:t>
            </a:r>
            <a:r>
              <a:rPr lang="ru-RU" sz="3500" b="1" i="1" u="sng" baseline="30000" dirty="0">
                <a:hlinkClick r:id="rId3"/>
              </a:rPr>
              <a:t>[4]</a:t>
            </a:r>
            <a:endParaRPr lang="ru-RU" sz="3500" b="1" i="1" dirty="0"/>
          </a:p>
          <a:p>
            <a:pPr marL="0" indent="0">
              <a:buNone/>
            </a:pPr>
            <a:r>
              <a:rPr lang="ru-RU" sz="3500" b="1" i="1" dirty="0" smtClean="0"/>
              <a:t>     Проект </a:t>
            </a:r>
            <a:r>
              <a:rPr lang="ru-RU" sz="3500" b="1" i="1" dirty="0"/>
              <a:t>и учебник представили президенту России Владимиру Путину и председателю правительства </a:t>
            </a:r>
            <a:r>
              <a:rPr lang="ru-RU" sz="3500" b="1" i="1" u="sng" dirty="0">
                <a:hlinkClick r:id="rId4" tooltip="Медведев, Дмитрий Анатольевич"/>
              </a:rPr>
              <a:t>Дмитрию Медведеву</a:t>
            </a:r>
            <a:r>
              <a:rPr lang="ru-RU" sz="3500" b="1" i="1" dirty="0"/>
              <a:t>, которые поддержали эту </a:t>
            </a:r>
            <a:r>
              <a:rPr lang="ru-RU" sz="3500" b="1" i="1" dirty="0" smtClean="0"/>
              <a:t>идею.</a:t>
            </a:r>
            <a:endParaRPr lang="ru-RU" sz="3500" b="1" i="1" dirty="0"/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876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7200" b="1" dirty="0" smtClean="0">
                <a:solidFill>
                  <a:srgbClr val="FF0000"/>
                </a:solidFill>
              </a:rPr>
              <a:t>Шахматы в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77696"/>
            <a:ext cx="12192000" cy="54803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4000" b="1" i="1" dirty="0" smtClean="0"/>
              <a:t>Президент </a:t>
            </a:r>
            <a:r>
              <a:rPr lang="ru-RU" sz="4000" b="1" i="1" u="sng" dirty="0">
                <a:hlinkClick r:id="rId2" tooltip="Международная шахматная федерация"/>
              </a:rPr>
              <a:t>Международной шахматной федерации (FIDE)</a:t>
            </a:r>
            <a:r>
              <a:rPr lang="ru-RU" sz="4000" b="1" i="1" dirty="0"/>
              <a:t> </a:t>
            </a:r>
            <a:r>
              <a:rPr lang="ru-RU" sz="4000" b="1" i="1" u="sng" dirty="0">
                <a:hlinkClick r:id="rId3" tooltip="Илюмжинов, Кирсан Николаевич"/>
              </a:rPr>
              <a:t>Кирсан Илюмжинов</a:t>
            </a:r>
            <a:r>
              <a:rPr lang="ru-RU" sz="4000" b="1" i="1" dirty="0"/>
              <a:t> поддержал идею введения обязательных уроков шахмат в младших классах школы, обратившись с письмом к министру образования и науки </a:t>
            </a:r>
            <a:r>
              <a:rPr lang="ru-RU" sz="4000" b="1" i="1" u="sng" dirty="0">
                <a:hlinkClick r:id="rId4" tooltip="Васильева, Ольга Юрьевна"/>
              </a:rPr>
              <a:t>Ольге Васильевой</a:t>
            </a:r>
            <a:r>
              <a:rPr lang="ru-RU" sz="4000" b="1" i="1" dirty="0"/>
              <a:t>. В своем обращении Илюмжинов предложил ввести шахматы в образовательную программу 1-4 классов средних школ в качестве обязательного предмета, заменив шахматными занятиями один из трех обязательных уроков </a:t>
            </a:r>
            <a:r>
              <a:rPr lang="ru-RU" sz="4000" b="1" i="1" dirty="0" smtClean="0"/>
              <a:t>физкультуры.</a:t>
            </a:r>
            <a:endParaRPr lang="ru-RU" sz="4000" b="1" i="1" dirty="0"/>
          </a:p>
          <a:p>
            <a:pPr marL="0" indent="0">
              <a:buNone/>
            </a:pPr>
            <a:r>
              <a:rPr lang="ru-RU" sz="3200" b="1" i="1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2ls.ru/uploads/posts/2012-09/1346579410_1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293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486" y="273686"/>
            <a:ext cx="10047514" cy="9542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Моя главная цель-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3600" b="1" i="1" dirty="0" smtClean="0"/>
              <a:t>это не воспитание гроссмейстеров, а популяризация шахмат среди школьников, приобщение подрастающего поколения к древнейшей игре </a:t>
            </a:r>
          </a:p>
          <a:p>
            <a:pPr marL="0" indent="0">
              <a:buNone/>
            </a:pPr>
            <a:r>
              <a:rPr lang="ru-RU" sz="3600" b="1" i="1" dirty="0" smtClean="0"/>
              <a:t> Шахматы успешно стартовали в нашей школе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http://2ls.ru/uploads/posts/2012-09/1346579410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" cy="1109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9" y="1327186"/>
            <a:ext cx="5643154" cy="50997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72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395</Words>
  <Application>Microsoft Office PowerPoint</Application>
  <PresentationFormat>Произвольный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Образовательный проект «Шахматы в школу»</vt:lpstr>
      <vt:lpstr>                Шахматы в школе -</vt:lpstr>
      <vt:lpstr>Слайд 3</vt:lpstr>
      <vt:lpstr>                                    История шахматного образования                                    в Российской Федерации            </vt:lpstr>
      <vt:lpstr>                      Цель проекта</vt:lpstr>
      <vt:lpstr>          Суть проекта</vt:lpstr>
      <vt:lpstr>                 Реализация проекта</vt:lpstr>
      <vt:lpstr>           Шахматы в школе</vt:lpstr>
      <vt:lpstr>                         Моя главная цель-</vt:lpstr>
      <vt:lpstr>      Уроки шахмат для детей помогают</vt:lpstr>
      <vt:lpstr>             Обучение шахматам в школе -</vt:lpstr>
      <vt:lpstr>                                                     Результаты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«Шахматы в школу»</dc:title>
  <dc:creator>Монгуш М А</dc:creator>
  <cp:lastModifiedBy>Учитель</cp:lastModifiedBy>
  <cp:revision>17</cp:revision>
  <dcterms:created xsi:type="dcterms:W3CDTF">2017-02-02T00:52:58Z</dcterms:created>
  <dcterms:modified xsi:type="dcterms:W3CDTF">2017-02-02T03:59:59Z</dcterms:modified>
</cp:coreProperties>
</file>