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5" r:id="rId1"/>
  </p:sldMasterIdLst>
  <p:sldIdLst>
    <p:sldId id="256" r:id="rId2"/>
    <p:sldId id="283" r:id="rId3"/>
    <p:sldId id="275" r:id="rId4"/>
    <p:sldId id="276" r:id="rId5"/>
    <p:sldId id="277" r:id="rId6"/>
    <p:sldId id="278" r:id="rId7"/>
    <p:sldId id="279" r:id="rId8"/>
    <p:sldId id="282" r:id="rId9"/>
    <p:sldId id="284" r:id="rId10"/>
    <p:sldId id="273" r:id="rId11"/>
    <p:sldId id="285" r:id="rId12"/>
    <p:sldId id="281" r:id="rId13"/>
    <p:sldId id="287" r:id="rId14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27282" autoAdjust="0"/>
    <p:restoredTop sz="94640" autoAdjust="0"/>
  </p:normalViewPr>
  <p:slideViewPr>
    <p:cSldViewPr>
      <p:cViewPr varScale="1">
        <p:scale>
          <a:sx n="65" d="100"/>
          <a:sy n="65" d="100"/>
        </p:scale>
        <p:origin x="-120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74C9D2-5793-47F2-9F76-075B2482306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D31DAD-447F-4D62-967D-C307AFA56E0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0A2658-E1F0-4D6F-B6D8-EAD9111368D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233162-B693-4E8F-933A-07C2C5F5563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7AB4B9-1D04-42BD-B99D-79A49B167E0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6138E7-3525-4275-BDD5-22243DAC5BC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1034BA-B87A-42B9-8D7F-0613A6E5A6D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4D1EAE-C4B1-4D0E-BAFF-D762A0E5B91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B6698D-6991-45E0-A1B3-7C659251FD4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15601-A2B3-45FC-A036-16D5F26B121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E6712FB2-6FA1-448F-BA1E-F1D881F55E9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3F1C7B68-6A9D-4A5B-B908-2B040FEBEA7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&#1056;&#1077;&#1096;&#1077;&#1085;&#1080;&#1077;%20&#1072;&#1088;&#1080;&#1092;&#1084;&#1077;&#1090;&#1080;&#1095;&#1077;&#1089;&#1082;&#1080;&#1093;%20&#1079;&#1072;&#1076;&#1072;&#1095;.ppt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71550" y="0"/>
            <a:ext cx="7772400" cy="4176713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tx1"/>
                </a:solidFill>
                <a:effectLst/>
              </a:rPr>
              <a:t>Обучение математике в подготовительной к школе группе детского сада</a:t>
            </a:r>
          </a:p>
        </p:txBody>
      </p:sp>
      <p:pic>
        <p:nvPicPr>
          <p:cNvPr id="2051" name="Picture 5" descr="detiisch-ty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51725" y="17205325"/>
            <a:ext cx="8785225" cy="458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7" descr="detiisch-ty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39975" y="3644900"/>
            <a:ext cx="4967288" cy="278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857232"/>
            <a:ext cx="8229600" cy="3714776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Обучение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детей формулировке арифметических действий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082234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accent1">
                    <a:lumMod val="50000"/>
                  </a:schemeClr>
                </a:solidFill>
                <a:hlinkClick r:id="rId2" action="ppaction://hlinkpres?slideindex=1&amp;slidetitle="/>
              </a:rPr>
              <a:t>Решение арифметических задач.</a:t>
            </a:r>
            <a:r>
              <a:rPr lang="en-US" sz="6000" dirty="0" err="1" smtClean="0">
                <a:solidFill>
                  <a:schemeClr val="accent1">
                    <a:lumMod val="50000"/>
                  </a:schemeClr>
                </a:solidFill>
                <a:hlinkClick r:id="rId2" action="ppaction://hlinkpres?slideindex=1&amp;slidetitle="/>
              </a:rPr>
              <a:t>ppt</a:t>
            </a:r>
            <a:endParaRPr lang="ru-RU" sz="6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86454"/>
            <a:ext cx="8229600" cy="538146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Величина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3600" dirty="0" smtClean="0"/>
              <a:t>Сравнение предметов по длине, ширине, высоте</a:t>
            </a:r>
          </a:p>
          <a:p>
            <a:pPr eaLnBrk="1" hangingPunct="1">
              <a:defRPr/>
            </a:pPr>
            <a:r>
              <a:rPr lang="ru-RU" sz="3600" dirty="0" smtClean="0"/>
              <a:t>Измерение предметов с помощью условной мерки</a:t>
            </a:r>
          </a:p>
          <a:p>
            <a:pPr eaLnBrk="1" hangingPunct="1">
              <a:defRPr/>
            </a:pPr>
            <a:r>
              <a:rPr lang="ru-RU" sz="3600" dirty="0" smtClean="0"/>
              <a:t>Деление предметов на 4 и более </a:t>
            </a:r>
            <a:r>
              <a:rPr lang="ru-RU" sz="3600" dirty="0" smtClean="0"/>
              <a:t>частей.</a:t>
            </a:r>
            <a:endParaRPr lang="ru-RU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ru-RU"/>
          </a:p>
        </p:txBody>
      </p:sp>
      <p:sp>
        <p:nvSpPr>
          <p:cNvPr id="24580" name="WordArt 4"/>
          <p:cNvSpPr>
            <a:spLocks noChangeArrowheads="1" noChangeShapeType="1" noTextEdit="1"/>
          </p:cNvSpPr>
          <p:nvPr/>
        </p:nvSpPr>
        <p:spPr bwMode="auto">
          <a:xfrm>
            <a:off x="1042988" y="1989138"/>
            <a:ext cx="6261100" cy="208121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33400" y="1371600"/>
            <a:ext cx="7851648" cy="2771780"/>
          </a:xfrm>
          <a:noFill/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effectLst/>
                <a:latin typeface="Arial" charset="0"/>
              </a:rPr>
              <a:t/>
            </a:r>
            <a:br>
              <a:rPr lang="ru-RU" sz="4000" dirty="0" smtClean="0">
                <a:solidFill>
                  <a:schemeClr val="bg1"/>
                </a:solidFill>
                <a:effectLst/>
                <a:latin typeface="Arial" charset="0"/>
              </a:rPr>
            </a:br>
            <a:r>
              <a:rPr lang="ru-RU" sz="4000" dirty="0" smtClean="0">
                <a:solidFill>
                  <a:schemeClr val="tx1"/>
                </a:solidFill>
                <a:effectLst/>
                <a:latin typeface="Arial" charset="0"/>
              </a:rPr>
              <a:t>«</a:t>
            </a:r>
            <a:r>
              <a:rPr lang="ru-RU" sz="4000" dirty="0" smtClean="0">
                <a:solidFill>
                  <a:schemeClr val="tx1"/>
                </a:solidFill>
                <a:effectLst/>
                <a:latin typeface="Arial" charset="0"/>
              </a:rPr>
              <a:t>Математику уже затем учить надо, что она ум в порядок приводит»</a:t>
            </a: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533400" y="4214818"/>
            <a:ext cx="7854696" cy="766318"/>
          </a:xfrm>
          <a:noFill/>
        </p:spPr>
        <p:txBody>
          <a:bodyPr/>
          <a:lstStyle/>
          <a:p>
            <a:r>
              <a:rPr lang="ru-RU" dirty="0" smtClean="0">
                <a:effectLst/>
                <a:latin typeface="Arial" charset="0"/>
              </a:rPr>
              <a:t>                            М.В. Ломоносов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</a:rPr>
              <a:t>Организация работы по ФЭМП 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35480"/>
            <a:ext cx="8229600" cy="4565354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4000" dirty="0" smtClean="0"/>
              <a:t>В подготовительной  к школе группе образовательная деятельность по ФЭМП проводится 1 раз в неделю.</a:t>
            </a:r>
          </a:p>
          <a:p>
            <a:pPr eaLnBrk="1" hangingPunct="1">
              <a:defRPr/>
            </a:pPr>
            <a:r>
              <a:rPr lang="ru-RU" sz="4000" dirty="0" smtClean="0"/>
              <a:t>Продолжительность образовательной деятельности – 30 мин.</a:t>
            </a:r>
          </a:p>
          <a:p>
            <a:pPr eaLnBrk="1" hangingPunct="1"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Варианты структуры занятий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935480"/>
            <a:ext cx="8715436" cy="438912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3600" dirty="0" smtClean="0"/>
              <a:t>Повторение пройденного материала</a:t>
            </a:r>
          </a:p>
          <a:p>
            <a:pPr eaLnBrk="1" hangingPunct="1">
              <a:defRPr/>
            </a:pPr>
            <a:r>
              <a:rPr lang="ru-RU" sz="3600" dirty="0" smtClean="0"/>
              <a:t>Рассмотрение нового материала</a:t>
            </a:r>
          </a:p>
          <a:p>
            <a:pPr eaLnBrk="1" hangingPunct="1">
              <a:defRPr/>
            </a:pPr>
            <a:r>
              <a:rPr lang="ru-RU" sz="3600" dirty="0" smtClean="0"/>
              <a:t>Закрепление материала  по новой теме</a:t>
            </a:r>
          </a:p>
          <a:p>
            <a:pPr eaLnBrk="1" hangingPunct="1">
              <a:defRPr/>
            </a:pPr>
            <a:r>
              <a:rPr lang="ru-RU" sz="3600" dirty="0" smtClean="0"/>
              <a:t>Тематическое занятие по выбранной теме</a:t>
            </a:r>
          </a:p>
          <a:p>
            <a:pPr eaLnBrk="1" hangingPunct="1">
              <a:defRPr/>
            </a:pPr>
            <a:r>
              <a:rPr lang="ru-RU" sz="3600" dirty="0" smtClean="0"/>
              <a:t>Итоговые мероприятия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Разделы по ФЭМП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dirty="0" smtClean="0"/>
              <a:t>Количество и счет</a:t>
            </a:r>
          </a:p>
          <a:p>
            <a:pPr eaLnBrk="1" hangingPunct="1">
              <a:defRPr/>
            </a:pPr>
            <a:r>
              <a:rPr lang="ru-RU" sz="3600" dirty="0" smtClean="0"/>
              <a:t>Геометрические фигуры</a:t>
            </a:r>
          </a:p>
          <a:p>
            <a:pPr eaLnBrk="1" hangingPunct="1">
              <a:defRPr/>
            </a:pPr>
            <a:r>
              <a:rPr lang="ru-RU" sz="3600" dirty="0" smtClean="0"/>
              <a:t>Величина</a:t>
            </a:r>
          </a:p>
          <a:p>
            <a:pPr eaLnBrk="1" hangingPunct="1">
              <a:defRPr/>
            </a:pPr>
            <a:r>
              <a:rPr lang="ru-RU" sz="3600" dirty="0" smtClean="0"/>
              <a:t>Ориентировка в пространстве</a:t>
            </a:r>
          </a:p>
          <a:p>
            <a:pPr eaLnBrk="1" hangingPunct="1">
              <a:defRPr/>
            </a:pPr>
            <a:r>
              <a:rPr lang="ru-RU" sz="3600" dirty="0" smtClean="0"/>
              <a:t>Ориентировка во времени</a:t>
            </a:r>
          </a:p>
          <a:p>
            <a:pPr eaLnBrk="1" hangingPunct="1">
              <a:defRPr/>
            </a:pPr>
            <a:endParaRPr lang="ru-RU" sz="4400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71435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       Количество 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и счет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9144000" cy="5643602"/>
          </a:xfrm>
        </p:spPr>
        <p:txBody>
          <a:bodyPr numCol="2">
            <a:noAutofit/>
          </a:bodyPr>
          <a:lstStyle/>
          <a:p>
            <a:pPr eaLnBrk="1" hangingPunct="1">
              <a:defRPr/>
            </a:pPr>
            <a:r>
              <a:rPr lang="ru-RU" sz="2500" dirty="0" smtClean="0"/>
              <a:t>Количественный счет (прямой и обратный)</a:t>
            </a:r>
          </a:p>
          <a:p>
            <a:pPr eaLnBrk="1" hangingPunct="1">
              <a:defRPr/>
            </a:pPr>
            <a:r>
              <a:rPr lang="ru-RU" sz="2500" dirty="0" smtClean="0"/>
              <a:t>Порядковый счет (прямой и обратный)</a:t>
            </a:r>
          </a:p>
          <a:p>
            <a:pPr eaLnBrk="1" hangingPunct="1">
              <a:defRPr/>
            </a:pPr>
            <a:r>
              <a:rPr lang="ru-RU" sz="2500" dirty="0" smtClean="0"/>
              <a:t>Сравнение множеств или групп предметов и уравнивание их 2 способами</a:t>
            </a:r>
          </a:p>
          <a:p>
            <a:pPr eaLnBrk="1" hangingPunct="1">
              <a:defRPr/>
            </a:pPr>
            <a:r>
              <a:rPr lang="ru-RU" sz="2500" dirty="0" smtClean="0"/>
              <a:t>Сравнение смежных чисел</a:t>
            </a:r>
          </a:p>
          <a:p>
            <a:pPr eaLnBrk="1" hangingPunct="1">
              <a:defRPr/>
            </a:pPr>
            <a:r>
              <a:rPr lang="ru-RU" sz="2500" dirty="0" smtClean="0"/>
              <a:t>Знакомство с цифрами  в пределах 10</a:t>
            </a:r>
          </a:p>
          <a:p>
            <a:pPr eaLnBrk="1" hangingPunct="1">
              <a:defRPr/>
            </a:pPr>
            <a:r>
              <a:rPr lang="ru-RU" sz="2500" dirty="0" smtClean="0"/>
              <a:t>Независимость числа от размера , площади, формы</a:t>
            </a:r>
          </a:p>
          <a:p>
            <a:pPr eaLnBrk="1" hangingPunct="1">
              <a:defRPr/>
            </a:pPr>
            <a:r>
              <a:rPr lang="ru-RU" sz="2500" dirty="0" smtClean="0"/>
              <a:t>Состав числа из двух </a:t>
            </a:r>
            <a:r>
              <a:rPr lang="ru-RU" sz="2500" dirty="0" smtClean="0"/>
              <a:t>меньших</a:t>
            </a:r>
          </a:p>
          <a:p>
            <a:pPr>
              <a:defRPr/>
            </a:pPr>
            <a:r>
              <a:rPr lang="ru-RU" sz="2500" dirty="0" smtClean="0"/>
              <a:t>Независимость числа от размера, площади и формы</a:t>
            </a:r>
          </a:p>
          <a:p>
            <a:pPr>
              <a:defRPr/>
            </a:pPr>
            <a:r>
              <a:rPr lang="ru-RU" sz="2500" dirty="0" smtClean="0"/>
              <a:t>Состав числа из единиц</a:t>
            </a:r>
          </a:p>
          <a:p>
            <a:pPr>
              <a:defRPr/>
            </a:pPr>
            <a:r>
              <a:rPr lang="ru-RU" sz="2500" dirty="0" smtClean="0"/>
              <a:t>Состав числа из двух меньших чисел</a:t>
            </a:r>
          </a:p>
          <a:p>
            <a:pPr>
              <a:defRPr/>
            </a:pPr>
            <a:r>
              <a:rPr lang="ru-RU" sz="2500" dirty="0" smtClean="0"/>
              <a:t>Представление об арифметических действиях и текстовых задачах.</a:t>
            </a:r>
          </a:p>
          <a:p>
            <a:pPr eaLnBrk="1" hangingPunct="1">
              <a:defRPr/>
            </a:pPr>
            <a:endParaRPr lang="ru-RU" sz="2400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Геометрические фигуры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3600" dirty="0" smtClean="0"/>
              <a:t>Ознакомление с плоскостными фигурами</a:t>
            </a:r>
          </a:p>
          <a:p>
            <a:pPr eaLnBrk="1" hangingPunct="1">
              <a:defRPr/>
            </a:pPr>
            <a:r>
              <a:rPr lang="ru-RU" sz="3600" dirty="0" smtClean="0"/>
              <a:t>Ознакомление с объемными фигурами</a:t>
            </a:r>
          </a:p>
          <a:p>
            <a:pPr eaLnBrk="1" hangingPunct="1">
              <a:defRPr/>
            </a:pPr>
            <a:r>
              <a:rPr lang="ru-RU" sz="3600" dirty="0" smtClean="0"/>
              <a:t>Выделение сходства и различия </a:t>
            </a:r>
          </a:p>
          <a:p>
            <a:pPr eaLnBrk="1" hangingPunct="1">
              <a:defRPr/>
            </a:pPr>
            <a:r>
              <a:rPr lang="ru-RU" sz="3600" dirty="0" smtClean="0"/>
              <a:t>Объединение фигур по сходным признакам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Ориентировка в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пространстве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68155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3600" dirty="0" smtClean="0">
                <a:latin typeface="Arial" charset="0"/>
              </a:rPr>
              <a:t>Ориентировка на своем теле, относительно себя, относительно предметов, относительно другого лица</a:t>
            </a:r>
          </a:p>
          <a:p>
            <a:pPr eaLnBrk="1" hangingPunct="1">
              <a:defRPr/>
            </a:pPr>
            <a:r>
              <a:rPr lang="ru-RU" sz="3600" dirty="0" smtClean="0">
                <a:latin typeface="Arial" charset="0"/>
              </a:rPr>
              <a:t>Ориентировка на плоскости и в пространстве</a:t>
            </a:r>
          </a:p>
          <a:p>
            <a:pPr eaLnBrk="1" hangingPunct="1">
              <a:defRPr/>
            </a:pPr>
            <a:r>
              <a:rPr lang="ru-RU" sz="3600" dirty="0" smtClean="0">
                <a:latin typeface="Arial" charset="0"/>
              </a:rPr>
              <a:t>Ориентировка на листе бумаги ( на чистом и в клетку)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57126" y="785794"/>
            <a:ext cx="8429716" cy="1957400"/>
          </a:xfrm>
          <a:noFill/>
        </p:spPr>
        <p:txBody>
          <a:bodyPr/>
          <a:lstStyle/>
          <a:p>
            <a:pPr algn="l"/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" charset="0"/>
              </a:rPr>
              <a:t>Ориентировка во времени</a:t>
            </a:r>
            <a:r>
              <a:rPr lang="ru-RU" dirty="0" smtClean="0">
                <a:effectLst/>
                <a:latin typeface="Arial" charset="0"/>
              </a:rPr>
              <a:t/>
            </a:r>
            <a:br>
              <a:rPr lang="ru-RU" dirty="0" smtClean="0">
                <a:effectLst/>
                <a:latin typeface="Arial" charset="0"/>
              </a:rPr>
            </a:br>
            <a:endParaRPr lang="ru-RU" dirty="0" smtClean="0">
              <a:effectLst/>
              <a:latin typeface="Arial" charset="0"/>
            </a:endParaRPr>
          </a:p>
        </p:txBody>
      </p:sp>
      <p:sp>
        <p:nvSpPr>
          <p:cNvPr id="1229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714348" y="2285992"/>
            <a:ext cx="7429552" cy="3352808"/>
          </a:xfrm>
          <a:noFill/>
        </p:spPr>
        <p:txBody>
          <a:bodyPr>
            <a:normAutofit/>
          </a:bodyPr>
          <a:lstStyle/>
          <a:p>
            <a:pPr algn="l">
              <a:buSzPct val="100000"/>
              <a:buFont typeface="Arial" pitchFamily="34" charset="0"/>
              <a:buChar char="•"/>
            </a:pPr>
            <a:r>
              <a:rPr lang="ru-RU" sz="4400" dirty="0" smtClean="0">
                <a:effectLst/>
                <a:latin typeface="Arial" charset="0"/>
              </a:rPr>
              <a:t>Представление о частях суток, днях недели, месяцах и временах года</a:t>
            </a:r>
          </a:p>
          <a:p>
            <a:pPr algn="l">
              <a:buSzPct val="100000"/>
              <a:buFont typeface="Arial" pitchFamily="34" charset="0"/>
              <a:buChar char="•"/>
            </a:pPr>
            <a:r>
              <a:rPr lang="ru-RU" sz="4400" dirty="0" smtClean="0">
                <a:effectLst/>
                <a:latin typeface="Arial" charset="0"/>
              </a:rPr>
              <a:t>Развитие </a:t>
            </a:r>
            <a:r>
              <a:rPr lang="ru-RU" sz="4000" dirty="0" smtClean="0">
                <a:effectLst/>
                <a:latin typeface="Arial" charset="0"/>
              </a:rPr>
              <a:t>чувства времени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323</TotalTime>
  <Words>258</Words>
  <Application>Microsoft Office PowerPoint</Application>
  <PresentationFormat>Экран (4:3)</PresentationFormat>
  <Paragraphs>49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Обучение математике в подготовительной к школе группе детского сада</vt:lpstr>
      <vt:lpstr> «Математику уже затем учить надо, что она ум в порядок приводит»</vt:lpstr>
      <vt:lpstr>Организация работы по ФЭМП </vt:lpstr>
      <vt:lpstr>Варианты структуры занятий</vt:lpstr>
      <vt:lpstr>Разделы по ФЭМП</vt:lpstr>
      <vt:lpstr>       Количество и счет</vt:lpstr>
      <vt:lpstr>Геометрические фигуры</vt:lpstr>
      <vt:lpstr>Ориентировка в пространстве</vt:lpstr>
      <vt:lpstr>Ориентировка во времени </vt:lpstr>
      <vt:lpstr>Обучение детей формулировке арифметических действий</vt:lpstr>
      <vt:lpstr>Решение арифметических задач.ppt</vt:lpstr>
      <vt:lpstr>Величина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Обучение математике в подготовительной к школе группе детского сада</dc:title>
  <dc:creator>Olga</dc:creator>
  <cp:lastModifiedBy>пк</cp:lastModifiedBy>
  <cp:revision>18</cp:revision>
  <dcterms:created xsi:type="dcterms:W3CDTF">2016-01-08T17:25:26Z</dcterms:created>
  <dcterms:modified xsi:type="dcterms:W3CDTF">2016-01-26T11:09:17Z</dcterms:modified>
</cp:coreProperties>
</file>