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5.gi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31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5.gi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5.gi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47.gif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5.gi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21.gif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39.gif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31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67.gif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66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7;&#1077;&#1084;&#1077;&#1085;\Desktop\&#1082;&#1072;&#1088;&#1090;&#1080;&#1085;&#1082;&#1080;%20&#1089;&#1086;&#1085;&#1103;\164.gif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Arno Pro Smbd Caption" pitchFamily="18" charset="0"/>
              </a:rPr>
              <a:t>Употребление предлогов</a:t>
            </a:r>
            <a:endParaRPr lang="ru-RU" sz="4800" dirty="0">
              <a:latin typeface="Arno Pro Smbd Captio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rno Pro" pitchFamily="18" charset="0"/>
              </a:rPr>
              <a:t>практикум</a:t>
            </a:r>
            <a:endParaRPr lang="ru-RU" sz="7200" dirty="0">
              <a:latin typeface="Arno Pro" pitchFamily="18" charset="0"/>
            </a:endParaRPr>
          </a:p>
        </p:txBody>
      </p:sp>
      <p:pic>
        <p:nvPicPr>
          <p:cNvPr id="4" name="15.gif" descr="C:\Users\Семен\Desktop\картинки соня\15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3203849" y="531856"/>
            <a:ext cx="2448272" cy="2105056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Задание. </a:t>
            </a:r>
            <a:r>
              <a:rPr lang="ru-RU" dirty="0" smtClean="0"/>
              <a:t>Перепишите предложения, раскрывая скобки. Найдите словосочетания главного слова и зависимого вместе с предлогом и пометьте главное слово условным значком.</a:t>
            </a:r>
            <a:endParaRPr lang="ru-RU" dirty="0"/>
          </a:p>
        </p:txBody>
      </p:sp>
      <p:pic>
        <p:nvPicPr>
          <p:cNvPr id="4" name="131.gif" descr="C:\Users\Семен\Desktop\картинки соня\131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6084168" y="3717032"/>
            <a:ext cx="2105025" cy="25717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Виталию удалось хорошо устроиться на работу по (окончание) института.</a:t>
            </a:r>
          </a:p>
          <a:p>
            <a:r>
              <a:rPr lang="ru-RU" dirty="0" smtClean="0"/>
              <a:t>Благодаря (хорошая погода) цветы в нашем саду наконец-то распустились.</a:t>
            </a:r>
          </a:p>
          <a:p>
            <a:r>
              <a:rPr lang="ru-RU" dirty="0" smtClean="0"/>
              <a:t>По (завершение) строительства рабочие оставили на объекте идеальный порядок.</a:t>
            </a:r>
          </a:p>
          <a:p>
            <a:r>
              <a:rPr lang="ru-RU" dirty="0" smtClean="0"/>
              <a:t>Для контрольных работ понадобятся по (несколько) тетрадей в клетку и в линейку.</a:t>
            </a:r>
          </a:p>
          <a:p>
            <a:r>
              <a:rPr lang="ru-RU" dirty="0" smtClean="0"/>
              <a:t>По (сколько) ручек нужно купить? 6. По (сколько) ты не выучил уроки, то гулять не пойдёшь.</a:t>
            </a:r>
          </a:p>
          <a:p>
            <a:endParaRPr lang="ru-RU" dirty="0"/>
          </a:p>
        </p:txBody>
      </p:sp>
      <p:pic>
        <p:nvPicPr>
          <p:cNvPr id="4" name="15.gif" descr="C:\Users\Семен\Desktop\картинки соня\15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827584" y="157010"/>
            <a:ext cx="1544259" cy="132777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Arno Pro Caption" pitchFamily="18" charset="0"/>
              </a:rPr>
              <a:t>Каждый раз, поступая по-своему, я иду наперекор (желание) отца.</a:t>
            </a:r>
          </a:p>
          <a:p>
            <a:r>
              <a:rPr lang="ru-RU" b="1" dirty="0" smtClean="0">
                <a:latin typeface="Arno Pro Caption" pitchFamily="18" charset="0"/>
              </a:rPr>
              <a:t>По (возвращение) из Рима сестра долго рассказывала о достопримечательностях этого города.</a:t>
            </a:r>
          </a:p>
          <a:p>
            <a:r>
              <a:rPr lang="ru-RU" b="1" dirty="0" smtClean="0">
                <a:latin typeface="Arno Pro Caption" pitchFamily="18" charset="0"/>
              </a:rPr>
              <a:t>По (прибытие) на место зимовки новые участники экспедиции вышли (на) встречу старожилам.</a:t>
            </a:r>
          </a:p>
          <a:p>
            <a:r>
              <a:rPr lang="ru-RU" b="1" dirty="0" smtClean="0">
                <a:latin typeface="Arno Pro Caption" pitchFamily="18" charset="0"/>
              </a:rPr>
              <a:t>Школьники пришли (на) встречу с участниками концерта.</a:t>
            </a:r>
          </a:p>
          <a:p>
            <a:r>
              <a:rPr lang="ru-RU" b="1" dirty="0" smtClean="0">
                <a:latin typeface="Arno Pro Caption" pitchFamily="18" charset="0"/>
              </a:rPr>
              <a:t>Будучи в разлуке с любимым братом, Маша так соскучилась по (он).</a:t>
            </a:r>
          </a:p>
          <a:p>
            <a:r>
              <a:rPr lang="ru-RU" b="1" dirty="0" smtClean="0">
                <a:latin typeface="Arno Pro Caption" pitchFamily="18" charset="0"/>
              </a:rPr>
              <a:t>Движение поездов происходит согласно (расписание).</a:t>
            </a:r>
            <a:endParaRPr lang="ru-RU" b="1" dirty="0">
              <a:latin typeface="Arno Pro Caption" pitchFamily="18" charset="0"/>
            </a:endParaRPr>
          </a:p>
        </p:txBody>
      </p:sp>
      <p:pic>
        <p:nvPicPr>
          <p:cNvPr id="4" name="15.gif" descr="C:\Users\Семен\Desktop\картинки соня\15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6876256" y="0"/>
            <a:ext cx="1928458" cy="1658113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856984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Исправьте ошибки в употреблении предлогов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Когда он приехал с деревни в город, то многому удивился.</a:t>
            </a:r>
            <a:br>
              <a:rPr lang="ru-RU" dirty="0" smtClean="0"/>
            </a:br>
            <a:r>
              <a:rPr lang="ru-RU" dirty="0" smtClean="0"/>
              <a:t>Вернувшись со школы, он сразу сел за уроки.</a:t>
            </a:r>
            <a:br>
              <a:rPr lang="ru-RU" dirty="0" smtClean="0"/>
            </a:br>
            <a:r>
              <a:rPr lang="ru-RU" dirty="0" smtClean="0"/>
              <a:t>Солдаты, принимавшие участие на войне, вернулись к мирной жизни.</a:t>
            </a:r>
            <a:br>
              <a:rPr lang="ru-RU" dirty="0" smtClean="0"/>
            </a:br>
            <a:r>
              <a:rPr lang="ru-RU" dirty="0" smtClean="0"/>
              <a:t>Настоящий героизм проявился при боях за Москву.</a:t>
            </a:r>
            <a:br>
              <a:rPr lang="ru-RU" dirty="0" smtClean="0"/>
            </a:br>
            <a:r>
              <a:rPr lang="ru-RU" dirty="0" smtClean="0"/>
              <a:t>От утра до вечера он трудился в своей редакции.</a:t>
            </a:r>
            <a:br>
              <a:rPr lang="ru-RU" dirty="0" smtClean="0"/>
            </a:br>
            <a:r>
              <a:rPr lang="ru-RU" dirty="0" smtClean="0"/>
              <a:t>Он чуть не погиб через предательство друга. 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Нельзя не </a:t>
            </a:r>
            <a:r>
              <a:rPr lang="ru-RU" dirty="0" smtClean="0"/>
              <a:t>преклоняться</a:t>
            </a:r>
            <a:r>
              <a:rPr lang="ru-RU" dirty="0" smtClean="0"/>
              <a:t> </a:t>
            </a:r>
            <a:r>
              <a:rPr lang="ru-RU" u="sng" dirty="0" smtClean="0"/>
              <a:t>его героизмом</a:t>
            </a:r>
            <a:r>
              <a:rPr lang="ru-RU" dirty="0" smtClean="0"/>
              <a:t>. </a:t>
            </a:r>
            <a:endParaRPr lang="ru-RU" dirty="0" smtClean="0"/>
          </a:p>
          <a:p>
            <a:r>
              <a:rPr lang="ru-RU" dirty="0" smtClean="0"/>
              <a:t>Автор описывает </a:t>
            </a:r>
            <a:r>
              <a:rPr lang="ru-RU" u="sng" dirty="0" smtClean="0"/>
              <a:t>о</a:t>
            </a:r>
            <a:r>
              <a:rPr lang="ru-RU" dirty="0" smtClean="0"/>
              <a:t> событиях послевоенного времени. </a:t>
            </a:r>
            <a:endParaRPr lang="ru-RU" dirty="0" smtClean="0"/>
          </a:p>
          <a:p>
            <a:r>
              <a:rPr lang="ru-RU" dirty="0" smtClean="0"/>
              <a:t>Ветераны выступали перед нами с воспоминаниями событий Великой Отечественной войны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Вернувшись с отпуска, он узнал о последствиях новостях.</a:t>
            </a:r>
            <a:endParaRPr lang="ru-RU" dirty="0"/>
          </a:p>
        </p:txBody>
      </p:sp>
      <p:pic>
        <p:nvPicPr>
          <p:cNvPr id="4" name="47.gif" descr="C:\Users\Семен\Desktop\картинки соня\47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7452320" y="3933056"/>
            <a:ext cx="1478450" cy="237626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no Pro Caption" pitchFamily="18" charset="0"/>
              </a:rPr>
              <a:t>Тёма делится </a:t>
            </a:r>
            <a:r>
              <a:rPr lang="ru-RU" dirty="0" smtClean="0">
                <a:latin typeface="Arno Pro Caption" pitchFamily="18" charset="0"/>
              </a:rPr>
              <a:t>о своих достижениях </a:t>
            </a:r>
            <a:endParaRPr lang="ru-RU" dirty="0" smtClean="0">
              <a:latin typeface="Arno Pro Caption" pitchFamily="18" charset="0"/>
            </a:endParaRPr>
          </a:p>
          <a:p>
            <a:r>
              <a:rPr lang="ru-RU" dirty="0" smtClean="0">
                <a:latin typeface="Arno Pro Caption" pitchFamily="18" charset="0"/>
              </a:rPr>
              <a:t> </a:t>
            </a:r>
            <a:r>
              <a:rPr lang="ru-RU" dirty="0" smtClean="0">
                <a:latin typeface="Arno Pro Caption" pitchFamily="18" charset="0"/>
              </a:rPr>
              <a:t>оплатил за коньки и получил их </a:t>
            </a:r>
            <a:endParaRPr lang="ru-RU" dirty="0" smtClean="0">
              <a:latin typeface="Arno Pro Caption" pitchFamily="18" charset="0"/>
            </a:endParaRPr>
          </a:p>
          <a:p>
            <a:r>
              <a:rPr lang="ru-RU" dirty="0" smtClean="0">
                <a:latin typeface="Arno Pro Caption" pitchFamily="18" charset="0"/>
              </a:rPr>
              <a:t> указать о недостатках </a:t>
            </a:r>
            <a:endParaRPr lang="ru-RU" dirty="0" smtClean="0">
              <a:latin typeface="Arno Pro Caption" pitchFamily="18" charset="0"/>
            </a:endParaRPr>
          </a:p>
          <a:p>
            <a:r>
              <a:rPr lang="ru-RU" dirty="0" smtClean="0">
                <a:latin typeface="Arno Pro Caption" pitchFamily="18" charset="0"/>
              </a:rPr>
              <a:t> приехать на Кавказ </a:t>
            </a:r>
            <a:endParaRPr lang="ru-RU" dirty="0" smtClean="0">
              <a:latin typeface="Arno Pro Caption" pitchFamily="18" charset="0"/>
            </a:endParaRPr>
          </a:p>
          <a:p>
            <a:r>
              <a:rPr lang="ru-RU" dirty="0" smtClean="0">
                <a:latin typeface="Arno Pro Caption" pitchFamily="18" charset="0"/>
              </a:rPr>
              <a:t>выехать </a:t>
            </a:r>
            <a:r>
              <a:rPr lang="ru-RU" dirty="0" smtClean="0">
                <a:latin typeface="Arno Pro Caption" pitchFamily="18" charset="0"/>
              </a:rPr>
              <a:t>с Москвы </a:t>
            </a:r>
            <a:endParaRPr lang="ru-RU" dirty="0" smtClean="0">
              <a:latin typeface="Arno Pro Caption" pitchFamily="18" charset="0"/>
            </a:endParaRPr>
          </a:p>
          <a:p>
            <a:r>
              <a:rPr lang="ru-RU" dirty="0" smtClean="0">
                <a:latin typeface="Arno Pro Caption" pitchFamily="18" charset="0"/>
              </a:rPr>
              <a:t>лететь </a:t>
            </a:r>
            <a:r>
              <a:rPr lang="ru-RU" dirty="0" smtClean="0">
                <a:latin typeface="Arno Pro Caption" pitchFamily="18" charset="0"/>
              </a:rPr>
              <a:t>на Сибирь </a:t>
            </a:r>
            <a:endParaRPr lang="ru-RU" dirty="0" smtClean="0">
              <a:latin typeface="Arno Pro Caption" pitchFamily="18" charset="0"/>
            </a:endParaRPr>
          </a:p>
          <a:p>
            <a:r>
              <a:rPr lang="ru-RU" dirty="0" smtClean="0">
                <a:latin typeface="Arno Pro Caption" pitchFamily="18" charset="0"/>
              </a:rPr>
              <a:t>прибыть </a:t>
            </a:r>
            <a:r>
              <a:rPr lang="ru-RU" dirty="0" smtClean="0">
                <a:latin typeface="Arno Pro Caption" pitchFamily="18" charset="0"/>
              </a:rPr>
              <a:t>на Украину</a:t>
            </a:r>
            <a:endParaRPr lang="ru-RU" dirty="0">
              <a:latin typeface="Arno Pro Caption" pitchFamily="18" charset="0"/>
            </a:endParaRPr>
          </a:p>
        </p:txBody>
      </p:sp>
      <p:pic>
        <p:nvPicPr>
          <p:cNvPr id="4" name="15.gif" descr="C:\Users\Семен\Desktop\картинки соня\15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6804248" y="4581128"/>
            <a:ext cx="2093711" cy="18002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В каких вариантах ответа нет ошибок?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Arno Pro Caption" pitchFamily="18" charset="0"/>
              </a:rPr>
              <a:t>Поступить по окончании </a:t>
            </a:r>
            <a:r>
              <a:rPr lang="ru-RU" sz="4400" dirty="0" smtClean="0">
                <a:latin typeface="Arno Pro Caption" pitchFamily="18" charset="0"/>
              </a:rPr>
              <a:t>школы.</a:t>
            </a:r>
          </a:p>
          <a:p>
            <a:r>
              <a:rPr lang="ru-RU" sz="4400" dirty="0" smtClean="0">
                <a:latin typeface="Arno Pro Caption" pitchFamily="18" charset="0"/>
              </a:rPr>
              <a:t> </a:t>
            </a:r>
            <a:r>
              <a:rPr lang="ru-RU" sz="4400" dirty="0" smtClean="0">
                <a:latin typeface="Arno Pro Caption" pitchFamily="18" charset="0"/>
              </a:rPr>
              <a:t>Поговорить по приезду домой. </a:t>
            </a:r>
            <a:endParaRPr lang="ru-RU" sz="4400" dirty="0" smtClean="0">
              <a:latin typeface="Arno Pro Caption" pitchFamily="18" charset="0"/>
            </a:endParaRPr>
          </a:p>
          <a:p>
            <a:r>
              <a:rPr lang="ru-RU" sz="4400" dirty="0" smtClean="0">
                <a:latin typeface="Arno Pro Caption" pitchFamily="18" charset="0"/>
              </a:rPr>
              <a:t>Встретиться </a:t>
            </a:r>
            <a:r>
              <a:rPr lang="ru-RU" sz="4400" dirty="0" smtClean="0">
                <a:latin typeface="Arno Pro Caption" pitchFamily="18" charset="0"/>
              </a:rPr>
              <a:t>по прибытии. </a:t>
            </a:r>
            <a:endParaRPr lang="ru-RU" sz="4400" dirty="0" smtClean="0">
              <a:latin typeface="Arno Pro Caption" pitchFamily="18" charset="0"/>
            </a:endParaRPr>
          </a:p>
          <a:p>
            <a:r>
              <a:rPr lang="ru-RU" sz="4400" dirty="0" smtClean="0">
                <a:latin typeface="Arno Pro Caption" pitchFamily="18" charset="0"/>
              </a:rPr>
              <a:t>Сообщить </a:t>
            </a:r>
            <a:r>
              <a:rPr lang="ru-RU" sz="4400" dirty="0" smtClean="0">
                <a:latin typeface="Arno Pro Caption" pitchFamily="18" charset="0"/>
              </a:rPr>
              <a:t>по окончанию передачи. </a:t>
            </a:r>
            <a:endParaRPr lang="ru-RU" sz="4400" dirty="0">
              <a:latin typeface="Arno Pro Captio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Найдите ошибки в употреблении предлогов и падежей существительных. 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Arno Pro Caption" pitchFamily="18" charset="0"/>
              </a:rPr>
              <a:t>Ученый рассказал нам о ходе исследований.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 </a:t>
            </a:r>
            <a:r>
              <a:rPr lang="ru-RU" sz="3600" dirty="0" smtClean="0">
                <a:latin typeface="Arno Pro Caption" pitchFamily="18" charset="0"/>
              </a:rPr>
              <a:t>Пассажир оплатил за билет и получил его.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 </a:t>
            </a:r>
            <a:r>
              <a:rPr lang="ru-RU" sz="3600" dirty="0" smtClean="0">
                <a:latin typeface="Arno Pro Caption" pitchFamily="18" charset="0"/>
              </a:rPr>
              <a:t>Учитель разъяснил условия проведения экзамена.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В </a:t>
            </a:r>
            <a:r>
              <a:rPr lang="ru-RU" sz="3600" dirty="0" smtClean="0">
                <a:latin typeface="Arno Pro Caption" pitchFamily="18" charset="0"/>
              </a:rPr>
              <a:t>горестях закаляется характер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3600" dirty="0" smtClean="0"/>
              <a:t>Укажите строчки, в которых не допущены ошибки в употреблении предлогов и падежей. 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no Pro Caption" pitchFamily="18" charset="0"/>
              </a:rPr>
              <a:t>рассказать о своих достижениях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убежден </a:t>
            </a:r>
            <a:r>
              <a:rPr lang="ru-RU" sz="3600" dirty="0" smtClean="0">
                <a:latin typeface="Arno Pro Caption" pitchFamily="18" charset="0"/>
              </a:rPr>
              <a:t>в победу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изобразить </a:t>
            </a:r>
            <a:r>
              <a:rPr lang="ru-RU" sz="3600" dirty="0" smtClean="0">
                <a:latin typeface="Arno Pro Caption" pitchFamily="18" charset="0"/>
              </a:rPr>
              <a:t>битву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указать </a:t>
            </a:r>
            <a:r>
              <a:rPr lang="ru-RU" sz="3600" dirty="0" smtClean="0">
                <a:latin typeface="Arno Pro Caption" pitchFamily="18" charset="0"/>
              </a:rPr>
              <a:t>об ошибках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выехать с города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лететь </a:t>
            </a:r>
            <a:r>
              <a:rPr lang="ru-RU" sz="3600" dirty="0" smtClean="0">
                <a:latin typeface="Arno Pro Caption" pitchFamily="18" charset="0"/>
              </a:rPr>
              <a:t>в Кавказ </a:t>
            </a:r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 </a:t>
            </a:r>
            <a:r>
              <a:rPr lang="ru-RU" sz="3600" dirty="0" smtClean="0">
                <a:latin typeface="Arno Pro Caption" pitchFamily="18" charset="0"/>
              </a:rPr>
              <a:t>прибыть в Запад </a:t>
            </a:r>
            <a:endParaRPr lang="ru-RU" sz="3600" dirty="0">
              <a:latin typeface="Arno Pro Caption" pitchFamily="18" charset="0"/>
            </a:endParaRPr>
          </a:p>
        </p:txBody>
      </p:sp>
      <p:pic>
        <p:nvPicPr>
          <p:cNvPr id="4" name="121.gif" descr="C:\Users\Семен\Desktop\картинки соня\121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6660232" y="4077072"/>
            <a:ext cx="2231134" cy="232675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каких вариантах ответа нет ошибок?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no Pro Caption" pitchFamily="18" charset="0"/>
              </a:rPr>
              <a:t>Отдохнуть по завершении работы</a:t>
            </a:r>
            <a:r>
              <a:rPr lang="ru-RU" sz="3600" dirty="0" smtClean="0">
                <a:latin typeface="Arno Pro Caption" pitchFamily="18" charset="0"/>
              </a:rPr>
              <a:t>.</a:t>
            </a:r>
          </a:p>
          <a:p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Рассказать </a:t>
            </a:r>
            <a:r>
              <a:rPr lang="ru-RU" sz="3600" dirty="0" smtClean="0">
                <a:latin typeface="Arno Pro Caption" pitchFamily="18" charset="0"/>
              </a:rPr>
              <a:t>по прибытие домой. </a:t>
            </a:r>
            <a:endParaRPr lang="ru-RU" sz="3600" dirty="0" smtClean="0">
              <a:latin typeface="Arno Pro Caption" pitchFamily="18" charset="0"/>
            </a:endParaRPr>
          </a:p>
          <a:p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Встретиться </a:t>
            </a:r>
            <a:r>
              <a:rPr lang="ru-RU" sz="3600" dirty="0" smtClean="0">
                <a:latin typeface="Arno Pro Caption" pitchFamily="18" charset="0"/>
              </a:rPr>
              <a:t>по окончанию </a:t>
            </a:r>
            <a:r>
              <a:rPr lang="ru-RU" sz="3600" dirty="0" smtClean="0">
                <a:latin typeface="Arno Pro Caption" pitchFamily="18" charset="0"/>
              </a:rPr>
              <a:t>школы.</a:t>
            </a:r>
          </a:p>
          <a:p>
            <a:endParaRPr lang="ru-RU" sz="3600" dirty="0" smtClean="0">
              <a:latin typeface="Arno Pro Caption" pitchFamily="18" charset="0"/>
            </a:endParaRPr>
          </a:p>
          <a:p>
            <a:r>
              <a:rPr lang="ru-RU" sz="3600" dirty="0" smtClean="0">
                <a:latin typeface="Arno Pro Caption" pitchFamily="18" charset="0"/>
              </a:rPr>
              <a:t>Сообщить </a:t>
            </a:r>
            <a:r>
              <a:rPr lang="ru-RU" sz="3600" dirty="0" smtClean="0">
                <a:latin typeface="Arno Pro Caption" pitchFamily="18" charset="0"/>
              </a:rPr>
              <a:t>по завершении исследования.</a:t>
            </a:r>
            <a:endParaRPr lang="ru-RU" sz="3600" dirty="0">
              <a:latin typeface="Arno Pro Caption" pitchFamily="18" charset="0"/>
            </a:endParaRPr>
          </a:p>
        </p:txBody>
      </p:sp>
      <p:pic>
        <p:nvPicPr>
          <p:cNvPr id="4" name="Рисунок 3" descr="10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78" y="3645024"/>
            <a:ext cx="1500122" cy="259228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Задание. </a:t>
            </a:r>
            <a:r>
              <a:rPr lang="ru-RU" sz="2400" dirty="0" smtClean="0"/>
              <a:t>Прочитайте предложение, где нагромождены конструкции с предлогами, причастным оборотом, повторяющимися словами и отглагольными существительными. Подумайте, как можно выразить мысль, содержащуюся в предложении, короче.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13732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400" i="1" dirty="0" smtClean="0">
                <a:latin typeface="Arno Pro Caption" pitchFamily="18" charset="0"/>
              </a:rPr>
              <a:t>По мере засорения помещения просьба к работникам, задерживающимся на своих рабочих местах после работы по причине занятости, убирать за собой рабочие места и обеспечивать на них надлежащий порядок</a:t>
            </a:r>
            <a:r>
              <a:rPr lang="ru-RU" i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Arno Pro Caption" pitchFamily="18" charset="0"/>
              </a:rPr>
              <a:t>ВАЖНО! </a:t>
            </a:r>
            <a:r>
              <a:rPr lang="ru-RU" sz="2400" dirty="0" smtClean="0">
                <a:latin typeface="Arno Pro Caption" pitchFamily="18" charset="0"/>
              </a:rPr>
              <a:t>Производный предлог может состоять из нескольких частей, но всегда представляет собой одно слово, поскольку участвует всей совокупностью этих частей в логическом и грамматическом оформлении высказывания.</a:t>
            </a:r>
            <a:endParaRPr lang="ru-RU" sz="2400" dirty="0">
              <a:latin typeface="Arno Pro Captio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968552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latin typeface="Arno Pro Caption" pitchFamily="18" charset="0"/>
              </a:rPr>
              <a:t>Предлог </a:t>
            </a:r>
            <a:r>
              <a:rPr lang="ru-RU" sz="2400" b="1" dirty="0" smtClean="0">
                <a:latin typeface="Arno Pro Caption" pitchFamily="18" charset="0"/>
              </a:rPr>
              <a:t>всегда принадлежит имени существительному (или заменяющему его местоимению) и уточняет косвенный падеж.</a:t>
            </a:r>
          </a:p>
          <a:p>
            <a:pPr>
              <a:buNone/>
            </a:pPr>
            <a:r>
              <a:rPr lang="ru-RU" sz="2400" b="1" u="sng" dirty="0" smtClean="0">
                <a:latin typeface="Arno Pro Caption" pitchFamily="18" charset="0"/>
              </a:rPr>
              <a:t>Предлог </a:t>
            </a:r>
            <a:r>
              <a:rPr lang="ru-RU" sz="2400" b="1" u="sng" dirty="0" smtClean="0">
                <a:latin typeface="Arno Pro Caption" pitchFamily="18" charset="0"/>
              </a:rPr>
              <a:t>вместе с существительным </a:t>
            </a:r>
            <a:r>
              <a:rPr lang="ru-RU" sz="2400" b="1" dirty="0" smtClean="0">
                <a:latin typeface="Arno Pro Caption" pitchFamily="18" charset="0"/>
              </a:rPr>
              <a:t>(или заменяющим его местоимением) входит в словосочетание, где это существительное (или местоимение) выступает зависимым словом. При этом для уточнения падежа зависимого слова к нему от главного слова ставится падежный (грамматический) вопрос, включающий в себя предлог. Существительное с предлогом образуют предложно-падежное сочетание.</a:t>
            </a:r>
          </a:p>
          <a:p>
            <a:pPr>
              <a:buNone/>
            </a:pPr>
            <a:r>
              <a:rPr lang="ru-RU" sz="2400" b="1" u="sng" dirty="0" smtClean="0">
                <a:latin typeface="Arno Pro Caption" pitchFamily="18" charset="0"/>
              </a:rPr>
              <a:t>В </a:t>
            </a:r>
            <a:r>
              <a:rPr lang="ru-RU" sz="2400" b="1" u="sng" dirty="0" smtClean="0">
                <a:latin typeface="Arno Pro Caption" pitchFamily="18" charset="0"/>
              </a:rPr>
              <a:t>предложении производный предлог </a:t>
            </a:r>
            <a:r>
              <a:rPr lang="ru-RU" sz="2400" b="1" dirty="0" smtClean="0">
                <a:latin typeface="Arno Pro Caption" pitchFamily="18" charset="0"/>
              </a:rPr>
              <a:t>часто можно заменить синонимичным производным или непроизводным предлогом, а существительное с предлогом - синонимичным или аналогичным существительным с таким же предлогом.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ru-RU" b="1" dirty="0" smtClean="0"/>
              <a:t>Задание. </a:t>
            </a:r>
            <a:r>
              <a:rPr lang="ru-RU" dirty="0" smtClean="0"/>
              <a:t>Прочитайте парные предложения и решите, какие части речи выделенные слова. Для проверки составляйте словосочетания с вопросами от главных слов к зависимым, а также производите замену производных предлогов непроизводными.</a:t>
            </a:r>
            <a:endParaRPr lang="ru-RU" dirty="0"/>
          </a:p>
        </p:txBody>
      </p:sp>
      <p:pic>
        <p:nvPicPr>
          <p:cNvPr id="4" name="139.gif" descr="C:\Users\Семен\Desktop\картинки соня\139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3563888" y="116632"/>
            <a:ext cx="1525141" cy="17145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435280" cy="6120680"/>
          </a:xfrm>
        </p:spPr>
        <p:txBody>
          <a:bodyPr>
            <a:normAutofit fontScale="40000" lnSpcReduction="20000"/>
          </a:bodyPr>
          <a:lstStyle/>
          <a:p>
            <a:r>
              <a:rPr lang="ru-RU" sz="5900" b="1" dirty="0" smtClean="0">
                <a:latin typeface="Arno Pro Caption" pitchFamily="18" charset="0"/>
              </a:rPr>
              <a:t>Отряд расположился </a:t>
            </a:r>
            <a:r>
              <a:rPr lang="ru-RU" sz="5900" b="1" i="1" dirty="0" smtClean="0">
                <a:latin typeface="Arno Pro Caption" pitchFamily="18" charset="0"/>
              </a:rPr>
              <a:t>вблизи </a:t>
            </a:r>
            <a:r>
              <a:rPr lang="ru-RU" sz="5900" b="1" dirty="0" smtClean="0">
                <a:latin typeface="Arno Pro Caption" pitchFamily="18" charset="0"/>
              </a:rPr>
              <a:t>опушки. Неприятель подошёл очень </a:t>
            </a:r>
            <a:r>
              <a:rPr lang="ru-RU" sz="5900" b="1" i="1" dirty="0" smtClean="0">
                <a:latin typeface="Arno Pro Caption" pitchFamily="18" charset="0"/>
              </a:rPr>
              <a:t>близко</a:t>
            </a:r>
            <a:r>
              <a:rPr lang="ru-RU" sz="5900" b="1" dirty="0" smtClean="0">
                <a:latin typeface="Arno Pro Caption" pitchFamily="18" charset="0"/>
              </a:rPr>
              <a:t>.</a:t>
            </a:r>
            <a:endParaRPr lang="ru-RU" sz="5900" b="1" dirty="0" smtClean="0">
              <a:latin typeface="Arno Pro Caption" pitchFamily="18" charset="0"/>
            </a:endParaRPr>
          </a:p>
          <a:p>
            <a:r>
              <a:rPr lang="ru-RU" sz="5900" b="1" dirty="0" smtClean="0">
                <a:latin typeface="Arno Pro Caption" pitchFamily="18" charset="0"/>
              </a:rPr>
              <a:t>Роща осталась</a:t>
            </a:r>
            <a:r>
              <a:rPr lang="ru-RU" sz="5900" b="1" i="1" dirty="0" smtClean="0">
                <a:latin typeface="Arno Pro Caption" pitchFamily="18" charset="0"/>
              </a:rPr>
              <a:t> позади</a:t>
            </a:r>
            <a:r>
              <a:rPr lang="ru-RU" sz="5900" b="1" dirty="0" smtClean="0">
                <a:latin typeface="Arno Pro Caption" pitchFamily="18" charset="0"/>
              </a:rPr>
              <a:t>. </a:t>
            </a:r>
            <a:r>
              <a:rPr lang="ru-RU" sz="5900" b="1" i="1" dirty="0" smtClean="0">
                <a:latin typeface="Arno Pro Caption" pitchFamily="18" charset="0"/>
              </a:rPr>
              <a:t>Позади </a:t>
            </a:r>
            <a:r>
              <a:rPr lang="ru-RU" sz="5900" b="1" dirty="0" smtClean="0">
                <a:latin typeface="Arno Pro Caption" pitchFamily="18" charset="0"/>
              </a:rPr>
              <a:t>дома начинался овраг</a:t>
            </a:r>
            <a:r>
              <a:rPr lang="ru-RU" sz="5900" b="1" dirty="0" smtClean="0">
                <a:latin typeface="Arno Pro Caption" pitchFamily="18" charset="0"/>
              </a:rPr>
              <a:t>.</a:t>
            </a:r>
            <a:endParaRPr lang="ru-RU" sz="5900" b="1" dirty="0" smtClean="0">
              <a:latin typeface="Arno Pro Caption" pitchFamily="18" charset="0"/>
            </a:endParaRPr>
          </a:p>
          <a:p>
            <a:r>
              <a:rPr lang="ru-RU" sz="5900" b="1" dirty="0" smtClean="0">
                <a:latin typeface="Arno Pro Caption" pitchFamily="18" charset="0"/>
              </a:rPr>
              <a:t>На дополнительные занятия нужно прийти </a:t>
            </a:r>
            <a:r>
              <a:rPr lang="ru-RU" sz="5900" b="1" i="1" dirty="0" smtClean="0">
                <a:latin typeface="Arno Pro Caption" pitchFamily="18" charset="0"/>
              </a:rPr>
              <a:t>после </a:t>
            </a:r>
            <a:r>
              <a:rPr lang="ru-RU" sz="5900" b="1" dirty="0" smtClean="0">
                <a:latin typeface="Arno Pro Caption" pitchFamily="18" charset="0"/>
              </a:rPr>
              <a:t>уроков. Сделай эту работу </a:t>
            </a:r>
            <a:r>
              <a:rPr lang="ru-RU" sz="5900" b="1" i="1" dirty="0" smtClean="0">
                <a:latin typeface="Arno Pro Caption" pitchFamily="18" charset="0"/>
              </a:rPr>
              <a:t>после</a:t>
            </a:r>
            <a:r>
              <a:rPr lang="ru-RU" sz="5900" b="1" dirty="0" smtClean="0">
                <a:latin typeface="Arno Pro Caption" pitchFamily="18" charset="0"/>
              </a:rPr>
              <a:t>.</a:t>
            </a:r>
            <a:endParaRPr lang="ru-RU" sz="5900" b="1" dirty="0" smtClean="0">
              <a:latin typeface="Arno Pro Caption" pitchFamily="18" charset="0"/>
            </a:endParaRPr>
          </a:p>
          <a:p>
            <a:r>
              <a:rPr lang="ru-RU" sz="5900" b="1" dirty="0" smtClean="0">
                <a:latin typeface="Arno Pro Caption" pitchFamily="18" charset="0"/>
              </a:rPr>
              <a:t>Ребёнок удивлённо глядел </a:t>
            </a:r>
            <a:r>
              <a:rPr lang="ru-RU" sz="5900" b="1" i="1" dirty="0" smtClean="0">
                <a:latin typeface="Arno Pro Caption" pitchFamily="18" charset="0"/>
              </a:rPr>
              <a:t>вокруг. Вокруг </a:t>
            </a:r>
            <a:r>
              <a:rPr lang="ru-RU" sz="5900" b="1" dirty="0" smtClean="0">
                <a:latin typeface="Arno Pro Caption" pitchFamily="18" charset="0"/>
              </a:rPr>
              <a:t>школы был разбит фруктовый </a:t>
            </a:r>
            <a:r>
              <a:rPr lang="ru-RU" sz="5900" b="1" dirty="0" smtClean="0">
                <a:latin typeface="Arno Pro Caption" pitchFamily="18" charset="0"/>
              </a:rPr>
              <a:t>сад</a:t>
            </a:r>
            <a:r>
              <a:rPr lang="ru-RU" sz="5900" b="1" dirty="0" smtClean="0">
                <a:latin typeface="Arno Pro Caption" pitchFamily="18" charset="0"/>
              </a:rPr>
              <a:t>.</a:t>
            </a:r>
          </a:p>
          <a:p>
            <a:r>
              <a:rPr lang="ru-RU" sz="5900" b="1" dirty="0" smtClean="0">
                <a:latin typeface="Arno Pro Caption" pitchFamily="18" charset="0"/>
              </a:rPr>
              <a:t>Дверь открывалась </a:t>
            </a:r>
            <a:r>
              <a:rPr lang="ru-RU" sz="5900" b="1" i="1" dirty="0" smtClean="0">
                <a:latin typeface="Arno Pro Caption" pitchFamily="18" charset="0"/>
              </a:rPr>
              <a:t>внутрь. Внут</a:t>
            </a:r>
            <a:r>
              <a:rPr lang="ru-RU" sz="5900" b="1" dirty="0" smtClean="0">
                <a:latin typeface="Arno Pro Caption" pitchFamily="18" charset="0"/>
              </a:rPr>
              <a:t>ри ящика ничего не было.</a:t>
            </a:r>
          </a:p>
          <a:p>
            <a:r>
              <a:rPr lang="ru-RU" sz="5900" b="1" dirty="0" smtClean="0">
                <a:latin typeface="Arno Pro Caption" pitchFamily="18" charset="0"/>
              </a:rPr>
              <a:t>Сестра встала </a:t>
            </a:r>
            <a:r>
              <a:rPr lang="ru-RU" sz="5900" b="1" i="1" dirty="0" smtClean="0">
                <a:latin typeface="Arno Pro Caption" pitchFamily="18" charset="0"/>
              </a:rPr>
              <a:t>сзади</a:t>
            </a:r>
            <a:r>
              <a:rPr lang="ru-RU" sz="5900" b="1" dirty="0" smtClean="0">
                <a:latin typeface="Arno Pro Caption" pitchFamily="18" charset="0"/>
              </a:rPr>
              <a:t>. Маша оказалась </a:t>
            </a:r>
            <a:r>
              <a:rPr lang="ru-RU" sz="5900" b="1" i="1" dirty="0" smtClean="0">
                <a:latin typeface="Arno Pro Caption" pitchFamily="18" charset="0"/>
              </a:rPr>
              <a:t>позади </a:t>
            </a:r>
            <a:r>
              <a:rPr lang="ru-RU" sz="5900" b="1" dirty="0" smtClean="0">
                <a:latin typeface="Arno Pro Caption" pitchFamily="18" charset="0"/>
              </a:rPr>
              <a:t>меня.</a:t>
            </a:r>
          </a:p>
          <a:p>
            <a:r>
              <a:rPr lang="ru-RU" sz="5900" b="1" dirty="0" smtClean="0">
                <a:latin typeface="Arno Pro Caption" pitchFamily="18" charset="0"/>
              </a:rPr>
              <a:t>Мой друг смело идёт </a:t>
            </a:r>
            <a:r>
              <a:rPr lang="ru-RU" sz="5900" b="1" i="1" dirty="0" smtClean="0">
                <a:latin typeface="Arno Pro Caption" pitchFamily="18" charset="0"/>
              </a:rPr>
              <a:t>навстречу </a:t>
            </a:r>
            <a:r>
              <a:rPr lang="ru-RU" sz="5900" b="1" dirty="0" smtClean="0">
                <a:latin typeface="Arno Pro Caption" pitchFamily="18" charset="0"/>
              </a:rPr>
              <a:t>опасности. Машина уже выехала, я пошёл ей </a:t>
            </a:r>
            <a:r>
              <a:rPr lang="ru-RU" sz="5900" b="1" i="1" dirty="0" smtClean="0">
                <a:latin typeface="Arno Pro Caption" pitchFamily="18" charset="0"/>
              </a:rPr>
              <a:t>навстречу.</a:t>
            </a:r>
            <a:endParaRPr lang="ru-RU" sz="5900" b="1" dirty="0" smtClean="0">
              <a:latin typeface="Arno Pro Caption" pitchFamily="18" charset="0"/>
            </a:endParaRPr>
          </a:p>
          <a:p>
            <a:r>
              <a:rPr lang="ru-RU" sz="5900" b="1" dirty="0" smtClean="0">
                <a:latin typeface="Arno Pro Caption" pitchFamily="18" charset="0"/>
              </a:rPr>
              <a:t>Алексей вышел,</a:t>
            </a:r>
            <a:r>
              <a:rPr lang="ru-RU" sz="5900" b="1" i="1" dirty="0" smtClean="0">
                <a:latin typeface="Arno Pro Caption" pitchFamily="18" charset="0"/>
              </a:rPr>
              <a:t> не смотря </a:t>
            </a:r>
            <a:r>
              <a:rPr lang="ru-RU" sz="5900" b="1" dirty="0" smtClean="0">
                <a:latin typeface="Arno Pro Caption" pitchFamily="18" charset="0"/>
              </a:rPr>
              <a:t>ни на кого. Мы пойдём в кино, </a:t>
            </a:r>
            <a:r>
              <a:rPr lang="ru-RU" sz="5900" b="1" i="1" dirty="0" smtClean="0">
                <a:latin typeface="Arno Pro Caption" pitchFamily="18" charset="0"/>
              </a:rPr>
              <a:t>несмотря на </a:t>
            </a:r>
            <a:r>
              <a:rPr lang="ru-RU" sz="5900" b="1" dirty="0" smtClean="0">
                <a:latin typeface="Arno Pro Caption" pitchFamily="18" charset="0"/>
              </a:rPr>
              <a:t>большую занятость.</a:t>
            </a:r>
          </a:p>
          <a:p>
            <a:r>
              <a:rPr lang="ru-RU" sz="5900" b="1" i="1" dirty="0" smtClean="0">
                <a:latin typeface="Arno Pro Caption" pitchFamily="18" charset="0"/>
              </a:rPr>
              <a:t>Благодаря </a:t>
            </a:r>
            <a:r>
              <a:rPr lang="ru-RU" sz="5900" b="1" dirty="0" smtClean="0">
                <a:latin typeface="Arno Pro Caption" pitchFamily="18" charset="0"/>
              </a:rPr>
              <a:t>заботам врачей больной поправился. Футболисты покидали поле, </a:t>
            </a:r>
            <a:r>
              <a:rPr lang="ru-RU" sz="5900" b="1" i="1" dirty="0" smtClean="0">
                <a:latin typeface="Arno Pro Caption" pitchFamily="18" charset="0"/>
              </a:rPr>
              <a:t>благодаря </a:t>
            </a:r>
            <a:r>
              <a:rPr lang="ru-RU" sz="5900" b="1" dirty="0" smtClean="0">
                <a:latin typeface="Arno Pro Caption" pitchFamily="18" charset="0"/>
              </a:rPr>
              <a:t>своих болельщиков за поддержку.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r>
              <a:rPr lang="ru-RU" b="1" dirty="0" smtClean="0"/>
              <a:t>Задание. </a:t>
            </a:r>
            <a:r>
              <a:rPr lang="ru-RU" dirty="0" smtClean="0"/>
              <a:t>Прочитайте предложения. Некоторые из них отдают </a:t>
            </a:r>
            <a:r>
              <a:rPr lang="ru-RU" dirty="0" err="1" smtClean="0"/>
              <a:t>канцеляритом</a:t>
            </a:r>
            <a:r>
              <a:rPr lang="ru-RU" dirty="0" smtClean="0"/>
              <a:t>. Подумайте, как можно избавить фразу от излишнего нагромождения слов. Запишите переделанные предложения.</a:t>
            </a:r>
            <a:endParaRPr lang="ru-RU" dirty="0"/>
          </a:p>
        </p:txBody>
      </p:sp>
      <p:pic>
        <p:nvPicPr>
          <p:cNvPr id="4" name="131.gif" descr="C:\Users\Семен\Desktop\картинки соня\131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6372200" y="4005064"/>
            <a:ext cx="2105025" cy="25717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5013176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/>
              <a:t>Неудачи в сельском хозяйстве шли по линии отсутствия квалифицированных работников.</a:t>
            </a:r>
          </a:p>
          <a:p>
            <a:r>
              <a:rPr lang="ru-RU" sz="3600" b="1" dirty="0" smtClean="0"/>
              <a:t>В связи с отсутствием на ферме кормов возникла угроза падёжа скота.</a:t>
            </a:r>
          </a:p>
          <a:p>
            <a:r>
              <a:rPr lang="ru-RU" sz="3600" b="1" dirty="0" smtClean="0"/>
              <a:t>Миша не захотел есть манную кашу по причине её </a:t>
            </a:r>
            <a:r>
              <a:rPr lang="ru-RU" sz="3600" b="1" dirty="0" err="1" smtClean="0"/>
              <a:t>невкусности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Несмотря на отдельные недостатки, заводу удалось в целом справиться с заданным заданием.</a:t>
            </a:r>
          </a:p>
          <a:p>
            <a:r>
              <a:rPr lang="ru-RU" sz="3600" b="1" dirty="0" smtClean="0"/>
              <a:t>Игнорируя приказ ректора и правила по технике безопасности, студент Яшин ввиду недостатка времени применил выход из института не через дверь, а через окно.</a:t>
            </a:r>
          </a:p>
          <a:p>
            <a:endParaRPr lang="ru-RU" dirty="0"/>
          </a:p>
        </p:txBody>
      </p:sp>
      <p:pic>
        <p:nvPicPr>
          <p:cNvPr id="4" name="67.gif" descr="C:\Users\Семен\Desktop\картинки соня\67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323528" y="-243408"/>
            <a:ext cx="1905000" cy="1905000"/>
          </a:xfrm>
          <a:prstGeom prst="rect">
            <a:avLst/>
          </a:prstGeom>
        </p:spPr>
      </p:pic>
      <p:pic>
        <p:nvPicPr>
          <p:cNvPr id="5" name="67.gif" descr="C:\Users\Семен\Desktop\картинки соня\67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3203848" y="-171400"/>
            <a:ext cx="1905000" cy="1905000"/>
          </a:xfrm>
          <a:prstGeom prst="rect">
            <a:avLst/>
          </a:prstGeom>
        </p:spPr>
      </p:pic>
      <p:pic>
        <p:nvPicPr>
          <p:cNvPr id="6" name="Рисунок 5" descr="6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-1714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80520"/>
          </a:xfrm>
        </p:spPr>
        <p:txBody>
          <a:bodyPr>
            <a:normAutofit fontScale="47500" lnSpcReduction="20000"/>
          </a:bodyPr>
          <a:lstStyle/>
          <a:p>
            <a:r>
              <a:rPr lang="ru-RU" sz="4400" b="1" dirty="0" smtClean="0">
                <a:latin typeface="Arno Pro Caption" pitchFamily="18" charset="0"/>
              </a:rPr>
              <a:t>Вследствие ремонта железнодорожного полотна, растянувшегося во времени ввиду погодных условий, поезд по маршруту между Москвой и Клином опоздал по отношению к расписанию.</a:t>
            </a:r>
          </a:p>
          <a:p>
            <a:r>
              <a:rPr lang="ru-RU" sz="4400" b="1" dirty="0" smtClean="0">
                <a:latin typeface="Arno Pro Caption" pitchFamily="18" charset="0"/>
              </a:rPr>
              <a:t>Благодаря массе новых впечатлений, Саша, возвратившись домой по окончании занятий, быстро предался сну.</a:t>
            </a:r>
          </a:p>
          <a:p>
            <a:r>
              <a:rPr lang="ru-RU" sz="4400" b="1" dirty="0" smtClean="0">
                <a:latin typeface="Arno Pro Caption" pitchFamily="18" charset="0"/>
              </a:rPr>
              <a:t>В декабре в институте было намечено приглашение иностранных студентов на прощальный бал по причине их отбытия к местам постоянного проживания.</a:t>
            </a:r>
          </a:p>
          <a:p>
            <a:r>
              <a:rPr lang="ru-RU" sz="4400" b="1" dirty="0" smtClean="0">
                <a:latin typeface="Arno Pro Caption" pitchFamily="18" charset="0"/>
              </a:rPr>
              <a:t>В настоящее время в школах ведутся разработки перевода учащихся на новую программу в связи с введением единого экзамена по доминирующему количеству предметов.</a:t>
            </a:r>
          </a:p>
          <a:p>
            <a:r>
              <a:rPr lang="ru-RU" sz="4400" b="1" dirty="0" smtClean="0">
                <a:latin typeface="Arno Pro Caption" pitchFamily="18" charset="0"/>
              </a:rPr>
              <a:t>Во избежание затоваривания помещения необходимо вынести лишние ненужные вещи со склада.</a:t>
            </a:r>
          </a:p>
          <a:p>
            <a:endParaRPr lang="ru-RU" dirty="0"/>
          </a:p>
        </p:txBody>
      </p:sp>
      <p:pic>
        <p:nvPicPr>
          <p:cNvPr id="4" name="166.gif" descr="C:\Users\Семен\Desktop\картинки соня\166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3347864" y="0"/>
            <a:ext cx="2438400" cy="19240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Обороты </a:t>
            </a:r>
            <a:r>
              <a:rPr lang="ru-RU" b="1" dirty="0" smtClean="0"/>
              <a:t>с предлогами </a:t>
            </a:r>
            <a:r>
              <a:rPr lang="ru-RU" b="1" i="1" dirty="0" smtClean="0"/>
              <a:t>кроме, помимо, наряду с</a:t>
            </a:r>
            <a:r>
              <a:rPr lang="ru-RU" b="1" dirty="0" smtClean="0"/>
              <a:t>, имеющие значение "вместе с", должны обязательно управляться глаголом, имеющим при себе ещё одно существительное, иначе разрушается грамматическая связь в предложении, </a:t>
            </a:r>
            <a:r>
              <a:rPr lang="ru-RU" b="1" dirty="0" smtClean="0"/>
              <a:t>например: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можно </a:t>
            </a:r>
            <a:r>
              <a:rPr lang="ru-RU" b="1" dirty="0" smtClean="0"/>
              <a:t>сказать </a:t>
            </a:r>
            <a:r>
              <a:rPr lang="ru-RU" b="1" i="1" dirty="0" smtClean="0"/>
              <a:t>Кроме </a:t>
            </a:r>
            <a:r>
              <a:rPr lang="ru-RU" b="1" i="1" dirty="0" smtClean="0"/>
              <a:t>сестры я люблю ещё и брата.</a:t>
            </a:r>
            <a:br>
              <a:rPr lang="ru-RU" b="1" i="1" dirty="0" smtClean="0"/>
            </a:br>
            <a:r>
              <a:rPr lang="ru-RU" b="1" dirty="0" smtClean="0"/>
              <a:t>(то есть люблю и сестру, и брата</a:t>
            </a:r>
            <a:r>
              <a:rPr lang="ru-RU" b="1" dirty="0" smtClean="0"/>
              <a:t>)</a:t>
            </a:r>
          </a:p>
          <a:p>
            <a:endParaRPr lang="ru-RU" b="1" dirty="0" smtClean="0"/>
          </a:p>
          <a:p>
            <a:r>
              <a:rPr lang="ru-RU" b="1" i="1" dirty="0" smtClean="0"/>
              <a:t>Нельзя сказать Кроме </a:t>
            </a:r>
            <a:r>
              <a:rPr lang="ru-RU" b="1" i="1" dirty="0" smtClean="0"/>
              <a:t>рисования я ещё пою</a:t>
            </a:r>
            <a:r>
              <a:rPr lang="ru-RU" b="1" i="1" dirty="0" smtClean="0"/>
              <a:t>. Помимо </a:t>
            </a:r>
            <a:r>
              <a:rPr lang="ru-RU" b="1" i="1" dirty="0" smtClean="0"/>
              <a:t>хоккея я увлекаюсь плаванием.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(то есть увлекаюсь хоккеем и плаванием)</a:t>
            </a:r>
            <a:r>
              <a:rPr lang="ru-RU" b="1" i="1" dirty="0" smtClean="0"/>
              <a:t>Помимо спорта я хожу в кино.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164.gif" descr="C:\Users\Семен\Desktop\картинки соня\164.gif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6724650" y="0"/>
            <a:ext cx="2419350" cy="19240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544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Употребление предлогов</vt:lpstr>
      <vt:lpstr>Задание. Прочитайте предложение, где нагромождены конструкции с предлогами, причастным оборотом, повторяющимися словами и отглагольными существительными. Подумайте, как можно выразить мысль, содержащуюся в предложении, короче.</vt:lpstr>
      <vt:lpstr>ВАЖНО! Производный предлог может состоять из нескольких частей, но всегда представляет собой одно слово, поскольку участвует всей совокупностью этих частей в логическом и грамматическом оформлении высказывания.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Исправьте ошибки в употреблении предлогов </vt:lpstr>
      <vt:lpstr>Слайд 14</vt:lpstr>
      <vt:lpstr>Слайд 15</vt:lpstr>
      <vt:lpstr> В каких вариантах ответа нет ошибок?</vt:lpstr>
      <vt:lpstr> Найдите ошибки в употреблении предлогов и падежей существительных. </vt:lpstr>
      <vt:lpstr> Укажите строчки, в которых не допущены ошибки в употреблении предлогов и падежей. </vt:lpstr>
      <vt:lpstr>В каких вариантах ответа нет ошибок?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Употребление предлогов</dc:title>
  <dc:creator>Семен</dc:creator>
  <cp:lastModifiedBy>Семен</cp:lastModifiedBy>
  <cp:revision>7</cp:revision>
  <dcterms:created xsi:type="dcterms:W3CDTF">2013-03-03T16:19:24Z</dcterms:created>
  <dcterms:modified xsi:type="dcterms:W3CDTF">2013-03-03T17:57:59Z</dcterms:modified>
</cp:coreProperties>
</file>