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73" r:id="rId5"/>
    <p:sldId id="272" r:id="rId6"/>
    <p:sldId id="267" r:id="rId7"/>
    <p:sldId id="260" r:id="rId8"/>
    <p:sldId id="261" r:id="rId9"/>
    <p:sldId id="262" r:id="rId10"/>
    <p:sldId id="269" r:id="rId11"/>
    <p:sldId id="274" r:id="rId12"/>
    <p:sldId id="275" r:id="rId13"/>
    <p:sldId id="268" r:id="rId14"/>
    <p:sldId id="266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414DA"/>
    <a:srgbClr val="FFFFE1"/>
    <a:srgbClr val="FFFFCC"/>
    <a:srgbClr val="CC9900"/>
    <a:srgbClr val="F7B511"/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62" autoAdjust="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214B3F-4A53-4445-AAA3-C13CDB5BA2C1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A8FC71-792F-4674-A1E8-A6143D806AB5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8800" dirty="0" smtClean="0">
              <a:solidFill>
                <a:schemeClr val="tx2">
                  <a:lumMod val="75000"/>
                </a:schemeClr>
              </a:solidFill>
            </a:rPr>
            <a:t>Цель</a:t>
          </a:r>
          <a:endParaRPr lang="ru-RU" sz="8800" dirty="0">
            <a:solidFill>
              <a:schemeClr val="tx2">
                <a:lumMod val="75000"/>
              </a:schemeClr>
            </a:solidFill>
          </a:endParaRPr>
        </a:p>
      </dgm:t>
    </dgm:pt>
    <dgm:pt modelId="{4BD20219-C1C8-4428-944D-EC408B8F3EEA}" type="parTrans" cxnId="{E1002BD0-5E37-4313-8A9B-66463A42ED88}">
      <dgm:prSet/>
      <dgm:spPr/>
      <dgm:t>
        <a:bodyPr/>
        <a:lstStyle/>
        <a:p>
          <a:endParaRPr lang="ru-RU"/>
        </a:p>
      </dgm:t>
    </dgm:pt>
    <dgm:pt modelId="{9108617E-26A8-40CA-B987-5C5C8ED31A89}" type="sibTrans" cxnId="{E1002BD0-5E37-4313-8A9B-66463A42ED88}">
      <dgm:prSet/>
      <dgm:spPr/>
      <dgm:t>
        <a:bodyPr/>
        <a:lstStyle/>
        <a:p>
          <a:endParaRPr lang="ru-RU"/>
        </a:p>
      </dgm:t>
    </dgm:pt>
    <dgm:pt modelId="{6F2ACDDB-EDBD-414C-8916-AA7883FA28A1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8000" dirty="0" smtClean="0">
              <a:solidFill>
                <a:schemeClr val="accent2">
                  <a:lumMod val="75000"/>
                </a:schemeClr>
              </a:solidFill>
            </a:rPr>
            <a:t>Задачи</a:t>
          </a:r>
          <a:endParaRPr lang="ru-RU" sz="8000" dirty="0">
            <a:solidFill>
              <a:schemeClr val="accent2">
                <a:lumMod val="75000"/>
              </a:schemeClr>
            </a:solidFill>
          </a:endParaRPr>
        </a:p>
      </dgm:t>
    </dgm:pt>
    <dgm:pt modelId="{BEA59694-87DF-4B4A-A0A6-BA4FB98B17FC}" type="parTrans" cxnId="{75776CCA-1FFF-40F2-8622-5C0DD9E32421}">
      <dgm:prSet/>
      <dgm:spPr/>
      <dgm:t>
        <a:bodyPr/>
        <a:lstStyle/>
        <a:p>
          <a:endParaRPr lang="ru-RU"/>
        </a:p>
      </dgm:t>
    </dgm:pt>
    <dgm:pt modelId="{32A668ED-78F7-413A-98CB-50B140CC5592}" type="sibTrans" cxnId="{75776CCA-1FFF-40F2-8622-5C0DD9E32421}">
      <dgm:prSet/>
      <dgm:spPr/>
      <dgm:t>
        <a:bodyPr/>
        <a:lstStyle/>
        <a:p>
          <a:endParaRPr lang="ru-RU"/>
        </a:p>
      </dgm:t>
    </dgm:pt>
    <dgm:pt modelId="{72715CED-B751-45DD-A279-0EB9D1652E0A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solidFill>
                <a:schemeClr val="accent2">
                  <a:lumMod val="75000"/>
                </a:schemeClr>
              </a:solidFill>
            </a:rPr>
            <a:t>Найти подобие вокруг нас и научится применять его</a:t>
          </a:r>
          <a:endParaRPr lang="ru-RU" sz="2000" dirty="0">
            <a:solidFill>
              <a:schemeClr val="accent2">
                <a:lumMod val="75000"/>
              </a:schemeClr>
            </a:solidFill>
          </a:endParaRPr>
        </a:p>
      </dgm:t>
    </dgm:pt>
    <dgm:pt modelId="{9C38B9F4-5B79-43CD-9AB2-06D7BEFF79F6}" type="parTrans" cxnId="{147B0CCD-D0C6-4346-9AB7-2EC427BB6404}">
      <dgm:prSet/>
      <dgm:spPr/>
      <dgm:t>
        <a:bodyPr/>
        <a:lstStyle/>
        <a:p>
          <a:endParaRPr lang="ru-RU"/>
        </a:p>
      </dgm:t>
    </dgm:pt>
    <dgm:pt modelId="{3EF3CE5C-0434-41E4-AF7E-CE853A8C581F}" type="sibTrans" cxnId="{147B0CCD-D0C6-4346-9AB7-2EC427BB6404}">
      <dgm:prSet/>
      <dgm:spPr/>
      <dgm:t>
        <a:bodyPr/>
        <a:lstStyle/>
        <a:p>
          <a:endParaRPr lang="ru-RU"/>
        </a:p>
      </dgm:t>
    </dgm:pt>
    <dgm:pt modelId="{EE641BD8-6B68-4AE5-BBE4-5C52AC31194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solidFill>
                <a:schemeClr val="accent2">
                  <a:lumMod val="75000"/>
                </a:schemeClr>
              </a:solidFill>
            </a:rPr>
            <a:t>Узнать свойства подобия треугольников и научится применять для решения задач</a:t>
          </a:r>
          <a:endParaRPr lang="ru-RU" sz="2000" dirty="0">
            <a:solidFill>
              <a:schemeClr val="accent2">
                <a:lumMod val="75000"/>
              </a:schemeClr>
            </a:solidFill>
          </a:endParaRPr>
        </a:p>
      </dgm:t>
    </dgm:pt>
    <dgm:pt modelId="{58103C36-A9D0-4B83-AEFB-742238B2FE36}" type="parTrans" cxnId="{272BD168-E0D7-40B2-8B00-52A4C4D24B10}">
      <dgm:prSet/>
      <dgm:spPr/>
      <dgm:t>
        <a:bodyPr/>
        <a:lstStyle/>
        <a:p>
          <a:endParaRPr lang="ru-RU"/>
        </a:p>
      </dgm:t>
    </dgm:pt>
    <dgm:pt modelId="{4BAFA256-EEF3-4B72-965A-2DEAC23430B3}" type="sibTrans" cxnId="{272BD168-E0D7-40B2-8B00-52A4C4D24B10}">
      <dgm:prSet/>
      <dgm:spPr/>
      <dgm:t>
        <a:bodyPr/>
        <a:lstStyle/>
        <a:p>
          <a:endParaRPr lang="ru-RU"/>
        </a:p>
      </dgm:t>
    </dgm:pt>
    <dgm:pt modelId="{905C83FD-0547-426F-AFFE-E872657A8DE4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000" b="0" i="1" dirty="0" smtClean="0">
              <a:solidFill>
                <a:schemeClr val="tx2">
                  <a:lumMod val="75000"/>
                </a:schemeClr>
              </a:solidFill>
            </a:rPr>
            <a:t>Создать презентацию, которая наглядно продемонстрирует информацию по теме «Подобные треугольники», будет способствовать расширению </a:t>
          </a:r>
          <a:r>
            <a:rPr lang="ru-RU" sz="2000" b="0" dirty="0" smtClean="0">
              <a:solidFill>
                <a:schemeClr val="tx2">
                  <a:lumMod val="75000"/>
                </a:schemeClr>
              </a:solidFill>
            </a:rPr>
            <a:t>знаний о применении подобия треугольников при решении задач</a:t>
          </a:r>
          <a:endParaRPr lang="ru-RU" sz="2000" b="0" dirty="0">
            <a:solidFill>
              <a:schemeClr val="tx2">
                <a:lumMod val="75000"/>
              </a:schemeClr>
            </a:solidFill>
          </a:endParaRPr>
        </a:p>
      </dgm:t>
    </dgm:pt>
    <dgm:pt modelId="{1DA605A7-9350-4C95-B83C-3DD071867F15}" type="parTrans" cxnId="{996EC6E2-552E-4B92-8761-B6D4FEBD276C}">
      <dgm:prSet/>
      <dgm:spPr/>
      <dgm:t>
        <a:bodyPr/>
        <a:lstStyle/>
        <a:p>
          <a:endParaRPr lang="ru-RU"/>
        </a:p>
      </dgm:t>
    </dgm:pt>
    <dgm:pt modelId="{301D025A-AE77-4FF4-9ED6-0F5F3212CB83}" type="sibTrans" cxnId="{996EC6E2-552E-4B92-8761-B6D4FEBD276C}">
      <dgm:prSet/>
      <dgm:spPr/>
      <dgm:t>
        <a:bodyPr/>
        <a:lstStyle/>
        <a:p>
          <a:endParaRPr lang="ru-RU"/>
        </a:p>
      </dgm:t>
    </dgm:pt>
    <dgm:pt modelId="{01D2C03F-A1B3-480F-A3D7-72A77DA7C8C9}" type="pres">
      <dgm:prSet presAssocID="{F3214B3F-4A53-4445-AAA3-C13CDB5BA2C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2B8E9E4-3B89-4412-BC3F-79D010FBBEEF}" type="pres">
      <dgm:prSet presAssocID="{30A8FC71-792F-4674-A1E8-A6143D806AB5}" presName="root" presStyleCnt="0"/>
      <dgm:spPr/>
    </dgm:pt>
    <dgm:pt modelId="{E315459F-F70D-412A-852C-41B47AE30332}" type="pres">
      <dgm:prSet presAssocID="{30A8FC71-792F-4674-A1E8-A6143D806AB5}" presName="rootComposite" presStyleCnt="0"/>
      <dgm:spPr/>
    </dgm:pt>
    <dgm:pt modelId="{8828CC89-E633-4731-AB5F-8F3418CE56B9}" type="pres">
      <dgm:prSet presAssocID="{30A8FC71-792F-4674-A1E8-A6143D806AB5}" presName="rootText" presStyleLbl="node1" presStyleIdx="0" presStyleCnt="2" custLinFactNeighborX="2162" custLinFactNeighborY="475"/>
      <dgm:spPr/>
      <dgm:t>
        <a:bodyPr/>
        <a:lstStyle/>
        <a:p>
          <a:endParaRPr lang="ru-RU"/>
        </a:p>
      </dgm:t>
    </dgm:pt>
    <dgm:pt modelId="{E86298A5-5CE6-4557-8DD6-6D4A42C3F749}" type="pres">
      <dgm:prSet presAssocID="{30A8FC71-792F-4674-A1E8-A6143D806AB5}" presName="rootConnector" presStyleLbl="node1" presStyleIdx="0" presStyleCnt="2"/>
      <dgm:spPr/>
      <dgm:t>
        <a:bodyPr/>
        <a:lstStyle/>
        <a:p>
          <a:endParaRPr lang="ru-RU"/>
        </a:p>
      </dgm:t>
    </dgm:pt>
    <dgm:pt modelId="{C7B4DF21-3BC2-45F7-B9AC-8B0BBF1126AC}" type="pres">
      <dgm:prSet presAssocID="{30A8FC71-792F-4674-A1E8-A6143D806AB5}" presName="childShape" presStyleCnt="0"/>
      <dgm:spPr/>
    </dgm:pt>
    <dgm:pt modelId="{93C11DCF-1FBC-4702-B4CC-AD73C81532D9}" type="pres">
      <dgm:prSet presAssocID="{1DA605A7-9350-4C95-B83C-3DD071867F15}" presName="Name13" presStyleLbl="parChTrans1D2" presStyleIdx="0" presStyleCnt="3"/>
      <dgm:spPr/>
      <dgm:t>
        <a:bodyPr/>
        <a:lstStyle/>
        <a:p>
          <a:endParaRPr lang="ru-RU"/>
        </a:p>
      </dgm:t>
    </dgm:pt>
    <dgm:pt modelId="{D31F1FDE-5EB5-4AA4-80CD-93032B628FF7}" type="pres">
      <dgm:prSet presAssocID="{905C83FD-0547-426F-AFFE-E872657A8DE4}" presName="childText" presStyleLbl="bgAcc1" presStyleIdx="0" presStyleCnt="3" custScaleX="109625" custScaleY="164986" custLinFactNeighborX="-1609" custLinFactNeighborY="13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60C7A3-B6F0-4CE7-889D-5423F41F1A20}" type="pres">
      <dgm:prSet presAssocID="{6F2ACDDB-EDBD-414C-8916-AA7883FA28A1}" presName="root" presStyleCnt="0"/>
      <dgm:spPr/>
    </dgm:pt>
    <dgm:pt modelId="{992B31DF-5EBE-4D03-87B5-02EA1D5F9D31}" type="pres">
      <dgm:prSet presAssocID="{6F2ACDDB-EDBD-414C-8916-AA7883FA28A1}" presName="rootComposite" presStyleCnt="0"/>
      <dgm:spPr/>
    </dgm:pt>
    <dgm:pt modelId="{126C5588-9634-4BB0-A169-EC3AB3B9D810}" type="pres">
      <dgm:prSet presAssocID="{6F2ACDDB-EDBD-414C-8916-AA7883FA28A1}" presName="rootText" presStyleLbl="node1" presStyleIdx="1" presStyleCnt="2"/>
      <dgm:spPr/>
      <dgm:t>
        <a:bodyPr/>
        <a:lstStyle/>
        <a:p>
          <a:endParaRPr lang="ru-RU"/>
        </a:p>
      </dgm:t>
    </dgm:pt>
    <dgm:pt modelId="{D51AFC4A-EA1B-4FDE-A7E2-DFC46C275136}" type="pres">
      <dgm:prSet presAssocID="{6F2ACDDB-EDBD-414C-8916-AA7883FA28A1}" presName="rootConnector" presStyleLbl="node1" presStyleIdx="1" presStyleCnt="2"/>
      <dgm:spPr/>
      <dgm:t>
        <a:bodyPr/>
        <a:lstStyle/>
        <a:p>
          <a:endParaRPr lang="ru-RU"/>
        </a:p>
      </dgm:t>
    </dgm:pt>
    <dgm:pt modelId="{E5A96FD8-6C47-47B1-8D49-049B91BBD161}" type="pres">
      <dgm:prSet presAssocID="{6F2ACDDB-EDBD-414C-8916-AA7883FA28A1}" presName="childShape" presStyleCnt="0"/>
      <dgm:spPr/>
    </dgm:pt>
    <dgm:pt modelId="{FA075C09-7A87-4D67-967D-EC9CDFB08FE3}" type="pres">
      <dgm:prSet presAssocID="{9C38B9F4-5B79-43CD-9AB2-06D7BEFF79F6}" presName="Name13" presStyleLbl="parChTrans1D2" presStyleIdx="1" presStyleCnt="3"/>
      <dgm:spPr/>
      <dgm:t>
        <a:bodyPr/>
        <a:lstStyle/>
        <a:p>
          <a:endParaRPr lang="ru-RU"/>
        </a:p>
      </dgm:t>
    </dgm:pt>
    <dgm:pt modelId="{B51CE33E-0C8C-4E36-9430-5447ECD56351}" type="pres">
      <dgm:prSet presAssocID="{72715CED-B751-45DD-A279-0EB9D1652E0A}" presName="childText" presStyleLbl="bgAcc1" presStyleIdx="1" presStyleCnt="3" custLinFactNeighborX="-1856" custLinFactNeighborY="-8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0D1D1-6DE5-47D5-AAA6-D84E2B4BE8DC}" type="pres">
      <dgm:prSet presAssocID="{58103C36-A9D0-4B83-AEFB-742238B2FE36}" presName="Name13" presStyleLbl="parChTrans1D2" presStyleIdx="2" presStyleCnt="3"/>
      <dgm:spPr/>
      <dgm:t>
        <a:bodyPr/>
        <a:lstStyle/>
        <a:p>
          <a:endParaRPr lang="ru-RU"/>
        </a:p>
      </dgm:t>
    </dgm:pt>
    <dgm:pt modelId="{ECE1C087-010E-4AC7-8E46-2C78770F084D}" type="pres">
      <dgm:prSet presAssocID="{EE641BD8-6B68-4AE5-BBE4-5C52AC311949}" presName="childText" presStyleLbl="bgAcc1" presStyleIdx="2" presStyleCnt="3" custLinFactNeighborX="-1856" custLinFactNeighborY="-16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C8A1E6-A0C1-4CE2-8241-5BDD1E37D1E8}" type="presOf" srcId="{6F2ACDDB-EDBD-414C-8916-AA7883FA28A1}" destId="{D51AFC4A-EA1B-4FDE-A7E2-DFC46C275136}" srcOrd="1" destOrd="0" presId="urn:microsoft.com/office/officeart/2005/8/layout/hierarchy3"/>
    <dgm:cxn modelId="{268F2779-C6DC-4E78-AC26-91DA642B15FC}" type="presOf" srcId="{1DA605A7-9350-4C95-B83C-3DD071867F15}" destId="{93C11DCF-1FBC-4702-B4CC-AD73C81532D9}" srcOrd="0" destOrd="0" presId="urn:microsoft.com/office/officeart/2005/8/layout/hierarchy3"/>
    <dgm:cxn modelId="{CEB74115-2BD3-41FA-A414-6272E163E8A6}" type="presOf" srcId="{EE641BD8-6B68-4AE5-BBE4-5C52AC311949}" destId="{ECE1C087-010E-4AC7-8E46-2C78770F084D}" srcOrd="0" destOrd="0" presId="urn:microsoft.com/office/officeart/2005/8/layout/hierarchy3"/>
    <dgm:cxn modelId="{2D68D97B-0FAE-41FB-B223-B8EE0406E59D}" type="presOf" srcId="{F3214B3F-4A53-4445-AAA3-C13CDB5BA2C1}" destId="{01D2C03F-A1B3-480F-A3D7-72A77DA7C8C9}" srcOrd="0" destOrd="0" presId="urn:microsoft.com/office/officeart/2005/8/layout/hierarchy3"/>
    <dgm:cxn modelId="{8C25F0C2-8860-4694-8BDC-9FFE21A2D505}" type="presOf" srcId="{30A8FC71-792F-4674-A1E8-A6143D806AB5}" destId="{8828CC89-E633-4731-AB5F-8F3418CE56B9}" srcOrd="0" destOrd="0" presId="urn:microsoft.com/office/officeart/2005/8/layout/hierarchy3"/>
    <dgm:cxn modelId="{75776CCA-1FFF-40F2-8622-5C0DD9E32421}" srcId="{F3214B3F-4A53-4445-AAA3-C13CDB5BA2C1}" destId="{6F2ACDDB-EDBD-414C-8916-AA7883FA28A1}" srcOrd="1" destOrd="0" parTransId="{BEA59694-87DF-4B4A-A0A6-BA4FB98B17FC}" sibTransId="{32A668ED-78F7-413A-98CB-50B140CC5592}"/>
    <dgm:cxn modelId="{5F555CB4-C3DF-4BEE-88CE-6FE726FEDD49}" type="presOf" srcId="{58103C36-A9D0-4B83-AEFB-742238B2FE36}" destId="{E590D1D1-6DE5-47D5-AAA6-D84E2B4BE8DC}" srcOrd="0" destOrd="0" presId="urn:microsoft.com/office/officeart/2005/8/layout/hierarchy3"/>
    <dgm:cxn modelId="{1283089B-A91A-4669-92FD-5141021E14D0}" type="presOf" srcId="{9C38B9F4-5B79-43CD-9AB2-06D7BEFF79F6}" destId="{FA075C09-7A87-4D67-967D-EC9CDFB08FE3}" srcOrd="0" destOrd="0" presId="urn:microsoft.com/office/officeart/2005/8/layout/hierarchy3"/>
    <dgm:cxn modelId="{E1002BD0-5E37-4313-8A9B-66463A42ED88}" srcId="{F3214B3F-4A53-4445-AAA3-C13CDB5BA2C1}" destId="{30A8FC71-792F-4674-A1E8-A6143D806AB5}" srcOrd="0" destOrd="0" parTransId="{4BD20219-C1C8-4428-944D-EC408B8F3EEA}" sibTransId="{9108617E-26A8-40CA-B987-5C5C8ED31A89}"/>
    <dgm:cxn modelId="{B516CDD0-6EE7-4295-A711-F07F13103DBC}" type="presOf" srcId="{6F2ACDDB-EDBD-414C-8916-AA7883FA28A1}" destId="{126C5588-9634-4BB0-A169-EC3AB3B9D810}" srcOrd="0" destOrd="0" presId="urn:microsoft.com/office/officeart/2005/8/layout/hierarchy3"/>
    <dgm:cxn modelId="{BA5B5ACA-1D6D-4F84-A8C8-5B777F7C3550}" type="presOf" srcId="{905C83FD-0547-426F-AFFE-E872657A8DE4}" destId="{D31F1FDE-5EB5-4AA4-80CD-93032B628FF7}" srcOrd="0" destOrd="0" presId="urn:microsoft.com/office/officeart/2005/8/layout/hierarchy3"/>
    <dgm:cxn modelId="{76AF521C-8C0E-4FE3-B930-6CB0DAF0AA0F}" type="presOf" srcId="{72715CED-B751-45DD-A279-0EB9D1652E0A}" destId="{B51CE33E-0C8C-4E36-9430-5447ECD56351}" srcOrd="0" destOrd="0" presId="urn:microsoft.com/office/officeart/2005/8/layout/hierarchy3"/>
    <dgm:cxn modelId="{272BD168-E0D7-40B2-8B00-52A4C4D24B10}" srcId="{6F2ACDDB-EDBD-414C-8916-AA7883FA28A1}" destId="{EE641BD8-6B68-4AE5-BBE4-5C52AC311949}" srcOrd="1" destOrd="0" parTransId="{58103C36-A9D0-4B83-AEFB-742238B2FE36}" sibTransId="{4BAFA256-EEF3-4B72-965A-2DEAC23430B3}"/>
    <dgm:cxn modelId="{147B0CCD-D0C6-4346-9AB7-2EC427BB6404}" srcId="{6F2ACDDB-EDBD-414C-8916-AA7883FA28A1}" destId="{72715CED-B751-45DD-A279-0EB9D1652E0A}" srcOrd="0" destOrd="0" parTransId="{9C38B9F4-5B79-43CD-9AB2-06D7BEFF79F6}" sibTransId="{3EF3CE5C-0434-41E4-AF7E-CE853A8C581F}"/>
    <dgm:cxn modelId="{85544E27-BDA6-4098-992E-C7123151336D}" type="presOf" srcId="{30A8FC71-792F-4674-A1E8-A6143D806AB5}" destId="{E86298A5-5CE6-4557-8DD6-6D4A42C3F749}" srcOrd="1" destOrd="0" presId="urn:microsoft.com/office/officeart/2005/8/layout/hierarchy3"/>
    <dgm:cxn modelId="{996EC6E2-552E-4B92-8761-B6D4FEBD276C}" srcId="{30A8FC71-792F-4674-A1E8-A6143D806AB5}" destId="{905C83FD-0547-426F-AFFE-E872657A8DE4}" srcOrd="0" destOrd="0" parTransId="{1DA605A7-9350-4C95-B83C-3DD071867F15}" sibTransId="{301D025A-AE77-4FF4-9ED6-0F5F3212CB83}"/>
    <dgm:cxn modelId="{83841D99-FCCE-4806-AE87-229A93C95E65}" type="presParOf" srcId="{01D2C03F-A1B3-480F-A3D7-72A77DA7C8C9}" destId="{D2B8E9E4-3B89-4412-BC3F-79D010FBBEEF}" srcOrd="0" destOrd="0" presId="urn:microsoft.com/office/officeart/2005/8/layout/hierarchy3"/>
    <dgm:cxn modelId="{D68EB42C-8852-4A26-865C-5B1CAA5EA34E}" type="presParOf" srcId="{D2B8E9E4-3B89-4412-BC3F-79D010FBBEEF}" destId="{E315459F-F70D-412A-852C-41B47AE30332}" srcOrd="0" destOrd="0" presId="urn:microsoft.com/office/officeart/2005/8/layout/hierarchy3"/>
    <dgm:cxn modelId="{BE391D37-7D8C-45DB-9F60-90BE7892D20E}" type="presParOf" srcId="{E315459F-F70D-412A-852C-41B47AE30332}" destId="{8828CC89-E633-4731-AB5F-8F3418CE56B9}" srcOrd="0" destOrd="0" presId="urn:microsoft.com/office/officeart/2005/8/layout/hierarchy3"/>
    <dgm:cxn modelId="{95E3D744-DD49-4235-AE15-3E62CF1D0148}" type="presParOf" srcId="{E315459F-F70D-412A-852C-41B47AE30332}" destId="{E86298A5-5CE6-4557-8DD6-6D4A42C3F749}" srcOrd="1" destOrd="0" presId="urn:microsoft.com/office/officeart/2005/8/layout/hierarchy3"/>
    <dgm:cxn modelId="{2115CC3D-9278-4EF8-BBE1-861E45C3F192}" type="presParOf" srcId="{D2B8E9E4-3B89-4412-BC3F-79D010FBBEEF}" destId="{C7B4DF21-3BC2-45F7-B9AC-8B0BBF1126AC}" srcOrd="1" destOrd="0" presId="urn:microsoft.com/office/officeart/2005/8/layout/hierarchy3"/>
    <dgm:cxn modelId="{A6735171-720C-404A-B0FE-646115445A0D}" type="presParOf" srcId="{C7B4DF21-3BC2-45F7-B9AC-8B0BBF1126AC}" destId="{93C11DCF-1FBC-4702-B4CC-AD73C81532D9}" srcOrd="0" destOrd="0" presId="urn:microsoft.com/office/officeart/2005/8/layout/hierarchy3"/>
    <dgm:cxn modelId="{D930F504-2F56-48EE-A84A-410FC3403F84}" type="presParOf" srcId="{C7B4DF21-3BC2-45F7-B9AC-8B0BBF1126AC}" destId="{D31F1FDE-5EB5-4AA4-80CD-93032B628FF7}" srcOrd="1" destOrd="0" presId="urn:microsoft.com/office/officeart/2005/8/layout/hierarchy3"/>
    <dgm:cxn modelId="{5AC9FFA8-EBA8-47A7-ADF5-DA8697E67913}" type="presParOf" srcId="{01D2C03F-A1B3-480F-A3D7-72A77DA7C8C9}" destId="{DE60C7A3-B6F0-4CE7-889D-5423F41F1A20}" srcOrd="1" destOrd="0" presId="urn:microsoft.com/office/officeart/2005/8/layout/hierarchy3"/>
    <dgm:cxn modelId="{E3319783-51ED-4494-8F1A-C3D36C91BF82}" type="presParOf" srcId="{DE60C7A3-B6F0-4CE7-889D-5423F41F1A20}" destId="{992B31DF-5EBE-4D03-87B5-02EA1D5F9D31}" srcOrd="0" destOrd="0" presId="urn:microsoft.com/office/officeart/2005/8/layout/hierarchy3"/>
    <dgm:cxn modelId="{3775707D-E11B-4CED-A4F2-04F9211EB395}" type="presParOf" srcId="{992B31DF-5EBE-4D03-87B5-02EA1D5F9D31}" destId="{126C5588-9634-4BB0-A169-EC3AB3B9D810}" srcOrd="0" destOrd="0" presId="urn:microsoft.com/office/officeart/2005/8/layout/hierarchy3"/>
    <dgm:cxn modelId="{9B98081B-B68B-4CE3-8C7A-1B4DB0FFB056}" type="presParOf" srcId="{992B31DF-5EBE-4D03-87B5-02EA1D5F9D31}" destId="{D51AFC4A-EA1B-4FDE-A7E2-DFC46C275136}" srcOrd="1" destOrd="0" presId="urn:microsoft.com/office/officeart/2005/8/layout/hierarchy3"/>
    <dgm:cxn modelId="{76E00AAE-9298-45D5-9645-60A3A786DC1E}" type="presParOf" srcId="{DE60C7A3-B6F0-4CE7-889D-5423F41F1A20}" destId="{E5A96FD8-6C47-47B1-8D49-049B91BBD161}" srcOrd="1" destOrd="0" presId="urn:microsoft.com/office/officeart/2005/8/layout/hierarchy3"/>
    <dgm:cxn modelId="{ADFA18E0-C68D-4A3C-9F51-9E60DBD9ECFB}" type="presParOf" srcId="{E5A96FD8-6C47-47B1-8D49-049B91BBD161}" destId="{FA075C09-7A87-4D67-967D-EC9CDFB08FE3}" srcOrd="0" destOrd="0" presId="urn:microsoft.com/office/officeart/2005/8/layout/hierarchy3"/>
    <dgm:cxn modelId="{1BC9A2E2-D475-460C-877B-972C152514A5}" type="presParOf" srcId="{E5A96FD8-6C47-47B1-8D49-049B91BBD161}" destId="{B51CE33E-0C8C-4E36-9430-5447ECD56351}" srcOrd="1" destOrd="0" presId="urn:microsoft.com/office/officeart/2005/8/layout/hierarchy3"/>
    <dgm:cxn modelId="{5F0D319D-C827-4C6E-88D4-A4D4B54A0F3F}" type="presParOf" srcId="{E5A96FD8-6C47-47B1-8D49-049B91BBD161}" destId="{E590D1D1-6DE5-47D5-AAA6-D84E2B4BE8DC}" srcOrd="2" destOrd="0" presId="urn:microsoft.com/office/officeart/2005/8/layout/hierarchy3"/>
    <dgm:cxn modelId="{298BC338-643E-4073-A094-668EB25502DB}" type="presParOf" srcId="{E5A96FD8-6C47-47B1-8D49-049B91BBD161}" destId="{ECE1C087-010E-4AC7-8E46-2C78770F084D}" srcOrd="3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28CC89-E633-4731-AB5F-8F3418CE56B9}">
      <dsp:nvSpPr>
        <dsp:cNvPr id="0" name=""/>
        <dsp:cNvSpPr/>
      </dsp:nvSpPr>
      <dsp:spPr>
        <a:xfrm>
          <a:off x="251530" y="12090"/>
          <a:ext cx="3915667" cy="19578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7640" tIns="111760" rIns="167640" bIns="111760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800" kern="1200" dirty="0" smtClean="0">
              <a:solidFill>
                <a:schemeClr val="tx2">
                  <a:lumMod val="75000"/>
                </a:schemeClr>
              </a:solidFill>
            </a:rPr>
            <a:t>Цель</a:t>
          </a:r>
          <a:endParaRPr lang="ru-RU" sz="8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08873" y="69433"/>
        <a:ext cx="3800981" cy="1843147"/>
      </dsp:txXfrm>
    </dsp:sp>
    <dsp:sp modelId="{93C11DCF-1FBC-4702-B4CC-AD73C81532D9}">
      <dsp:nvSpPr>
        <dsp:cNvPr id="0" name=""/>
        <dsp:cNvSpPr/>
      </dsp:nvSpPr>
      <dsp:spPr>
        <a:xfrm>
          <a:off x="643097" y="1969924"/>
          <a:ext cx="256507" cy="2354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4080"/>
              </a:lnTo>
              <a:lnTo>
                <a:pt x="256507" y="23540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1F1FDE-5EB5-4AA4-80CD-93032B628FF7}">
      <dsp:nvSpPr>
        <dsp:cNvPr id="0" name=""/>
        <dsp:cNvSpPr/>
      </dsp:nvSpPr>
      <dsp:spPr>
        <a:xfrm>
          <a:off x="899604" y="2708928"/>
          <a:ext cx="3434040" cy="32301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tx2">
                  <a:lumMod val="75000"/>
                </a:schemeClr>
              </a:solidFill>
            </a:rPr>
            <a:t>Создать презентацию, которая наглядно продемонстрирует информацию по теме «Подобные треугольники», будет способствовать расширению </a:t>
          </a:r>
          <a:r>
            <a:rPr lang="ru-RU" sz="2000" b="0" kern="1200" dirty="0" smtClean="0">
              <a:solidFill>
                <a:schemeClr val="tx2">
                  <a:lumMod val="75000"/>
                </a:schemeClr>
              </a:solidFill>
            </a:rPr>
            <a:t>знаний о применении подобия треугольников при решении задач</a:t>
          </a:r>
          <a:endParaRPr lang="ru-RU" sz="2000" b="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994212" y="2803536"/>
        <a:ext cx="3244824" cy="3040935"/>
      </dsp:txXfrm>
    </dsp:sp>
    <dsp:sp modelId="{126C5588-9634-4BB0-A169-EC3AB3B9D810}">
      <dsp:nvSpPr>
        <dsp:cNvPr id="0" name=""/>
        <dsp:cNvSpPr/>
      </dsp:nvSpPr>
      <dsp:spPr>
        <a:xfrm>
          <a:off x="5061458" y="2790"/>
          <a:ext cx="3915667" cy="19578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0" tIns="101600" rIns="152400" bIns="10160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0" kern="1200" dirty="0" smtClean="0">
              <a:solidFill>
                <a:schemeClr val="accent2">
                  <a:lumMod val="75000"/>
                </a:schemeClr>
              </a:solidFill>
            </a:rPr>
            <a:t>Задачи</a:t>
          </a:r>
          <a:endParaRPr lang="ru-RU" sz="80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5118801" y="60133"/>
        <a:ext cx="3800981" cy="1843147"/>
      </dsp:txXfrm>
    </dsp:sp>
    <dsp:sp modelId="{FA075C09-7A87-4D67-967D-EC9CDFB08FE3}">
      <dsp:nvSpPr>
        <dsp:cNvPr id="0" name=""/>
        <dsp:cNvSpPr/>
      </dsp:nvSpPr>
      <dsp:spPr>
        <a:xfrm>
          <a:off x="5453025" y="1960624"/>
          <a:ext cx="333426" cy="1304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4289"/>
              </a:lnTo>
              <a:lnTo>
                <a:pt x="333426" y="13042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CE33E-0C8C-4E36-9430-5447ECD56351}">
      <dsp:nvSpPr>
        <dsp:cNvPr id="0" name=""/>
        <dsp:cNvSpPr/>
      </dsp:nvSpPr>
      <dsp:spPr>
        <a:xfrm>
          <a:off x="5786452" y="2285996"/>
          <a:ext cx="3132534" cy="19578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75000"/>
                </a:schemeClr>
              </a:solidFill>
            </a:rPr>
            <a:t>Найти подобие вокруг нас и научится применять его</a:t>
          </a:r>
          <a:endParaRPr lang="ru-RU" sz="20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5843795" y="2343339"/>
        <a:ext cx="3017848" cy="1843147"/>
      </dsp:txXfrm>
    </dsp:sp>
    <dsp:sp modelId="{E590D1D1-6DE5-47D5-AAA6-D84E2B4BE8DC}">
      <dsp:nvSpPr>
        <dsp:cNvPr id="0" name=""/>
        <dsp:cNvSpPr/>
      </dsp:nvSpPr>
      <dsp:spPr>
        <a:xfrm>
          <a:off x="5453025" y="1960624"/>
          <a:ext cx="333426" cy="3590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0295"/>
              </a:lnTo>
              <a:lnTo>
                <a:pt x="333426" y="35902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E1C087-010E-4AC7-8E46-2C78770F084D}">
      <dsp:nvSpPr>
        <dsp:cNvPr id="0" name=""/>
        <dsp:cNvSpPr/>
      </dsp:nvSpPr>
      <dsp:spPr>
        <a:xfrm>
          <a:off x="5786452" y="4572003"/>
          <a:ext cx="3132534" cy="19578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75000"/>
                </a:schemeClr>
              </a:solidFill>
            </a:rPr>
            <a:t>Узнать свойства подобия треугольников и научится применять для решения задач</a:t>
          </a:r>
          <a:endParaRPr lang="ru-RU" sz="20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5843795" y="4629346"/>
        <a:ext cx="3017848" cy="1843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6D355-D93E-4618-B92B-8BFEFD68D02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75EEE-344F-4AFC-BB41-8EB6994C56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3756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75EEE-344F-4AFC-BB41-8EB6994C565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4566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75EEE-344F-4AFC-BB41-8EB6994C565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1895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5C34-39CD-4404-94D8-BE26CFF24E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5673-09A6-4A54-B323-5CA0EBAE4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6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hyperlink" Target="http://school-collection.edu.ru/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egemaximum.ru/podobnye-treugolniki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41.png"/><Relationship Id="rId5" Type="http://schemas.openxmlformats.org/officeDocument/2006/relationships/image" Target="../media/image31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2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9.png"/><Relationship Id="rId3" Type="http://schemas.openxmlformats.org/officeDocument/2006/relationships/hyperlink" Target="http://egemaximum.ru/podobnye-treugolniki/" TargetMode="External"/><Relationship Id="rId7" Type="http://schemas.openxmlformats.org/officeDocument/2006/relationships/image" Target="../media/image31.png"/><Relationship Id="rId12" Type="http://schemas.openxmlformats.org/officeDocument/2006/relationships/image" Target="../media/image4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3.png"/><Relationship Id="rId15" Type="http://schemas.openxmlformats.org/officeDocument/2006/relationships/image" Target="../media/image51.png"/><Relationship Id="rId10" Type="http://schemas.openxmlformats.org/officeDocument/2006/relationships/image" Target="../media/image47.png"/><Relationship Id="rId4" Type="http://schemas.openxmlformats.org/officeDocument/2006/relationships/hyperlink" Target="http://school-collection.edu.ru/" TargetMode="External"/><Relationship Id="rId9" Type="http://schemas.openxmlformats.org/officeDocument/2006/relationships/image" Target="../media/image40.png"/><Relationship Id="rId1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3.pn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25.png"/><Relationship Id="rId5" Type="http://schemas.openxmlformats.org/officeDocument/2006/relationships/image" Target="../media/image32.png"/><Relationship Id="rId10" Type="http://schemas.openxmlformats.org/officeDocument/2006/relationships/image" Target="../media/image26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3.pn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32.png"/><Relationship Id="rId10" Type="http://schemas.openxmlformats.org/officeDocument/2006/relationships/image" Target="../media/image25.png"/><Relationship Id="rId4" Type="http://schemas.openxmlformats.org/officeDocument/2006/relationships/image" Target="../media/image29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1-Postroenie-chertezh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ELTA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64738">
            <a:off x="300283" y="2009415"/>
            <a:ext cx="2143140" cy="21431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b="1" i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тему:</a:t>
            </a:r>
            <a:br>
              <a:rPr lang="ru-RU" sz="5400" b="1" i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i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«Подобные треугольники»</a:t>
            </a:r>
            <a:endParaRPr lang="ru-RU" sz="5400" b="1" i="1" u="sng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163" y="4537132"/>
            <a:ext cx="7062117" cy="2320868"/>
          </a:xfrm>
          <a:noFill/>
        </p:spPr>
        <p:txBody>
          <a:bodyPr>
            <a:normAutofit fontScale="62500" lnSpcReduction="20000"/>
          </a:bodyPr>
          <a:lstStyle/>
          <a:p>
            <a:pPr algn="l"/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Ф.И.О.: Глазова Я.А.</a:t>
            </a:r>
          </a:p>
          <a:p>
            <a:pPr algn="l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Ученица 8 «А» класса</a:t>
            </a:r>
          </a:p>
          <a:p>
            <a:pPr algn="l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МОУ СОШ №1</a:t>
            </a:r>
          </a:p>
          <a:p>
            <a:pPr algn="l"/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E-mail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yana.yana.glazova.glazova@mail.ru</a:t>
            </a: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Ф.И.О. преподавателя: Егорова Н.В.</a:t>
            </a:r>
            <a:endParaRPr lang="en-US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Можайск 2016 год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 descr="DELTA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33883">
            <a:off x="2689109" y="1629516"/>
            <a:ext cx="1285884" cy="1285884"/>
          </a:xfrm>
          <a:prstGeom prst="rect">
            <a:avLst/>
          </a:prstGeom>
        </p:spPr>
      </p:pic>
      <p:pic>
        <p:nvPicPr>
          <p:cNvPr id="7" name="Рисунок 6" descr="DELTA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730559">
            <a:off x="3943290" y="2440250"/>
            <a:ext cx="2500330" cy="2500330"/>
          </a:xfrm>
          <a:prstGeom prst="rect">
            <a:avLst/>
          </a:prstGeom>
        </p:spPr>
      </p:pic>
      <p:pic>
        <p:nvPicPr>
          <p:cNvPr id="8" name="Рисунок 7" descr="DELTA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347611" y="1839289"/>
            <a:ext cx="1714506" cy="1714506"/>
          </a:xfrm>
          <a:prstGeom prst="rect">
            <a:avLst/>
          </a:prstGeom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1-001-Postroenie-chertez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977" y="188640"/>
            <a:ext cx="7858180" cy="6569968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После того, как мы ознакомились с признаками подобия треугольников, нам нужно потренироваться использовать наши приобретенные знания на практике. </a:t>
            </a:r>
          </a:p>
          <a:p>
            <a:pPr algn="l"/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Для этого рассмотрим задачи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1214414" y="5214926"/>
            <a:ext cx="2428892" cy="857280"/>
          </a:xfrm>
          <a:prstGeom prst="notch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7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1-Postroenie-chertez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sz="2800" b="1" i="1" u="sng" dirty="0" smtClean="0">
                <a:solidFill>
                  <a:schemeClr val="tx1"/>
                </a:solidFill>
              </a:rPr>
              <a:t>Задача №1.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Через точки М и N, принадлежащие сторонам АВ и ВС треугольника ABC соответственно, проведена прямая МN, параллельная стороне АС. </a:t>
            </a:r>
            <a:r>
              <a:rPr lang="ru-RU" sz="2000" dirty="0" smtClean="0">
                <a:solidFill>
                  <a:schemeClr val="tx1"/>
                </a:solidFill>
              </a:rPr>
              <a:t>Найдите </a:t>
            </a:r>
            <a:r>
              <a:rPr lang="ru-RU" sz="2000" dirty="0">
                <a:solidFill>
                  <a:schemeClr val="tx1"/>
                </a:solidFill>
              </a:rPr>
              <a:t>длину СN, если ВС = 6, МN = 4 и АС = 9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2000" b="1" i="1" dirty="0" smtClean="0">
              <a:solidFill>
                <a:schemeClr val="tx1"/>
              </a:solidFill>
            </a:endParaRPr>
          </a:p>
          <a:p>
            <a:pPr algn="l"/>
            <a:endParaRPr lang="ru-RU" sz="2000" b="1" i="1" dirty="0" smtClean="0">
              <a:solidFill>
                <a:schemeClr val="tx1"/>
              </a:solidFill>
            </a:endParaRPr>
          </a:p>
          <a:p>
            <a:pPr algn="l"/>
            <a:endParaRPr lang="ru-RU" sz="20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i="1" u="sng" dirty="0" smtClean="0">
                <a:solidFill>
                  <a:schemeClr val="tx1"/>
                </a:solidFill>
              </a:rPr>
              <a:t>Решение:</a:t>
            </a: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  </a:t>
            </a: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1) у них        – общий</a:t>
            </a: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2</a:t>
            </a:r>
            <a:r>
              <a:rPr lang="ru-RU" sz="2000" dirty="0">
                <a:solidFill>
                  <a:schemeClr val="tx1"/>
                </a:solidFill>
              </a:rPr>
              <a:t>)  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        , как соответственные углы при пересечении параллельных прямых </a:t>
            </a:r>
            <a:r>
              <a:rPr lang="en-US" sz="2000" dirty="0" smtClean="0">
                <a:solidFill>
                  <a:schemeClr val="tx1"/>
                </a:solidFill>
              </a:rPr>
              <a:t>MN </a:t>
            </a:r>
            <a:r>
              <a:rPr lang="ru-RU" sz="2000" dirty="0" smtClean="0">
                <a:solidFill>
                  <a:schemeClr val="tx1"/>
                </a:solidFill>
              </a:rPr>
              <a:t>и </a:t>
            </a:r>
            <a:r>
              <a:rPr lang="en-US" sz="2000" dirty="0" smtClean="0">
                <a:solidFill>
                  <a:schemeClr val="tx1"/>
                </a:solidFill>
              </a:rPr>
              <a:t>AC </a:t>
            </a:r>
            <a:r>
              <a:rPr lang="ru-RU" sz="2000" dirty="0" smtClean="0">
                <a:solidFill>
                  <a:schemeClr val="tx1"/>
                </a:solidFill>
              </a:rPr>
              <a:t>секущей </a:t>
            </a:r>
            <a:r>
              <a:rPr lang="en-US" sz="2000" dirty="0" smtClean="0">
                <a:solidFill>
                  <a:schemeClr val="tx1"/>
                </a:solidFill>
              </a:rPr>
              <a:t>AB</a:t>
            </a:r>
            <a:endParaRPr lang="ru-RU" sz="2000" dirty="0">
              <a:solidFill>
                <a:schemeClr val="tx1"/>
              </a:solidFill>
            </a:endParaRPr>
          </a:p>
          <a:p>
            <a:pPr algn="l" fontAlgn="base"/>
            <a:r>
              <a:rPr lang="ru-RU" sz="2000" dirty="0">
                <a:solidFill>
                  <a:schemeClr val="tx1"/>
                </a:solidFill>
              </a:rPr>
              <a:t>Из подобия треугольников вытекает пропорциональность соответствующих </a:t>
            </a:r>
            <a:r>
              <a:rPr lang="ru-RU" sz="2000" dirty="0" smtClean="0">
                <a:solidFill>
                  <a:schemeClr val="tx1"/>
                </a:solidFill>
              </a:rPr>
              <a:t>сторон:</a:t>
            </a:r>
            <a:r>
              <a:rPr lang="en-US" sz="2000" dirty="0" smtClean="0">
                <a:solidFill>
                  <a:schemeClr val="tx1"/>
                </a:solidFill>
              </a:rPr>
              <a:t>                                . </a:t>
            </a:r>
            <a:r>
              <a:rPr lang="ru-RU" sz="2000" dirty="0" smtClean="0">
                <a:solidFill>
                  <a:schemeClr val="tx1"/>
                </a:solidFill>
              </a:rPr>
              <a:t>Обозначим</a:t>
            </a:r>
            <a:r>
              <a:rPr lang="ru-RU" sz="2000" dirty="0">
                <a:solidFill>
                  <a:schemeClr val="tx1"/>
                </a:solidFill>
              </a:rPr>
              <a:t> </a:t>
            </a:r>
            <a:r>
              <a:rPr lang="en-US" sz="2000" dirty="0" smtClean="0">
                <a:solidFill>
                  <a:schemeClr val="tx1"/>
                </a:solidFill>
              </a:rPr>
              <a:t>NC</a:t>
            </a:r>
            <a:r>
              <a:rPr lang="ru-RU" sz="2000" dirty="0">
                <a:solidFill>
                  <a:schemeClr val="tx1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за</a:t>
            </a:r>
            <a:r>
              <a:rPr lang="en-US" sz="2000" dirty="0" smtClean="0">
                <a:solidFill>
                  <a:schemeClr val="tx1"/>
                </a:solidFill>
              </a:rPr>
              <a:t> x</a:t>
            </a:r>
            <a:r>
              <a:rPr lang="ru-RU" sz="2000" dirty="0">
                <a:solidFill>
                  <a:schemeClr val="tx1"/>
                </a:solidFill>
              </a:rPr>
              <a:t> . Соответственно,  </a:t>
            </a:r>
            <a:r>
              <a:rPr lang="en-US" sz="2000" dirty="0" smtClean="0">
                <a:solidFill>
                  <a:schemeClr val="tx1"/>
                </a:solidFill>
              </a:rPr>
              <a:t>BN = 6 – x                                                        </a:t>
            </a:r>
          </a:p>
          <a:p>
            <a:pPr algn="l" fontAlgn="base"/>
            <a:endParaRPr lang="en-US" sz="2000" dirty="0" smtClean="0">
              <a:solidFill>
                <a:schemeClr val="tx1"/>
              </a:solidFill>
            </a:endParaRP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согласно </a:t>
            </a:r>
            <a:r>
              <a:rPr lang="ru-RU" sz="2000" dirty="0">
                <a:solidFill>
                  <a:schemeClr val="tx1"/>
                </a:solidFill>
              </a:rPr>
              <a:t>условию.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Тогда</a:t>
            </a:r>
            <a:r>
              <a:rPr lang="en-US" sz="2000" dirty="0" smtClean="0">
                <a:solidFill>
                  <a:schemeClr val="tx1"/>
                </a:solidFill>
              </a:rPr>
              <a:t>                    ;                                  ; </a:t>
            </a:r>
            <a:endParaRPr lang="ru-RU" sz="2000" dirty="0">
              <a:solidFill>
                <a:schemeClr val="tx1"/>
              </a:solidFill>
            </a:endParaRPr>
          </a:p>
          <a:p>
            <a:pPr algn="l" fontAlgn="base"/>
            <a:endParaRPr lang="en-US" sz="2000" dirty="0" smtClean="0">
              <a:solidFill>
                <a:schemeClr val="tx1"/>
              </a:solidFill>
            </a:endParaRP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Ответ</a:t>
            </a:r>
            <a:r>
              <a:rPr lang="ru-RU" sz="2000" dirty="0">
                <a:solidFill>
                  <a:schemeClr val="tx1"/>
                </a:solidFill>
              </a:rPr>
              <a:t>:</a:t>
            </a:r>
            <a:r>
              <a:rPr lang="ru-RU" sz="2000" dirty="0"/>
              <a:t> 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099" y="4643446"/>
            <a:ext cx="1571637" cy="428628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4929190" y="1428736"/>
            <a:ext cx="1285884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3786182" y="1571612"/>
            <a:ext cx="1285884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>
            <a:off x="3929058" y="2714620"/>
            <a:ext cx="2286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86248" y="2214554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2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142984"/>
            <a:ext cx="416721" cy="428628"/>
          </a:xfrm>
          <a:prstGeom prst="rect">
            <a:avLst/>
          </a:prstGeom>
          <a:noFill/>
        </p:spPr>
      </p:pic>
      <p:pic>
        <p:nvPicPr>
          <p:cNvPr id="32" name="Picture 2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2571744"/>
            <a:ext cx="428628" cy="453842"/>
          </a:xfrm>
          <a:prstGeom prst="rect">
            <a:avLst/>
          </a:prstGeom>
          <a:noFill/>
        </p:spPr>
      </p:pic>
      <p:pic>
        <p:nvPicPr>
          <p:cNvPr id="33" name="Picture 2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571744"/>
            <a:ext cx="416721" cy="428628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544" y="3000371"/>
            <a:ext cx="1737306" cy="285753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8120" y="3714752"/>
            <a:ext cx="1733550" cy="285752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1928802"/>
            <a:ext cx="219075" cy="342900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1943092"/>
            <a:ext cx="190500" cy="342900"/>
          </a:xfrm>
          <a:prstGeom prst="rect">
            <a:avLst/>
          </a:prstGeom>
          <a:noFill/>
        </p:spPr>
      </p:pic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715016"/>
            <a:ext cx="1007709" cy="500066"/>
          </a:xfrm>
          <a:prstGeom prst="rect">
            <a:avLst/>
          </a:prstGeom>
          <a:noFill/>
        </p:spPr>
      </p:pic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5786454"/>
            <a:ext cx="1643074" cy="243920"/>
          </a:xfrm>
          <a:prstGeom prst="rect">
            <a:avLst/>
          </a:prstGeom>
          <a:noFill/>
        </p:spPr>
      </p:pic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4228" y="5643579"/>
            <a:ext cx="607772" cy="500066"/>
          </a:xfrm>
          <a:prstGeom prst="rect">
            <a:avLst/>
          </a:prstGeom>
          <a:noFill/>
        </p:spPr>
      </p:pic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6357958"/>
            <a:ext cx="230789" cy="500042"/>
          </a:xfrm>
          <a:prstGeom prst="rect">
            <a:avLst/>
          </a:prstGeom>
          <a:noFill/>
        </p:spPr>
      </p:pic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Дуга 60"/>
          <p:cNvSpPr/>
          <p:nvPr/>
        </p:nvSpPr>
        <p:spPr>
          <a:xfrm rot="8678336">
            <a:off x="4798619" y="1237466"/>
            <a:ext cx="475456" cy="440962"/>
          </a:xfrm>
          <a:prstGeom prst="arc">
            <a:avLst>
              <a:gd name="adj1" fmla="val 16857261"/>
              <a:gd name="adj2" fmla="val 43433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371852"/>
            <a:ext cx="342900" cy="342900"/>
          </a:xfrm>
          <a:prstGeom prst="rect">
            <a:avLst/>
          </a:prstGeom>
          <a:noFill/>
        </p:spPr>
      </p:pic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38119" y="31718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04895" y="38862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2998693"/>
            <a:ext cx="4948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hlinkClick r:id="rId16" tooltip="Подобные треугольники"/>
              </a:rPr>
              <a:t>по I признаку</a:t>
            </a:r>
            <a:r>
              <a:rPr lang="ru-RU" u="sng" dirty="0"/>
              <a:t>  </a:t>
            </a:r>
            <a:r>
              <a:rPr lang="en-US" dirty="0">
                <a:hlinkClick r:id="rId17"/>
              </a:rPr>
              <a:t>http://school-collection.edu.ru/</a:t>
            </a:r>
            <a:endParaRPr lang="ru-RU" dirty="0"/>
          </a:p>
          <a:p>
            <a:endParaRPr lang="ru-RU" dirty="0"/>
          </a:p>
        </p:txBody>
      </p:sp>
      <p:sp>
        <p:nvSpPr>
          <p:cNvPr id="8" name="Дуга 7"/>
          <p:cNvSpPr/>
          <p:nvPr/>
        </p:nvSpPr>
        <p:spPr>
          <a:xfrm>
            <a:off x="4060027" y="2420888"/>
            <a:ext cx="226221" cy="57948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/>
          <p:nvPr/>
        </p:nvSpPr>
        <p:spPr>
          <a:xfrm>
            <a:off x="4067944" y="2358000"/>
            <a:ext cx="254847" cy="71096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Дуга 49"/>
          <p:cNvSpPr/>
          <p:nvPr/>
        </p:nvSpPr>
        <p:spPr>
          <a:xfrm>
            <a:off x="4388759" y="1924812"/>
            <a:ext cx="226221" cy="57948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Дуга 50"/>
          <p:cNvSpPr/>
          <p:nvPr/>
        </p:nvSpPr>
        <p:spPr>
          <a:xfrm>
            <a:off x="4348046" y="1992261"/>
            <a:ext cx="226221" cy="42862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0957890"/>
      </p:ext>
    </p:extLst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7" grpId="0"/>
      <p:bldP spid="8" grpId="0" animBg="1"/>
      <p:bldP spid="49" grpId="0" animBg="1"/>
      <p:bldP spid="50" grpId="0" animBg="1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7" y="1476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14762"/>
            <a:ext cx="9144000" cy="6843238"/>
          </a:xfrm>
        </p:spPr>
        <p:txBody>
          <a:bodyPr>
            <a:normAutofit/>
          </a:bodyPr>
          <a:lstStyle/>
          <a:p>
            <a:pPr algn="l"/>
            <a:r>
              <a:rPr lang="ru-RU" sz="2800" b="1" i="1" u="sng" dirty="0" smtClean="0">
                <a:solidFill>
                  <a:schemeClr val="tx1"/>
                </a:solidFill>
              </a:rPr>
              <a:t>Задача №2.</a:t>
            </a:r>
            <a:endParaRPr lang="en-US" sz="2800" b="1" i="1" u="sng" dirty="0" smtClean="0">
              <a:solidFill>
                <a:schemeClr val="tx1"/>
              </a:solidFill>
            </a:endParaRPr>
          </a:p>
          <a:p>
            <a:pPr algn="l"/>
            <a:r>
              <a:rPr lang="ru-RU" sz="2000" i="1" dirty="0" smtClean="0">
                <a:solidFill>
                  <a:schemeClr val="tx1"/>
                </a:solidFill>
              </a:rPr>
              <a:t>Человек ростом 1,9 метра стоит на некотором расстоянии от столба, на котором висит фонарь. Высота фонарного столба 5,7 метра. А человек отбрасывает тень длиной в 5 шагов. На расстоянии скольких метров от человека расположен фонарный столб?</a:t>
            </a:r>
          </a:p>
          <a:p>
            <a:pPr algn="l"/>
            <a:r>
              <a:rPr lang="ru-RU" sz="2000" b="1" i="1" u="sng" dirty="0" smtClean="0">
                <a:solidFill>
                  <a:schemeClr val="tx1"/>
                </a:solidFill>
              </a:rPr>
              <a:t>Решение:</a:t>
            </a: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                              </a:t>
            </a:r>
            <a:r>
              <a:rPr lang="ru-RU" sz="2000" u="sng" dirty="0" smtClean="0">
                <a:solidFill>
                  <a:schemeClr val="tx1"/>
                </a:solidFill>
                <a:hlinkClick r:id="rId3" tooltip="Подобные треугольники"/>
              </a:rPr>
              <a:t>по I признаку</a:t>
            </a:r>
            <a:r>
              <a:rPr lang="ru-RU" sz="2000" dirty="0" smtClean="0">
                <a:solidFill>
                  <a:schemeClr val="tx1"/>
                </a:solidFill>
              </a:rPr>
              <a:t>, </a:t>
            </a:r>
          </a:p>
          <a:p>
            <a:pPr algn="l" fontAlgn="base"/>
            <a:r>
              <a:rPr lang="en-US" sz="2000" dirty="0">
                <a:solidFill>
                  <a:schemeClr val="tx1"/>
                </a:solidFill>
                <a:hlinkClick r:id="rId4"/>
              </a:rPr>
              <a:t>http://school-collection.edu.ru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/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1) у них        – общий</a:t>
            </a: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 2)</a:t>
            </a: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соответственные углы при пересечении параллельных прямых </a:t>
            </a:r>
            <a:r>
              <a:rPr lang="en-US" sz="2000" dirty="0" smtClean="0">
                <a:solidFill>
                  <a:schemeClr val="tx1"/>
                </a:solidFill>
              </a:rPr>
              <a:t>MN </a:t>
            </a:r>
            <a:r>
              <a:rPr lang="ru-RU" sz="2000" dirty="0" smtClean="0">
                <a:solidFill>
                  <a:schemeClr val="tx1"/>
                </a:solidFill>
              </a:rPr>
              <a:t>и </a:t>
            </a:r>
            <a:r>
              <a:rPr lang="en-US" sz="2000" dirty="0" smtClean="0">
                <a:solidFill>
                  <a:schemeClr val="tx1"/>
                </a:solidFill>
              </a:rPr>
              <a:t>AC </a:t>
            </a:r>
            <a:r>
              <a:rPr lang="ru-RU" sz="2000" dirty="0" smtClean="0">
                <a:solidFill>
                  <a:schemeClr val="tx1"/>
                </a:solidFill>
              </a:rPr>
              <a:t>секущей </a:t>
            </a:r>
            <a:r>
              <a:rPr lang="en-US" sz="2000" dirty="0" smtClean="0">
                <a:solidFill>
                  <a:schemeClr val="tx1"/>
                </a:solidFill>
              </a:rPr>
              <a:t>AB.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 fontAlgn="base"/>
            <a:endParaRPr lang="ru-RU" sz="2000" dirty="0" smtClean="0">
              <a:solidFill>
                <a:schemeClr val="tx1"/>
              </a:solidFill>
            </a:endParaRP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Из подобия треугольников вытекает пропорциональность соответствующих сторон:</a:t>
            </a:r>
            <a:r>
              <a:rPr lang="en-US" sz="2000" dirty="0" smtClean="0">
                <a:solidFill>
                  <a:schemeClr val="tx1"/>
                </a:solidFill>
              </a:rPr>
              <a:t>  </a:t>
            </a:r>
          </a:p>
          <a:p>
            <a:pPr algn="l" fontAlgn="base"/>
            <a:endParaRPr lang="en-US" sz="2000" dirty="0" smtClean="0">
              <a:solidFill>
                <a:schemeClr val="tx1"/>
              </a:solidFill>
            </a:endParaRPr>
          </a:p>
          <a:p>
            <a:pPr algn="l" fontAlgn="base"/>
            <a:r>
              <a:rPr lang="en-US" sz="2000" dirty="0" smtClean="0">
                <a:solidFill>
                  <a:schemeClr val="tx1"/>
                </a:solidFill>
              </a:rPr>
              <a:t>AC = AN + CN, CN = AC – AN =   15 – 5 = 10(</a:t>
            </a:r>
            <a:r>
              <a:rPr lang="ru-RU" sz="2000" dirty="0" smtClean="0">
                <a:solidFill>
                  <a:schemeClr val="tx1"/>
                </a:solidFill>
              </a:rPr>
              <a:t>м)</a:t>
            </a: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Значит, человек стоит на расстоянии 10 метров от столба.</a:t>
            </a:r>
          </a:p>
          <a:p>
            <a:pPr algn="l" fontAlgn="base"/>
            <a:r>
              <a:rPr lang="ru-RU" sz="2000" dirty="0" smtClean="0">
                <a:solidFill>
                  <a:schemeClr val="tx1"/>
                </a:solidFill>
              </a:rPr>
              <a:t>Ответ: 10м</a:t>
            </a:r>
            <a:r>
              <a:rPr lang="en-US" sz="2000" dirty="0" smtClean="0">
                <a:solidFill>
                  <a:schemeClr val="tx1"/>
                </a:solidFill>
              </a:rPr>
              <a:t>                        </a:t>
            </a:r>
          </a:p>
          <a:p>
            <a:pPr algn="l"/>
            <a:endParaRPr lang="ru-RU" sz="2000" b="1" i="1" u="sng" dirty="0" smtClean="0">
              <a:solidFill>
                <a:schemeClr val="tx1"/>
              </a:solidFill>
            </a:endParaRPr>
          </a:p>
          <a:p>
            <a:pPr algn="l"/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017026" y="3071810"/>
            <a:ext cx="2643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6052215" y="2464587"/>
            <a:ext cx="121524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4017026" y="1857364"/>
            <a:ext cx="2643206" cy="1214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005534" y="2785264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5239" y="3000372"/>
            <a:ext cx="416721" cy="428628"/>
          </a:xfrm>
          <a:prstGeom prst="rect">
            <a:avLst/>
          </a:prstGeom>
          <a:noFill/>
        </p:spPr>
      </p:pic>
      <p:pic>
        <p:nvPicPr>
          <p:cNvPr id="28" name="Picture 2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03551" y="1500174"/>
            <a:ext cx="416721" cy="428628"/>
          </a:xfrm>
          <a:prstGeom prst="rect">
            <a:avLst/>
          </a:prstGeom>
          <a:noFill/>
        </p:spPr>
      </p:pic>
      <p:pic>
        <p:nvPicPr>
          <p:cNvPr id="29" name="Picture 2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91644" y="3071810"/>
            <a:ext cx="428628" cy="453842"/>
          </a:xfrm>
          <a:prstGeom prst="rect">
            <a:avLst/>
          </a:prstGeom>
          <a:noFill/>
        </p:spPr>
      </p:pic>
      <p:pic>
        <p:nvPicPr>
          <p:cNvPr id="30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5013" y="2157406"/>
            <a:ext cx="219075" cy="342900"/>
          </a:xfrm>
          <a:prstGeom prst="rect">
            <a:avLst/>
          </a:prstGeom>
          <a:noFill/>
        </p:spPr>
      </p:pic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73588" y="3071810"/>
            <a:ext cx="190500" cy="34290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943897"/>
            <a:ext cx="333375" cy="3429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214554"/>
            <a:ext cx="1552575" cy="3429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63" y="3272312"/>
            <a:ext cx="1528770" cy="304065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5226891" y="2639213"/>
            <a:ext cx="420690" cy="285752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6739059" y="2496337"/>
            <a:ext cx="420690" cy="285752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Дуга 47"/>
          <p:cNvSpPr/>
          <p:nvPr/>
        </p:nvSpPr>
        <p:spPr>
          <a:xfrm rot="308750">
            <a:off x="4208803" y="2938012"/>
            <a:ext cx="211024" cy="191369"/>
          </a:xfrm>
          <a:prstGeom prst="arc">
            <a:avLst>
              <a:gd name="adj1" fmla="val 16857261"/>
              <a:gd name="adj2" fmla="val 43433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027579"/>
            <a:ext cx="3468599" cy="472991"/>
          </a:xfrm>
          <a:prstGeom prst="rect">
            <a:avLst/>
          </a:prstGeom>
          <a:noFill/>
        </p:spPr>
      </p:pic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773301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1-001-Postroenie-chertezha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7072330" cy="6858000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Задачи для самостоятельной работы.</a:t>
            </a:r>
          </a:p>
          <a:p>
            <a:pPr algn="l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№1. Здание высотой 15 метров Гулливер закрыл монетой диаметром 2 см, держа ее на расстоянии 70 см от глаза. На каком расстоянии от здания находится Гулливер?</a:t>
            </a:r>
          </a:p>
          <a:p>
            <a:pPr algn="l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Ответ: 525м</a:t>
            </a:r>
          </a:p>
          <a:p>
            <a:pPr algn="l"/>
            <a:endParaRPr lang="ru-RU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endParaRPr lang="ru-RU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№2. В треугольнике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ABC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точка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N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принадлежит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BC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, точка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M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принадлежит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AC. BC = 18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см,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CM = 9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см,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CN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= 6см,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AC = 12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см. Докажите, что треугольники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ABC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MNC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подобны.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Tm="8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1-001-Postroenie-chertezha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116632"/>
            <a:ext cx="7000892" cy="68580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Вывод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Данная презентация наглядно представила информацию по теме «Подобные треугольники», была использована на уроке, оказала существенную помощь при изучении темы. Мы убедились, что подобие окружает нас в жизни.</a:t>
            </a:r>
            <a:endParaRPr lang="en-US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Зная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признаки подобия треугольников, можно определить высоту какого-либо предмета или рассчитать расстояние до недоступной точки. </a:t>
            </a:r>
            <a:endParaRPr lang="en-US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Таким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образом, признаки подобия треугольников – одно из важнейших понятий геометрии. </a:t>
            </a:r>
            <a:endParaRPr lang="en-US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Оно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широко используется не только в научных целях, но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и в жизни.</a:t>
            </a:r>
            <a:endParaRPr lang="ru-RU" sz="2000" dirty="0"/>
          </a:p>
        </p:txBody>
      </p:sp>
    </p:spTree>
  </p:cSld>
  <p:clrMapOvr>
    <a:masterClrMapping/>
  </p:clrMapOvr>
  <p:transition spd="med" advTm="11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4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4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4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4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4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4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4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4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8851" y="404664"/>
            <a:ext cx="63926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1414DA"/>
                </a:solidFill>
              </a:rPr>
              <a:t>Источники:</a:t>
            </a:r>
          </a:p>
          <a:p>
            <a:r>
              <a:rPr lang="ru-RU" sz="2000" dirty="0">
                <a:solidFill>
                  <a:srgbClr val="1414DA"/>
                </a:solidFill>
              </a:rPr>
              <a:t>1) Учебник «Геометрия», 7-9 классы, </a:t>
            </a:r>
            <a:r>
              <a:rPr lang="ru-RU" sz="2000" dirty="0" err="1">
                <a:solidFill>
                  <a:srgbClr val="1414DA"/>
                </a:solidFill>
              </a:rPr>
              <a:t>Атанасян</a:t>
            </a:r>
            <a:r>
              <a:rPr lang="ru-RU" sz="2000" dirty="0">
                <a:solidFill>
                  <a:srgbClr val="1414DA"/>
                </a:solidFill>
              </a:rPr>
              <a:t> Л.С., Бутузов В.Ф., Кадомцев С.Б., Позняк Э.Г., Юдина И.И.</a:t>
            </a:r>
          </a:p>
          <a:p>
            <a:r>
              <a:rPr lang="ru-RU" sz="2000" dirty="0">
                <a:solidFill>
                  <a:srgbClr val="1414DA"/>
                </a:solidFill>
              </a:rPr>
              <a:t>2)</a:t>
            </a:r>
            <a:r>
              <a:rPr lang="en-US" sz="2000" dirty="0">
                <a:solidFill>
                  <a:srgbClr val="1414DA"/>
                </a:solidFill>
              </a:rPr>
              <a:t> </a:t>
            </a:r>
            <a:r>
              <a:rPr lang="ru-RU" sz="2000" dirty="0">
                <a:solidFill>
                  <a:srgbClr val="1414DA"/>
                </a:solidFill>
              </a:rPr>
              <a:t>Википедия</a:t>
            </a:r>
          </a:p>
          <a:p>
            <a:r>
              <a:rPr lang="ru-RU" sz="2000" dirty="0">
                <a:solidFill>
                  <a:srgbClr val="1414DA"/>
                </a:solidFill>
              </a:rPr>
              <a:t>3) Картинки Яндекс</a:t>
            </a:r>
          </a:p>
          <a:p>
            <a:r>
              <a:rPr lang="ru-RU" sz="2000" dirty="0">
                <a:solidFill>
                  <a:srgbClr val="1414DA"/>
                </a:solidFill>
              </a:rPr>
              <a:t>4) Сборник подготовки к ОГЭ по </a:t>
            </a:r>
            <a:r>
              <a:rPr lang="ru-RU" sz="2000" dirty="0" smtClean="0">
                <a:solidFill>
                  <a:srgbClr val="1414DA"/>
                </a:solidFill>
              </a:rPr>
              <a:t>математике </a:t>
            </a:r>
            <a:r>
              <a:rPr lang="ru-RU" sz="2000" dirty="0">
                <a:solidFill>
                  <a:srgbClr val="1414DA"/>
                </a:solidFill>
              </a:rPr>
              <a:t>2016 г.</a:t>
            </a:r>
          </a:p>
          <a:p>
            <a:r>
              <a:rPr lang="ru-RU" sz="2000" i="1" dirty="0" smtClean="0">
                <a:solidFill>
                  <a:srgbClr val="1414DA"/>
                </a:solidFill>
              </a:rPr>
              <a:t>5)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hlinkClick r:id="rId3"/>
              </a:rPr>
              <a:t>http://school-collection.edu.ru</a:t>
            </a:r>
            <a:endParaRPr lang="ru-RU" sz="20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842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1-001-Postroenie-chertez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403195754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 advTm="20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" y="0"/>
            <a:ext cx="9133380" cy="6850035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428596" y="285728"/>
            <a:ext cx="7072362" cy="164307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1002">
            <a:schemeClr val="dk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7072362" cy="164307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6600" b="1" i="1" u="sng" dirty="0" smtClean="0">
                <a:solidFill>
                  <a:schemeClr val="bg1"/>
                </a:solidFill>
              </a:rPr>
              <a:t>Подобие в жизни</a:t>
            </a:r>
            <a:endParaRPr lang="ru-RU" sz="6600" b="1" i="1" u="sng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DSC_99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405861">
            <a:off x="3713612" y="2655280"/>
            <a:ext cx="2617568" cy="2568029"/>
          </a:xfrm>
          <a:prstGeom prst="ellipse">
            <a:avLst/>
          </a:prstGeom>
        </p:spPr>
      </p:pic>
      <p:pic>
        <p:nvPicPr>
          <p:cNvPr id="12" name="Рисунок 11" descr="img1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14348" y="2143116"/>
            <a:ext cx="2714644" cy="2451894"/>
          </a:xfrm>
          <a:prstGeom prst="ellipse">
            <a:avLst/>
          </a:prstGeom>
        </p:spPr>
      </p:pic>
      <p:pic>
        <p:nvPicPr>
          <p:cNvPr id="13" name="Рисунок 12" descr="img1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28662" y="4786322"/>
            <a:ext cx="3000396" cy="2071678"/>
          </a:xfrm>
          <a:prstGeom prst="ellipse">
            <a:avLst/>
          </a:prstGeom>
        </p:spPr>
      </p:pic>
    </p:spTree>
  </p:cSld>
  <p:clrMapOvr>
    <a:masterClrMapping/>
  </p:clrMapOvr>
  <p:transition spd="med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001-001-Postroenie-chertez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" y="0"/>
            <a:ext cx="2828916" cy="796908"/>
          </a:xfrm>
        </p:spPr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pic>
        <p:nvPicPr>
          <p:cNvPr id="4" name="Содержимое 3" descr="55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3" y="824480"/>
            <a:ext cx="2357455" cy="2104454"/>
          </a:xfrm>
          <a:prstGeom prst="ellipse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086622" y="620688"/>
            <a:ext cx="3357586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Архитектурные здания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96136" y="3284984"/>
            <a:ext cx="257176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Транспорт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287476" y="481802"/>
            <a:ext cx="282891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Игрушки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50996" y="3717032"/>
            <a:ext cx="282891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Техника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Рисунок 8" descr="20120107_1636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51391" y="1645330"/>
            <a:ext cx="2520741" cy="1926546"/>
          </a:xfrm>
          <a:prstGeom prst="ellipse">
            <a:avLst/>
          </a:prstGeom>
        </p:spPr>
      </p:pic>
      <p:pic>
        <p:nvPicPr>
          <p:cNvPr id="10" name="Рисунок 9" descr="i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1142983"/>
            <a:ext cx="2286016" cy="1928827"/>
          </a:xfrm>
          <a:prstGeom prst="ellipse">
            <a:avLst/>
          </a:prstGeom>
        </p:spPr>
      </p:pic>
      <p:pic>
        <p:nvPicPr>
          <p:cNvPr id="12" name="Рисунок 11" descr="4301_dop_14808-verybig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428728" y="4286256"/>
            <a:ext cx="2571768" cy="1857388"/>
          </a:xfrm>
          <a:prstGeom prst="ellipse">
            <a:avLst/>
          </a:prstGeom>
        </p:spPr>
      </p:pic>
      <p:pic>
        <p:nvPicPr>
          <p:cNvPr id="13" name="Рисунок 12" descr="У-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072199" y="4286256"/>
            <a:ext cx="2500330" cy="1857388"/>
          </a:xfrm>
          <a:prstGeom prst="ellipse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0001-001-Postroenie-chertezha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14300">
              <a:schemeClr val="accent1"/>
            </a:glow>
            <a:outerShdw sx="1000" sy="1000" algn="ctr" rotWithShape="0">
              <a:srgbClr val="000000"/>
            </a:outerShdw>
          </a:effectLst>
        </p:spPr>
      </p:pic>
      <p:pic>
        <p:nvPicPr>
          <p:cNvPr id="5" name="Рисунок 4" descr="robot-dei_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627102" y="4143380"/>
            <a:ext cx="1648754" cy="1380662"/>
          </a:xfrm>
          <a:prstGeom prst="rect">
            <a:avLst/>
          </a:prstGeom>
        </p:spPr>
      </p:pic>
      <p:pic>
        <p:nvPicPr>
          <p:cNvPr id="4" name="Рисунок 3" descr="1384255474_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4214818"/>
            <a:ext cx="1135578" cy="135732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7200"/>
            <a:ext cx="4390078" cy="64008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Учение о  подобии фигур было создано в Древней Греции в V—IV вв. до н. э. трудами Гиппократа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Хиосского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Архита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Тарентского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Евдокса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Книдского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 др. Оно изложено в VI книге «Начал» Евклида. Уже в 16 веке нужды землемерия, строительства и военного дела привели к созданию рукописных руководств геометрического держания.</a:t>
            </a: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Hippocrates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488" y="4143379"/>
            <a:ext cx="2286016" cy="1500199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5271" y="5590948"/>
            <a:ext cx="2105025" cy="3429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019615"/>
            <a:ext cx="2066930" cy="3429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6941" y="6007656"/>
            <a:ext cx="2438400" cy="3429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68056" y="2793566"/>
            <a:ext cx="4525060" cy="3170099"/>
          </a:xfrm>
          <a:prstGeom prst="rect">
            <a:avLst/>
          </a:prstGeom>
          <a:solidFill>
            <a:srgbClr val="FFFFE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Жители Древнего Египта задались вопросом: «Как найти высоту одной из громадных пирамид?» Фалес нашёл решение этой задачи. Он воткнул длинную палку вертикально в землю и сказал: «Когда тень от этой палки будет той же длины, что и сама палка, тень от пирамиды будет иметь ту же длину, что и высота пирамиды.»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944" y="-2738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Немного об истории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68317"/>
            <a:ext cx="2643206" cy="167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3-001-Opredelen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347" y="2347767"/>
            <a:ext cx="3628525" cy="1479417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941124" y="-214338"/>
            <a:ext cx="5220073" cy="4000528"/>
          </a:xfrm>
        </p:spPr>
        <p:txBody>
          <a:bodyPr>
            <a:normAutofit fontScale="25000" lnSpcReduction="20000"/>
          </a:bodyPr>
          <a:lstStyle/>
          <a:p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2800" dirty="0" smtClean="0">
                <a:solidFill>
                  <a:schemeClr val="accent1">
                    <a:lumMod val="75000"/>
                  </a:schemeClr>
                </a:solidFill>
              </a:rPr>
              <a:t>Определение подобных треугольников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Два треугольника называются </a:t>
            </a:r>
            <a:r>
              <a:rPr lang="ru-RU" sz="9600" i="1" u="sng" dirty="0" smtClean="0">
                <a:solidFill>
                  <a:schemeClr val="tx1"/>
                </a:solidFill>
              </a:rPr>
              <a:t>подобными</a:t>
            </a:r>
            <a:r>
              <a:rPr lang="ru-RU" sz="9600" dirty="0" smtClean="0">
                <a:solidFill>
                  <a:schemeClr val="tx1"/>
                </a:solidFill>
              </a:rPr>
              <a:t>, если их углы соответственно равны и стороны одного треугольника пропорциональны сходственным сторонам другого.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                              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                             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      </a:t>
            </a:r>
          </a:p>
          <a:p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54887" y="3832521"/>
            <a:ext cx="1617311" cy="525174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8031" y="3871207"/>
            <a:ext cx="1515869" cy="486488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7995" y="4476253"/>
            <a:ext cx="1575773" cy="452945"/>
          </a:xfrm>
          <a:prstGeom prst="rect">
            <a:avLst/>
          </a:prstGeom>
          <a:noFill/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-57598" y="65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1" y="5269737"/>
            <a:ext cx="3429024" cy="873907"/>
          </a:xfrm>
          <a:prstGeom prst="rect">
            <a:avLst/>
          </a:prstGeom>
          <a:noFill/>
        </p:spPr>
      </p:pic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-29704"/>
            <a:ext cx="40099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</a:rPr>
              <a:t>Что же такое ТРЕУГОЛЬНИК?</a:t>
            </a:r>
          </a:p>
          <a:p>
            <a:r>
              <a:rPr lang="ru-RU" sz="2400" i="1" u="sng" dirty="0" smtClean="0"/>
              <a:t>Треугольник</a:t>
            </a:r>
            <a:r>
              <a:rPr lang="ru-RU" sz="2400" dirty="0"/>
              <a:t> – простейший многоугольник, имеющий 3 вершины (угла) и 3 стороны; часть плоскости, ограниченная тремя точками и тремя отрезками, попарно соединяющими эти точки.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6" y="3662462"/>
            <a:ext cx="3474550" cy="2481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1-001-Postroenie-chertez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Признаки подобия треугольников</a:t>
            </a:r>
          </a:p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Если два угла одного треугольника соответственно        равны двум углам другого треугольника, то такие треугольники подобны.</a:t>
            </a:r>
          </a:p>
          <a:p>
            <a:pPr marL="514350" indent="-514350" algn="l">
              <a:buAutoNum type="arabicPeriod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800" dirty="0" smtClean="0">
                <a:solidFill>
                  <a:schemeClr val="tx1"/>
                </a:solidFill>
              </a:rPr>
              <a:t>Если                      ,                       ,</a:t>
            </a:r>
          </a:p>
          <a:p>
            <a:pPr marL="514350" indent="-514350" algn="l"/>
            <a:r>
              <a:rPr lang="ru-RU" sz="2800" dirty="0" smtClean="0">
                <a:solidFill>
                  <a:schemeClr val="tx1"/>
                </a:solidFill>
              </a:rPr>
              <a:t> то </a:t>
            </a:r>
          </a:p>
          <a:p>
            <a:pPr marL="514350" indent="-514350" algn="l"/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643042" y="2786058"/>
            <a:ext cx="1285884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85720" y="3927478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285719" y="2643182"/>
            <a:ext cx="1500198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>
            <a:off x="3357554" y="3927477"/>
            <a:ext cx="20717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4500562" y="3000372"/>
            <a:ext cx="1071570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 flipV="1">
            <a:off x="3357554" y="2857495"/>
            <a:ext cx="1285884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Дуга 58"/>
          <p:cNvSpPr/>
          <p:nvPr/>
        </p:nvSpPr>
        <p:spPr>
          <a:xfrm>
            <a:off x="3500430" y="3786190"/>
            <a:ext cx="117157" cy="28575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Дуга 61"/>
          <p:cNvSpPr/>
          <p:nvPr/>
        </p:nvSpPr>
        <p:spPr>
          <a:xfrm rot="8962052">
            <a:off x="4487771" y="2709835"/>
            <a:ext cx="350996" cy="32632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Дуга 62"/>
          <p:cNvSpPr/>
          <p:nvPr/>
        </p:nvSpPr>
        <p:spPr>
          <a:xfrm rot="8962052">
            <a:off x="1662027" y="2495521"/>
            <a:ext cx="350996" cy="32632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Дуга 63"/>
          <p:cNvSpPr/>
          <p:nvPr/>
        </p:nvSpPr>
        <p:spPr>
          <a:xfrm>
            <a:off x="382877" y="3786190"/>
            <a:ext cx="117157" cy="28575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Дуга 64"/>
          <p:cNvSpPr/>
          <p:nvPr/>
        </p:nvSpPr>
        <p:spPr>
          <a:xfrm rot="8962052">
            <a:off x="1597426" y="2488540"/>
            <a:ext cx="471268" cy="42115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Дуга 65"/>
          <p:cNvSpPr/>
          <p:nvPr/>
        </p:nvSpPr>
        <p:spPr>
          <a:xfrm rot="8962052">
            <a:off x="4432099" y="2702854"/>
            <a:ext cx="471268" cy="42115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5214950"/>
            <a:ext cx="2143140" cy="428628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643447"/>
            <a:ext cx="1285884" cy="428628"/>
          </a:xfrm>
          <a:prstGeom prst="rect">
            <a:avLst/>
          </a:prstGeom>
          <a:noFill/>
        </p:spPr>
      </p:pic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643446"/>
            <a:ext cx="1571636" cy="428628"/>
          </a:xfrm>
          <a:prstGeom prst="rect">
            <a:avLst/>
          </a:prstGeom>
          <a:noFill/>
        </p:spPr>
      </p:pic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500306"/>
            <a:ext cx="338138" cy="434749"/>
          </a:xfrm>
          <a:prstGeom prst="rect">
            <a:avLst/>
          </a:prstGeom>
          <a:noFill/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929066"/>
            <a:ext cx="388940" cy="500066"/>
          </a:xfrm>
          <a:prstGeom prst="rect">
            <a:avLst/>
          </a:prstGeom>
          <a:noFill/>
        </p:spPr>
      </p:pic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929066"/>
            <a:ext cx="357190" cy="476253"/>
          </a:xfrm>
          <a:prstGeom prst="rect">
            <a:avLst/>
          </a:prstGeom>
          <a:noFill/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000504"/>
            <a:ext cx="428628" cy="453842"/>
          </a:xfrm>
          <a:prstGeom prst="rect">
            <a:avLst/>
          </a:prstGeom>
          <a:noFill/>
        </p:spPr>
      </p:pic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285992"/>
            <a:ext cx="486175" cy="500066"/>
          </a:xfrm>
          <a:prstGeom prst="rect">
            <a:avLst/>
          </a:prstGeom>
          <a:noFill/>
        </p:spPr>
      </p:pic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29066"/>
            <a:ext cx="486175" cy="500066"/>
          </a:xfrm>
          <a:prstGeom prst="rect">
            <a:avLst/>
          </a:prstGeom>
          <a:noFill/>
        </p:spPr>
      </p:pic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2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6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6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6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6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66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160"/>
                            </p:stCondLst>
                            <p:childTnLst>
                              <p:par>
                                <p:cTn id="8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1-001-Postroenie-chertez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514350" indent="-514350" algn="l">
              <a:buAutoNum type="arabicPeriod" startAt="2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2"/>
            </a:pPr>
            <a:r>
              <a:rPr lang="ru-RU" sz="2800" dirty="0" smtClean="0">
                <a:solidFill>
                  <a:schemeClr val="tx1"/>
                </a:solidFill>
              </a:rPr>
              <a:t>Если две стороны одного треугольника пропорциональны двум сторонам другого треугольника и углы, заключенные между этими сторонами, равны, то такие треугольники подобны.</a:t>
            </a:r>
          </a:p>
          <a:p>
            <a:pPr marL="514350" indent="-514350" algn="l">
              <a:buAutoNum type="arabicPeriod" startAt="2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Если                      ,                      , </a:t>
            </a:r>
          </a:p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то </a:t>
            </a:r>
          </a:p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285720" y="3071810"/>
            <a:ext cx="1500198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3571868" y="3286124"/>
            <a:ext cx="1285884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57694"/>
            <a:ext cx="486175" cy="500066"/>
          </a:xfrm>
          <a:prstGeom prst="rect">
            <a:avLst/>
          </a:prstGeom>
          <a:noFill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357694"/>
            <a:ext cx="388940" cy="500066"/>
          </a:xfrm>
          <a:prstGeom prst="rect">
            <a:avLst/>
          </a:prstGeom>
          <a:noFill/>
        </p:spPr>
      </p:pic>
      <p:pic>
        <p:nvPicPr>
          <p:cNvPr id="11" name="Picture 2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2643182"/>
            <a:ext cx="486175" cy="500066"/>
          </a:xfrm>
          <a:prstGeom prst="rect">
            <a:avLst/>
          </a:prstGeom>
          <a:noFill/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851375"/>
            <a:ext cx="338138" cy="434749"/>
          </a:xfrm>
          <a:prstGeom prst="rect">
            <a:avLst/>
          </a:prstGeom>
          <a:noFill/>
        </p:spPr>
      </p:pic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1643042" y="3214686"/>
            <a:ext cx="1285884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4714876" y="3429000"/>
            <a:ext cx="1071570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429132"/>
            <a:ext cx="428628" cy="453842"/>
          </a:xfrm>
          <a:prstGeom prst="rect">
            <a:avLst/>
          </a:prstGeom>
          <a:noFill/>
        </p:spPr>
      </p:pic>
      <p:pic>
        <p:nvPicPr>
          <p:cNvPr id="16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429132"/>
            <a:ext cx="357190" cy="476253"/>
          </a:xfrm>
          <a:prstGeom prst="rect">
            <a:avLst/>
          </a:prstGeom>
          <a:noFill/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285720" y="4357694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>
            <a:off x="3571868" y="4357694"/>
            <a:ext cx="20717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Дуга 19"/>
          <p:cNvSpPr/>
          <p:nvPr/>
        </p:nvSpPr>
        <p:spPr>
          <a:xfrm>
            <a:off x="428596" y="4214818"/>
            <a:ext cx="117157" cy="28575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>
            <a:off x="3714744" y="4214818"/>
            <a:ext cx="117157" cy="28575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5072074"/>
            <a:ext cx="1447800" cy="500066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5143513"/>
            <a:ext cx="1143008" cy="357190"/>
          </a:xfrm>
          <a:prstGeom prst="rect">
            <a:avLst/>
          </a:prstGeom>
          <a:noFill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6215082"/>
            <a:ext cx="2286016" cy="35719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1-001-Postroenie-chertez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514350" indent="-514350" algn="l">
              <a:buAutoNum type="arabicPeriod" startAt="3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3"/>
            </a:pPr>
            <a:r>
              <a:rPr lang="ru-RU" sz="2800" dirty="0" smtClean="0">
                <a:solidFill>
                  <a:schemeClr val="tx1"/>
                </a:solidFill>
              </a:rPr>
              <a:t>Если три стороны одного треугольника пропорциональны трем сторонам другого треугольника, то такие треугольники подобны.</a:t>
            </a:r>
          </a:p>
          <a:p>
            <a:pPr marL="514350" indent="-514350" algn="l">
              <a:buAutoNum type="arabicPeriod" startAt="3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3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3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3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3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 startAt="3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800" dirty="0" smtClean="0">
                <a:solidFill>
                  <a:schemeClr val="tx1"/>
                </a:solidFill>
              </a:rPr>
              <a:t>Если                                   , то  </a:t>
            </a:r>
          </a:p>
          <a:p>
            <a:pPr marL="514350" indent="-514350" algn="l"/>
            <a:endParaRPr lang="ru-RU" sz="2800" dirty="0" smtClean="0">
              <a:solidFill>
                <a:schemeClr val="tx1"/>
              </a:solidFill>
            </a:endParaRPr>
          </a:p>
          <a:p>
            <a:endParaRPr lang="ru-RU" sz="40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285720" y="2786058"/>
            <a:ext cx="1500198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3571868" y="3071810"/>
            <a:ext cx="1285884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297" y="4071942"/>
            <a:ext cx="486175" cy="500066"/>
          </a:xfrm>
          <a:prstGeom prst="rect">
            <a:avLst/>
          </a:prstGeom>
          <a:noFill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7242" y="4143380"/>
            <a:ext cx="388940" cy="500066"/>
          </a:xfrm>
          <a:prstGeom prst="rect">
            <a:avLst/>
          </a:prstGeom>
          <a:noFill/>
        </p:spPr>
      </p:pic>
      <p:pic>
        <p:nvPicPr>
          <p:cNvPr id="11" name="Picture 2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428868"/>
            <a:ext cx="486175" cy="500066"/>
          </a:xfrm>
          <a:prstGeom prst="rect">
            <a:avLst/>
          </a:prstGeom>
          <a:noFill/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708499"/>
            <a:ext cx="338138" cy="434749"/>
          </a:xfrm>
          <a:prstGeom prst="rect">
            <a:avLst/>
          </a:prstGeom>
          <a:noFill/>
        </p:spPr>
      </p:pic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1643042" y="2928935"/>
            <a:ext cx="1285884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4714876" y="3214687"/>
            <a:ext cx="1071570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071942"/>
            <a:ext cx="428628" cy="453842"/>
          </a:xfrm>
          <a:prstGeom prst="rect">
            <a:avLst/>
          </a:prstGeom>
          <a:noFill/>
        </p:spPr>
      </p:pic>
      <p:pic>
        <p:nvPicPr>
          <p:cNvPr id="16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167193"/>
            <a:ext cx="357190" cy="476253"/>
          </a:xfrm>
          <a:prstGeom prst="rect">
            <a:avLst/>
          </a:prstGeom>
          <a:noFill/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285720" y="4071942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3571868" y="4143380"/>
            <a:ext cx="20717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8285" y="5143512"/>
            <a:ext cx="2582145" cy="666751"/>
          </a:xfrm>
          <a:prstGeom prst="rect">
            <a:avLst/>
          </a:prstGeom>
          <a:noFill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5286388"/>
            <a:ext cx="2286016" cy="45218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</TotalTime>
  <Words>652</Words>
  <Application>Microsoft Office PowerPoint</Application>
  <PresentationFormat>Экран (4:3)</PresentationFormat>
  <Paragraphs>131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на тему: «Подобные треугольники»</vt:lpstr>
      <vt:lpstr>Слайд 2</vt:lpstr>
      <vt:lpstr>Подобие в жизни</vt:lpstr>
      <vt:lpstr>Животные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Подобные треугольники</dc:title>
  <dc:creator>User</dc:creator>
  <cp:lastModifiedBy>Admin</cp:lastModifiedBy>
  <cp:revision>36</cp:revision>
  <dcterms:created xsi:type="dcterms:W3CDTF">2016-02-15T14:35:28Z</dcterms:created>
  <dcterms:modified xsi:type="dcterms:W3CDTF">2017-02-07T18:54:08Z</dcterms:modified>
</cp:coreProperties>
</file>