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3CE14-F370-40B2-B835-71AB9831636B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770A4-16AF-4618-9BBC-C70F872C87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3CE14-F370-40B2-B835-71AB9831636B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770A4-16AF-4618-9BBC-C70F872C87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3CE14-F370-40B2-B835-71AB9831636B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770A4-16AF-4618-9BBC-C70F872C87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3CE14-F370-40B2-B835-71AB9831636B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770A4-16AF-4618-9BBC-C70F872C87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3CE14-F370-40B2-B835-71AB9831636B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770A4-16AF-4618-9BBC-C70F872C87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3CE14-F370-40B2-B835-71AB9831636B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770A4-16AF-4618-9BBC-C70F872C87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3CE14-F370-40B2-B835-71AB9831636B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770A4-16AF-4618-9BBC-C70F872C87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3CE14-F370-40B2-B835-71AB9831636B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770A4-16AF-4618-9BBC-C70F872C87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3CE14-F370-40B2-B835-71AB9831636B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770A4-16AF-4618-9BBC-C70F872C87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3CE14-F370-40B2-B835-71AB9831636B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770A4-16AF-4618-9BBC-C70F872C87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3CE14-F370-40B2-B835-71AB9831636B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770A4-16AF-4618-9BBC-C70F872C87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F3CE14-F370-40B2-B835-71AB9831636B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9B770A4-16AF-4618-9BBC-C70F872C878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620688"/>
            <a:ext cx="7848872" cy="2441239"/>
          </a:xfrm>
        </p:spPr>
        <p:txBody>
          <a:bodyPr/>
          <a:lstStyle/>
          <a:p>
            <a:pPr algn="ctr"/>
            <a:r>
              <a:rPr lang="ru-RU" sz="4000" dirty="0">
                <a:effectLst/>
              </a:rPr>
              <a:t>Развитие творческой способности детей раннего возраста средствами театрализованной деятельности</a:t>
            </a:r>
            <a:endParaRPr lang="ru-RU" sz="4000" dirty="0"/>
          </a:p>
        </p:txBody>
      </p:sp>
      <p:pic>
        <p:nvPicPr>
          <p:cNvPr id="10242" name="Picture 2" descr="C:\Documents and Settings\User\Рабочий стол\фото\skazochnyi_teatr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905223"/>
            <a:ext cx="5373825" cy="2671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4850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51920" y="4077072"/>
            <a:ext cx="486003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Кукольные спектакли.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Использование театрализованной деятельности в праздниках и развлечениях.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Использование художественно – творческой деятельности: лепка, рисование, аппликация.</a:t>
            </a:r>
            <a:endParaRPr lang="ru-RU" dirty="0"/>
          </a:p>
        </p:txBody>
      </p:sp>
      <p:pic>
        <p:nvPicPr>
          <p:cNvPr id="9218" name="Picture 2" descr="C:\Documents and Settings\User\Рабочий стол\фото\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4912769" cy="3275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2639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692696"/>
            <a:ext cx="71642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Элементы театрализованной деятельности </a:t>
            </a:r>
            <a:r>
              <a:rPr lang="ru-RU" dirty="0" smtClean="0"/>
              <a:t>используются в </a:t>
            </a:r>
            <a:r>
              <a:rPr lang="ru-RU" dirty="0"/>
              <a:t>разных видах деятельности педагогического процесса: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/>
              <a:t>в адаптационный </a:t>
            </a:r>
            <a:r>
              <a:rPr lang="ru-RU" dirty="0" smtClean="0"/>
              <a:t>период:</a:t>
            </a:r>
            <a:r>
              <a:rPr lang="ru-RU" dirty="0"/>
              <a:t> куклы отвлекают детей, помогают им расслабиться, снять напряжение, вызывают у детей положительные эмоции;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/>
              <a:t>в режимных моментах;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/>
              <a:t>в сюрпризных моментах во время различных занятий;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/>
              <a:t>для организации сюжетно-ролевых, подвижных игр.</a:t>
            </a:r>
          </a:p>
        </p:txBody>
      </p:sp>
      <p:pic>
        <p:nvPicPr>
          <p:cNvPr id="11266" name="Picture 2" descr="C:\Documents and Settings\User\Рабочий стол\фото\IMAG22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467157"/>
            <a:ext cx="5016284" cy="2738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283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692696"/>
            <a:ext cx="655272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Игра</a:t>
            </a:r>
            <a:r>
              <a:rPr lang="ru-RU" dirty="0" smtClean="0"/>
              <a:t> – ведущий вид деятельности дошкольника.</a:t>
            </a:r>
          </a:p>
          <a:p>
            <a:r>
              <a:rPr lang="ru-RU" dirty="0" smtClean="0"/>
              <a:t>Но ребёнок растёт и по мере того, как игра теряет своё первостепенное значение, на первый план в духовной жизни выступает искусство. </a:t>
            </a:r>
          </a:p>
          <a:p>
            <a:r>
              <a:rPr lang="ru-RU" dirty="0" smtClean="0"/>
              <a:t>В театрализованной игре ребёнок растит своё тело и душу. Театрализованная игра способна развить творческую природу ребёнка, его воображение, фантазию, веру, и в конечном итоге привести ребёнка в мир большого искусства.</a:t>
            </a:r>
            <a:endParaRPr lang="ru-RU" dirty="0"/>
          </a:p>
        </p:txBody>
      </p:sp>
      <p:pic>
        <p:nvPicPr>
          <p:cNvPr id="13314" name="Picture 2" descr="C:\Documents and Settings\User\Рабочий стол\фото\IMAG247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278019"/>
            <a:ext cx="5505451" cy="329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9090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67909"/>
            <a:ext cx="7992887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«Только </a:t>
            </a:r>
            <a:r>
              <a:rPr lang="ru-RU" dirty="0"/>
              <a:t>полноценное формирование эмоциональной сферы ребёнка даёт возможность достичь гармонии личности, единства интеллекта и </a:t>
            </a:r>
            <a:r>
              <a:rPr lang="ru-RU" dirty="0" smtClean="0"/>
              <a:t>аффекта».</a:t>
            </a:r>
            <a:endParaRPr lang="ru-RU" dirty="0"/>
          </a:p>
          <a:p>
            <a:pPr algn="r"/>
            <a:r>
              <a:rPr lang="ru-RU" dirty="0"/>
              <a:t>                                        </a:t>
            </a:r>
            <a:r>
              <a:rPr lang="ru-RU" dirty="0" err="1" smtClean="0"/>
              <a:t>Л.С.Выготский</a:t>
            </a:r>
            <a:endParaRPr lang="ru-RU" dirty="0"/>
          </a:p>
          <a:p>
            <a:endParaRPr lang="ru-RU" i="1" dirty="0" smtClean="0"/>
          </a:p>
          <a:p>
            <a:r>
              <a:rPr lang="ru-RU" dirty="0" smtClean="0"/>
              <a:t>«</a:t>
            </a:r>
            <a:r>
              <a:rPr lang="ru-RU" dirty="0"/>
              <a:t>Оставляя неизгладимое впечатление на всю жизнь, искусство уже в ранние годы даёт нам уроки не только красоты, но и уроки морали, нравственности и идейности. И чем богаче и содержательнее эти уроки, тем легче и успешнее идет дальнейшее развитие детей</a:t>
            </a:r>
            <a:r>
              <a:rPr lang="ru-RU" dirty="0" smtClean="0"/>
              <a:t>». </a:t>
            </a:r>
          </a:p>
          <a:p>
            <a:endParaRPr lang="ru-RU" dirty="0"/>
          </a:p>
          <a:p>
            <a:pPr algn="r"/>
            <a:r>
              <a:rPr lang="ru-RU" dirty="0" err="1" smtClean="0"/>
              <a:t>Д.Б.Кабалевский</a:t>
            </a:r>
            <a:endParaRPr lang="ru-RU" dirty="0" smtClean="0"/>
          </a:p>
          <a:p>
            <a:endParaRPr lang="ru-RU" dirty="0"/>
          </a:p>
          <a:p>
            <a:endParaRPr lang="ru-RU" i="1" dirty="0"/>
          </a:p>
        </p:txBody>
      </p:sp>
      <p:pic>
        <p:nvPicPr>
          <p:cNvPr id="12290" name="Picture 2" descr="C:\Documents and Settings\User\Рабочий стол\фото\100039185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18383" y="4275987"/>
            <a:ext cx="1728192" cy="2358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Documents and Settings\User\Рабочий стол\фото\scan00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874269"/>
            <a:ext cx="1715088" cy="2661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Documents and Settings\User\Рабочий стол\фото\60050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0312" y="4513380"/>
            <a:ext cx="1404638" cy="2121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35085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C:\Documents and Settings\User\Рабочий стол\фото\1610217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76672"/>
            <a:ext cx="5037732" cy="3301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C:\Documents and Settings\User\Рабочий стол\фото\urdewCOCUKTIYATROSU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74342" y="4219511"/>
            <a:ext cx="4536504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03288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4"/>
            <a:ext cx="72008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Раннее детство - самый поддающийся педагогическим воздействиям период. Всё осваивается и познаётся впервые. Нет еще навыков, отсутствуют представления, знания, но велика предрасположенность к усвоению, высока обучаемость, так как имеются врождённые механизмы, служащие основой формирования психических качеств.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dirty="0" smtClean="0"/>
              <a:t>С </a:t>
            </a:r>
            <a:r>
              <a:rPr lang="ru-RU" dirty="0"/>
              <a:t>самого раннего возраста ребёнок нуждается в обогащении яркими художественными впечатлениями. Это способствует проявлению творчества в различных видах деятельности.</a:t>
            </a:r>
          </a:p>
          <a:p>
            <a:endParaRPr lang="ru-RU" dirty="0"/>
          </a:p>
        </p:txBody>
      </p:sp>
      <p:pic>
        <p:nvPicPr>
          <p:cNvPr id="1026" name="Picture 2" descr="C:\Documents and Settings\User\Рабочий стол\фото\IMG-20160118-WA002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483010"/>
            <a:ext cx="5875345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34566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39952" y="332656"/>
            <a:ext cx="466226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Известно, что переживание, чувства наслаждения прекрасным – это первое побуждение к творчеству.</a:t>
            </a:r>
          </a:p>
          <a:p>
            <a:r>
              <a:rPr lang="ru-RU" dirty="0" smtClean="0"/>
              <a:t>Именно поэтому так важно приобщить ребенка к музыке, театру, литературе, живописи.</a:t>
            </a:r>
          </a:p>
          <a:p>
            <a:r>
              <a:rPr lang="ru-RU" dirty="0" smtClean="0"/>
              <a:t>Чем раньше начать развивать детское творчество, тем больших результатов можно достичь.</a:t>
            </a:r>
          </a:p>
          <a:p>
            <a:r>
              <a:rPr lang="ru-RU" dirty="0" smtClean="0"/>
              <a:t>Это подтверждает и детская физиология. Дело в том, что мозг ребёнка особенно быстро растет и "дозревает" в первые годы жизни. Этот период "дозревания" время наивысшей чувствительности и пластичности к внешним условиям. Это самый благоприятный период для начала развития творческих способностей. В этом возрасте дети чрезвычайно любознательны, у них есть огромное желание познавать окружающий мир.</a:t>
            </a:r>
            <a:endParaRPr lang="ru-RU" dirty="0"/>
          </a:p>
        </p:txBody>
      </p:sp>
      <p:pic>
        <p:nvPicPr>
          <p:cNvPr id="2050" name="Picture 2" descr="C:\Documents and Settings\User\Рабочий стол\фото\IMAG251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96752"/>
            <a:ext cx="3163793" cy="5290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52859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59832" y="404664"/>
            <a:ext cx="590465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Театрализованная </a:t>
            </a:r>
            <a:r>
              <a:rPr lang="ru-RU" dirty="0"/>
              <a:t>игра хорошо развивает память, фантазию, художественно-образное восприятие, воображение, активизирует мышление, речь. Ребёнок учится воспринимать действия героев, окружающий мир и адекватно реагировать на события, которые развертываются по ходу сюжета музыкального или литературного произведения, поэтому приобщение ребёнка к миру игры и театра начинается с раннего возраста.</a:t>
            </a:r>
          </a:p>
        </p:txBody>
      </p:sp>
      <p:pic>
        <p:nvPicPr>
          <p:cNvPr id="3074" name="Picture 2" descr="C:\Documents and Settings\User\Рабочий стол\фото\IMAG255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384" y="3212976"/>
            <a:ext cx="5670776" cy="3391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31401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39952" y="404664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Ведь театр </a:t>
            </a:r>
            <a:r>
              <a:rPr lang="ru-RU" dirty="0"/>
              <a:t>– это удивительный мир. Даже маленький ребенок, который едва научился осмыслять окружающую его жизнь, охотно демонстрирует, как скачет белочка или зайчик, как передвигается косолапый медведь. Театр – это сказка и это реальность, где каждый ребенок может проявить свое творчество.</a:t>
            </a:r>
          </a:p>
        </p:txBody>
      </p:sp>
      <p:pic>
        <p:nvPicPr>
          <p:cNvPr id="4098" name="Picture 2" descr="C:\Documents and Settings\User\Рабочий стол\фото\IMAG258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1632" y="620688"/>
            <a:ext cx="3008010" cy="5029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Documents and Settings\User\Рабочий стол\фото\IMAG256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18412" y="3382114"/>
            <a:ext cx="5015080" cy="2999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50293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60208" y="759766"/>
            <a:ext cx="385795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/>
              <a:t>У </a:t>
            </a:r>
            <a:r>
              <a:rPr lang="ru-RU" dirty="0"/>
              <a:t>детей  музыкально-театрализованная деятельность вызывает положительные эмоции, огромный </a:t>
            </a:r>
            <a:r>
              <a:rPr lang="ru-RU" dirty="0" smtClean="0"/>
              <a:t>интерес, формируются </a:t>
            </a:r>
            <a:r>
              <a:rPr lang="ru-RU" dirty="0"/>
              <a:t>элементы наглядно-образного мышления, развивается речевая деятельность, повышается словарный </a:t>
            </a:r>
            <a:r>
              <a:rPr lang="ru-RU" dirty="0" smtClean="0"/>
              <a:t>запас, повышается </a:t>
            </a:r>
            <a:r>
              <a:rPr lang="ru-RU" dirty="0"/>
              <a:t>эмоциональная </a:t>
            </a:r>
            <a:r>
              <a:rPr lang="ru-RU" dirty="0" smtClean="0"/>
              <a:t>отзывчивость. Также тесно </a:t>
            </a:r>
            <a:r>
              <a:rPr lang="ru-RU" dirty="0"/>
              <a:t>связана и положительно влияет на развитие творческих способностей и укрепление </a:t>
            </a:r>
            <a:r>
              <a:rPr lang="ru-RU" dirty="0" err="1"/>
              <a:t>психо</a:t>
            </a:r>
            <a:r>
              <a:rPr lang="ru-RU" dirty="0"/>
              <a:t>-эмоционального благополучия  за счет влияния всех средств эстетического воспитания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122" name="Picture 2" descr="C:\Documents and Settings\User\Рабочий стол\фото\IMAG25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908720"/>
            <a:ext cx="3384376" cy="4652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9387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48680"/>
            <a:ext cx="413995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Для того, что бы музыкально-театрализованная деятельность положительно влияла на развитие способностей, она должна удовлетворять следующим условиям: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 smtClean="0"/>
              <a:t>должна </a:t>
            </a:r>
            <a:r>
              <a:rPr lang="ru-RU" dirty="0"/>
              <a:t>вызывать положительные эмоции, удовольствие;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/>
              <a:t>деятельность ребёнка должна быть по возможности творческой;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/>
              <a:t>деятельность должна быть организована так, чтобы ребёнок мог реализовать все имеющиеся возможности.</a:t>
            </a:r>
          </a:p>
          <a:p>
            <a:r>
              <a:rPr lang="ru-RU" dirty="0" smtClean="0"/>
              <a:t>Театрализованная </a:t>
            </a:r>
            <a:r>
              <a:rPr lang="ru-RU" dirty="0"/>
              <a:t>деятельность </a:t>
            </a:r>
            <a:r>
              <a:rPr lang="ru-RU" dirty="0" smtClean="0"/>
              <a:t>способствует </a:t>
            </a:r>
            <a:r>
              <a:rPr lang="ru-RU" dirty="0"/>
              <a:t>интеграции развития всех сфер духовной жизни ребёнка: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/>
              <a:t>эмоциональной;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/>
              <a:t>волевой;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/>
              <a:t> познавательной.</a:t>
            </a:r>
          </a:p>
        </p:txBody>
      </p:sp>
      <p:pic>
        <p:nvPicPr>
          <p:cNvPr id="6146" name="Picture 2" descr="C:\Documents and Settings\User\Рабочий стол\фото\IMAG256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654821"/>
            <a:ext cx="3600400" cy="5535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0096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4345"/>
            <a:ext cx="648072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Цель</a:t>
            </a:r>
            <a:r>
              <a:rPr lang="ru-RU" b="1" dirty="0"/>
              <a:t> </a:t>
            </a:r>
            <a:r>
              <a:rPr lang="ru-RU" b="1" dirty="0" smtClean="0"/>
              <a:t>деятельности:</a:t>
            </a:r>
            <a:r>
              <a:rPr lang="ru-RU" dirty="0"/>
              <a:t> Развитие творческого потенциала и раскрытие духовного начала ребёнка в период самого раннего детства.</a:t>
            </a:r>
          </a:p>
          <a:p>
            <a:r>
              <a:rPr lang="ru-RU" b="1" dirty="0" smtClean="0"/>
              <a:t>Задачи:</a:t>
            </a:r>
            <a:endParaRPr lang="ru-RU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 smtClean="0"/>
              <a:t>развитие </a:t>
            </a:r>
            <a:r>
              <a:rPr lang="ru-RU" dirty="0"/>
              <a:t>творческой активности детей и поэтапного освоения детьми элементов театрализованной деятельности;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/>
              <a:t>умение последовательно выполнять игровые действия;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/>
              <a:t>способствовать формированию коммуникативных качеств у детей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7170" name="Picture 2" descr="C:\Documents and Settings\User\Рабочий стол\фото\IMAG255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212976"/>
            <a:ext cx="5472608" cy="3272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61680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15816" y="548680"/>
            <a:ext cx="59584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Основной этап деятельности: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Чтение </a:t>
            </a:r>
            <a:r>
              <a:rPr lang="ru-RU" dirty="0"/>
              <a:t>художественной литературы.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Использование устного народного творчества.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Рассказывание сказок с использованием разных видов театра (настольный, пальчиковый).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Просмотр мультипликационных фильмов «Курочка Ряба», «Репка», «Теремок», «Колобок», «</a:t>
            </a:r>
            <a:r>
              <a:rPr lang="ru-RU" dirty="0" err="1"/>
              <a:t>Заюшкина</a:t>
            </a:r>
            <a:r>
              <a:rPr lang="ru-RU" dirty="0"/>
              <a:t> избушка</a:t>
            </a:r>
            <a:r>
              <a:rPr lang="ru-RU" dirty="0" smtClean="0"/>
              <a:t>».</a:t>
            </a:r>
            <a:endParaRPr lang="ru-RU" dirty="0"/>
          </a:p>
        </p:txBody>
      </p:sp>
      <p:pic>
        <p:nvPicPr>
          <p:cNvPr id="8194" name="Picture 2" descr="C:\Documents and Settings\User\Рабочий стол\фото\IMAG184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208549"/>
            <a:ext cx="5616624" cy="3358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46646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394</TotalTime>
  <Words>486</Words>
  <Application>Microsoft Office PowerPoint</Application>
  <PresentationFormat>Экран (4:3)</PresentationFormat>
  <Paragraphs>46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Развитие творческой способности детей раннего возраста средствами театрализованной деятельности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Наталья</cp:lastModifiedBy>
  <cp:revision>21</cp:revision>
  <dcterms:created xsi:type="dcterms:W3CDTF">2016-01-20T10:29:09Z</dcterms:created>
  <dcterms:modified xsi:type="dcterms:W3CDTF">2017-02-09T05:22:17Z</dcterms:modified>
</cp:coreProperties>
</file>