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4660"/>
  </p:normalViewPr>
  <p:slideViewPr>
    <p:cSldViewPr>
      <p:cViewPr varScale="1">
        <p:scale>
          <a:sx n="45" d="100"/>
          <a:sy n="45" d="100"/>
        </p:scale>
        <p:origin x="-12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C770939-B3BB-430F-B32C-8659CE49C19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BE644FB-DDFC-4D2D-96D1-08D89F2986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0"/>
            <a:ext cx="8229600" cy="39052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Городская научно- (</a:t>
            </a:r>
            <a:r>
              <a:rPr lang="ru-RU" sz="2400" b="1" dirty="0" err="1" smtClean="0">
                <a:solidFill>
                  <a:schemeClr val="tx1"/>
                </a:solidFill>
              </a:rPr>
              <a:t>учебно</a:t>
            </a:r>
            <a:r>
              <a:rPr lang="ru-RU" sz="2400" b="1" dirty="0" smtClean="0">
                <a:solidFill>
                  <a:schemeClr val="tx1"/>
                </a:solidFill>
              </a:rPr>
              <a:t>-) исследовательская конференция 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юных исследователей 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«Будущее Петрозаводска»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Секция биология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ВЛИЯНИЕ ДОЖДЕВОГО ЧЕРВЯ НА ПЛОДОРОДИЕ ПОЧВ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286256"/>
            <a:ext cx="6845986" cy="2571744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/>
              <a:t>Давыдов Иван Рудольфович</a:t>
            </a:r>
            <a:endParaRPr lang="ru-RU" dirty="0" smtClean="0"/>
          </a:p>
          <a:p>
            <a:r>
              <a:rPr lang="ru-RU" i="1" dirty="0" smtClean="0"/>
              <a:t>МОУ  «Средняя общеобразовательная школа № 27», 7 «а» класс</a:t>
            </a:r>
            <a:endParaRPr lang="ru-RU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i="1" dirty="0" smtClean="0"/>
              <a:t>Руководитель: Румянцева Анастасия Дмитриевна</a:t>
            </a:r>
            <a:endParaRPr lang="ru-RU" dirty="0" smtClean="0"/>
          </a:p>
          <a:p>
            <a:r>
              <a:rPr lang="ru-RU" i="1" dirty="0" smtClean="0"/>
              <a:t>учитель биологии МОУ «Средняя общеобразовательная школа № 27»</a:t>
            </a:r>
          </a:p>
          <a:p>
            <a:pPr algn="ctr"/>
            <a:endParaRPr lang="ru-RU" i="1" dirty="0" smtClean="0"/>
          </a:p>
          <a:p>
            <a:pPr algn="ctr"/>
            <a:r>
              <a:rPr lang="ru-RU" i="1" dirty="0" smtClean="0"/>
              <a:t>Петрозаводск, 2016 г.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60886"/>
          </a:xfrm>
        </p:spPr>
        <p:txBody>
          <a:bodyPr/>
          <a:lstStyle/>
          <a:p>
            <a:r>
              <a:rPr lang="ru-RU" b="1" dirty="0" smtClean="0"/>
              <a:t>Результаты исследования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928670"/>
          <a:ext cx="7929618" cy="5643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004"/>
                <a:gridCol w="6041614"/>
              </a:tblGrid>
              <a:tr h="44864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Дата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Наблюдения</a:t>
                      </a:r>
                      <a:endParaRPr lang="ru-RU" sz="2000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ru-RU" dirty="0" smtClean="0"/>
                        <a:t>28.09.16 – 05.10.16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4 день</a:t>
                      </a:r>
                      <a:r>
                        <a:rPr lang="ru-RU" baseline="0" dirty="0" smtClean="0"/>
                        <a:t> были видны ходы с нижних слоев почвы, через песок к верхним слоям.</a:t>
                      </a:r>
                      <a:endParaRPr lang="ru-RU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ru-RU" dirty="0" smtClean="0"/>
                        <a:t>06.10.16 – 13.10.16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Образование</a:t>
                      </a:r>
                      <a:r>
                        <a:rPr lang="ru-RU" baseline="0" dirty="0" smtClean="0"/>
                        <a:t> новых  ходов в верхнем и нижнем слоях земли.</a:t>
                      </a:r>
                      <a:endParaRPr lang="ru-RU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ru-RU" dirty="0" smtClean="0"/>
                        <a:t>14.10.16 – 21.10.16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Изменения не происходили, снижена активность.</a:t>
                      </a:r>
                      <a:endParaRPr lang="ru-RU" dirty="0"/>
                    </a:p>
                  </a:txBody>
                  <a:tcPr/>
                </a:tc>
              </a:tr>
              <a:tr h="714376">
                <a:tc>
                  <a:txBody>
                    <a:bodyPr/>
                    <a:lstStyle/>
                    <a:p>
                      <a:r>
                        <a:rPr lang="ru-RU" dirty="0" smtClean="0"/>
                        <a:t>22.10.16 – 29.10.16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четвертой</a:t>
                      </a:r>
                      <a:r>
                        <a:rPr lang="ru-RU" baseline="0" dirty="0" smtClean="0"/>
                        <a:t> неделе, стали заметны ходы внутри слоя песка. В основном обитает в верхнем слое почвы.</a:t>
                      </a:r>
                      <a:endParaRPr lang="ru-RU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ru-RU" dirty="0" smtClean="0"/>
                        <a:t>30.10.16</a:t>
                      </a:r>
                      <a:r>
                        <a:rPr lang="ru-RU" baseline="0" dirty="0" smtClean="0"/>
                        <a:t> – 07.11.16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Изменений нет.</a:t>
                      </a:r>
                      <a:endParaRPr lang="ru-RU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ru-RU" dirty="0" smtClean="0"/>
                        <a:t>08.11.16 – 13.11.16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Изменений</a:t>
                      </a:r>
                      <a:r>
                        <a:rPr lang="ru-RU" baseline="0" dirty="0" smtClean="0"/>
                        <a:t> нет</a:t>
                      </a:r>
                      <a:endParaRPr lang="ru-RU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ru-RU" dirty="0" smtClean="0"/>
                        <a:t>14.11.16 – 21.11.16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Появляются ходы в</a:t>
                      </a:r>
                      <a:r>
                        <a:rPr lang="ru-RU" baseline="0" dirty="0" smtClean="0"/>
                        <a:t> песке, (видны по стенкам банки)</a:t>
                      </a:r>
                      <a:endParaRPr lang="ru-RU" dirty="0"/>
                    </a:p>
                  </a:txBody>
                  <a:tcPr/>
                </a:tc>
              </a:tr>
              <a:tr h="500064">
                <a:tc>
                  <a:txBody>
                    <a:bodyPr/>
                    <a:lstStyle/>
                    <a:p>
                      <a:r>
                        <a:rPr lang="ru-RU" dirty="0" smtClean="0"/>
                        <a:t>22.11.16 – 06.12.16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значительное</a:t>
                      </a:r>
                      <a:r>
                        <a:rPr lang="ru-RU" baseline="0" dirty="0" smtClean="0"/>
                        <a:t> перемешивание трех слоев почвы. Видны характерные ходы.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WTEQ1w0dS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AxdVBGSz_k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89550" y="0"/>
            <a:ext cx="3854450" cy="6858000"/>
          </a:xfrm>
        </p:spPr>
      </p:pic>
      <p:pic>
        <p:nvPicPr>
          <p:cNvPr id="5" name="Содержимое 4" descr="I1w9sqxiQD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5143501" cy="6858000"/>
          </a:xfrm>
        </p:spPr>
      </p:pic>
      <p:sp>
        <p:nvSpPr>
          <p:cNvPr id="7" name="Улыбающееся лицо 6"/>
          <p:cNvSpPr/>
          <p:nvPr/>
        </p:nvSpPr>
        <p:spPr>
          <a:xfrm>
            <a:off x="7072330" y="0"/>
            <a:ext cx="1143008" cy="114298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2828916" cy="67513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Вывод</a:t>
            </a:r>
            <a:endParaRPr lang="ru-RU" dirty="0"/>
          </a:p>
        </p:txBody>
      </p:sp>
      <p:pic>
        <p:nvPicPr>
          <p:cNvPr id="5" name="Содержимое 4" descr="B0YaI7CQdt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57818" y="0"/>
            <a:ext cx="3786182" cy="6736536"/>
          </a:xfrm>
        </p:spPr>
      </p:pic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071546"/>
            <a:ext cx="4429156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В результате длительной адаптации к измененным условиям среды, не смотря на то, что на улице наступила зима, объект изучения вел активный образ жизни. Им было проложено множество ходов, которые свидетельствуют о роли дождевых червей в перемешивании почв. К сожалению, не были замечены </a:t>
            </a:r>
            <a:r>
              <a:rPr lang="ru-RU" sz="2000" dirty="0" err="1" smtClean="0"/>
              <a:t>капролиты</a:t>
            </a:r>
            <a:r>
              <a:rPr lang="ru-RU" sz="2000" dirty="0" smtClean="0"/>
              <a:t> -  продукты жизнедеятельности червей, что доказывало бы роль червя в плодородии почвы.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pPr algn="l"/>
            <a:r>
              <a:rPr lang="ru-RU" b="1" dirty="0" smtClean="0"/>
              <a:t>Список литературы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928670"/>
            <a:ext cx="8429684" cy="5929330"/>
          </a:xfrm>
        </p:spPr>
        <p:txBody>
          <a:bodyPr>
            <a:normAutofit fontScale="5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Биология: Пособие для поступающих в вузы. Том 1. – М.: ООО «Издательство Новая Волна»: Издатель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Умеренков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2002. – 448 с</a:t>
            </a:r>
          </a:p>
          <a:p>
            <a:pPr marL="514350" lvl="0" indent="-514350">
              <a:buFont typeface="+mj-lt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Дмитриенко В. К. Науки о биологическом многообразии: зоология беспозвоночных [Электронный ресурс]: конспект лекций / В. К. Дмитриенко. – Красноярск: ИПК СФУ, 2009</a:t>
            </a:r>
          </a:p>
          <a:p>
            <a:pPr marL="514350" lvl="0" indent="-514350">
              <a:buFont typeface="+mj-lt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Перель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Т. С. Распространение и закономерности распределения дождевых червей фауны СССР – М.: Наука, 1979. – 273 с.</a:t>
            </a:r>
          </a:p>
          <a:p>
            <a:pPr marL="514350" lvl="0" indent="-514350">
              <a:buFont typeface="+mj-lt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Перель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Т. С.,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Лейрих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А. Н. Распространение и экология дождевого червя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EISENIA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NORDENSKIOLDI PALLIDA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(OLIGOCHAETA, LUMBRICIDAE), массового на юге Сибири и Дальнего Востока // Зоологический журнал. 2014. Т.93, № 1. С.45-52.</a:t>
            </a:r>
          </a:p>
          <a:p>
            <a:pPr marL="514350" lvl="0" indent="-514350">
              <a:buFont typeface="+mj-lt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Статья Распределение дождевых червей в разных местностях и почвах – автора нет: сайт: </a:t>
            </a:r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portaleco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8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Экологический портал</a:t>
            </a:r>
          </a:p>
          <a:p>
            <a:pPr marL="514350" lvl="0" indent="-514350">
              <a:buFont typeface="+mj-lt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Чарльз Дарвин Образование растительного слоя земли деятельностью дождевых червей и наблюдения над их образом жизни - Собрания сочинений Ч. Дарвина, изд. АН СССР, М.-Л.: 1936 г., том 2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214554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 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64028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sz="3600" dirty="0" smtClean="0"/>
              <a:t>1.Литературный обзор:</a:t>
            </a:r>
          </a:p>
          <a:p>
            <a:pPr marL="514350" indent="-514350">
              <a:buNone/>
            </a:pPr>
            <a:endParaRPr lang="ru-RU" sz="3600" dirty="0" smtClean="0"/>
          </a:p>
          <a:p>
            <a:pPr marL="514350" indent="-514350">
              <a:buNone/>
            </a:pPr>
            <a:r>
              <a:rPr lang="ru-RU" sz="3600" i="1" dirty="0" smtClean="0"/>
              <a:t>1.1. Систематика</a:t>
            </a:r>
          </a:p>
          <a:p>
            <a:pPr marL="514350" indent="-514350">
              <a:buNone/>
            </a:pPr>
            <a:r>
              <a:rPr lang="ru-RU" sz="3600" i="1" dirty="0" smtClean="0"/>
              <a:t>1.2. Место обитания и область распространения</a:t>
            </a:r>
          </a:p>
          <a:p>
            <a:pPr marL="514350" indent="-514350">
              <a:buNone/>
            </a:pPr>
            <a:r>
              <a:rPr lang="ru-RU" sz="3600" i="1" dirty="0" smtClean="0"/>
              <a:t>1.3.Особенности строения</a:t>
            </a:r>
          </a:p>
          <a:p>
            <a:pPr marL="514350" indent="-514350">
              <a:buNone/>
            </a:pPr>
            <a:endParaRPr lang="ru-RU" sz="3600" dirty="0" smtClean="0"/>
          </a:p>
          <a:p>
            <a:pPr marL="514350" indent="-514350">
              <a:buNone/>
            </a:pPr>
            <a:r>
              <a:rPr lang="ru-RU" sz="3600" dirty="0" smtClean="0"/>
              <a:t>2.Методика исследования</a:t>
            </a:r>
          </a:p>
          <a:p>
            <a:pPr marL="514350" indent="-514350">
              <a:buNone/>
            </a:pPr>
            <a:endParaRPr lang="ru-RU" sz="3600" dirty="0" smtClean="0"/>
          </a:p>
          <a:p>
            <a:pPr marL="514350" indent="-514350">
              <a:buNone/>
            </a:pPr>
            <a:r>
              <a:rPr lang="ru-RU" sz="3600" dirty="0" smtClean="0"/>
              <a:t>3.Результаты исследования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857488" y="1000108"/>
            <a:ext cx="6000792" cy="228601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i="1" dirty="0" smtClean="0"/>
              <a:t>Древнегреческий ученый Аристотель первым высказал мнение о полезности дождевого червя, назвав его «мировым желудком».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13314" name="Picture 2" descr="Картинки по запросу аристотель великий естествоиспытат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00364" cy="38337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4286256"/>
            <a:ext cx="4929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i="1" dirty="0" smtClean="0"/>
              <a:t>«Дождевые черви разрыхляют и перемешивают слои почв, улучшают условия для прорастания корней растений» – </a:t>
            </a:r>
            <a:r>
              <a:rPr lang="ru-RU" sz="2400" i="1" dirty="0" smtClean="0"/>
              <a:t>Чарльз Дарвин</a:t>
            </a:r>
            <a:endParaRPr lang="ru-RU" sz="2400" i="1" dirty="0"/>
          </a:p>
        </p:txBody>
      </p:sp>
      <p:pic>
        <p:nvPicPr>
          <p:cNvPr id="13316" name="Picture 4" descr="Картинки по запросу дарви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571750"/>
            <a:ext cx="333375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5816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Актуальность работы </a:t>
            </a:r>
            <a:r>
              <a:rPr lang="ru-RU" dirty="0" smtClean="0"/>
              <a:t>заключается в том, чтобы донести до человечества, как необходимы и полезны нам эти  животные.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Цель исследования</a:t>
            </a:r>
            <a:r>
              <a:rPr lang="ru-RU" dirty="0" smtClean="0"/>
              <a:t>: доказать, что дождевые черви принимают активное участие в перемешивании слоев почвы и переработке растительных остатков.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Задачи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260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1.Рассмотреть особенности жизнедеятельности дождевого червя в условиях опыта.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Выявить участие дождевого червя в перемешивании слоев почвы и переработке растительных остатков.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3.Проанализировать результаты опыта и сделать вывод о роли дождевого червя в плодородии почв.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0369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Систематика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57158" y="4357694"/>
            <a:ext cx="8143932" cy="250030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Царство: Животные (</a:t>
            </a:r>
            <a:r>
              <a:rPr lang="en-US" dirty="0" err="1" smtClean="0"/>
              <a:t>Animalia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err="1" smtClean="0"/>
              <a:t>Подцарство</a:t>
            </a:r>
            <a:r>
              <a:rPr lang="ru-RU" dirty="0" smtClean="0"/>
              <a:t>: Многоклеточные (</a:t>
            </a:r>
            <a:r>
              <a:rPr lang="en-US" dirty="0" err="1" smtClean="0"/>
              <a:t>Eumetazoa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Тип: Кольчатые черви (</a:t>
            </a:r>
            <a:r>
              <a:rPr lang="en-US" dirty="0" err="1" smtClean="0"/>
              <a:t>Annelida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err="1" smtClean="0"/>
              <a:t>Класс:Поясковые</a:t>
            </a:r>
            <a:r>
              <a:rPr lang="ru-RU" dirty="0" smtClean="0"/>
              <a:t> (</a:t>
            </a:r>
            <a:r>
              <a:rPr lang="en-US" dirty="0" err="1" smtClean="0"/>
              <a:t>Clitellata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Подкласс: Малощетинковые кольчецы (</a:t>
            </a:r>
            <a:r>
              <a:rPr lang="en-US" dirty="0" err="1" smtClean="0"/>
              <a:t>Oligochaeta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Семейство: Настоящие дождевые черви (</a:t>
            </a:r>
            <a:r>
              <a:rPr lang="en-US" dirty="0" err="1" smtClean="0"/>
              <a:t>Lumbricidae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Вид: Обыкновенный дождевой червь (</a:t>
            </a:r>
            <a:r>
              <a:rPr lang="en-US" dirty="0" err="1" smtClean="0"/>
              <a:t>Lumbricusterrestris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sp>
        <p:nvSpPr>
          <p:cNvPr id="1026" name="AutoShape 2" descr="Картинки по запросу дождевой черв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дождевой черв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Картинки по запросу дождевой черв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70104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114298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Место обитания и область распространения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5000636"/>
            <a:ext cx="8501122" cy="185736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В России обитает преимущественно на юге Сибири и Дальнего Востока (рис. 1), лишь по долинам крупных рек, проникая на север вплоть до лесотундры. Известно также обитание дождевого червя в восточных районах Европейской части России.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5" name="Содержимое 4" descr="Картинки по запросу ареал распространения дождевого червя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2984"/>
            <a:ext cx="585791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2910" y="4357694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 1. Область распространения дождевого червя на  территории России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751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Особенности строения</a:t>
            </a:r>
            <a:endParaRPr lang="ru-RU" b="1" dirty="0"/>
          </a:p>
        </p:txBody>
      </p:sp>
      <p:pic>
        <p:nvPicPr>
          <p:cNvPr id="19458" name="Picture 2" descr="Картинки по запросу дождевой червь размно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1000108"/>
            <a:ext cx="6643734" cy="496619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34" y="6027003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Рис. 2. Особенности внешнего строения дождевого червя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465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Методика исследования</a:t>
            </a:r>
            <a:endParaRPr lang="ru-RU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714348" y="1785926"/>
          <a:ext cx="7572429" cy="2662801"/>
        </p:xfrm>
        <a:graphic>
          <a:graphicData uri="http://schemas.openxmlformats.org/drawingml/2006/table">
            <a:tbl>
              <a:tblPr/>
              <a:tblGrid>
                <a:gridCol w="3442112"/>
                <a:gridCol w="688205"/>
                <a:gridCol w="3442112"/>
              </a:tblGrid>
              <a:tr h="6204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2800" b="1" dirty="0">
                          <a:solidFill>
                            <a:srgbClr val="555555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Земля</a:t>
                      </a:r>
                      <a:endParaRPr lang="ru-RU" sz="2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21" marR="62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555555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Земля </a:t>
                      </a:r>
                      <a:endParaRPr lang="ru-RU" sz="2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</a:tr>
              <a:tr h="966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2800" b="1" dirty="0">
                          <a:solidFill>
                            <a:srgbClr val="555555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Песок</a:t>
                      </a:r>
                      <a:endParaRPr lang="ru-RU" sz="2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555555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Песок </a:t>
                      </a:r>
                      <a:endParaRPr lang="ru-RU" sz="2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5583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2800" b="1" dirty="0">
                          <a:solidFill>
                            <a:srgbClr val="555555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Земля </a:t>
                      </a:r>
                      <a:endParaRPr lang="ru-RU" sz="2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555555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Земля </a:t>
                      </a:r>
                      <a:endParaRPr lang="ru-RU" sz="2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21" marR="628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4348" y="1071546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КОНТРОЛЬ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1142984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ОПЫТ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4714884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Рис. 3. Расположение слоев почвы при заложении опыта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139</TotalTime>
  <Words>575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Городская научно- (учебно-) исследовательская конференция  юных исследователей  «Будущее Петрозаводска» Секция биология   ВЛИЯНИЕ ДОЖДЕВОГО ЧЕРВЯ НА ПЛОДОРОДИЕ ПОЧВ </vt:lpstr>
      <vt:lpstr>Содержание</vt:lpstr>
      <vt:lpstr>Слайд 3</vt:lpstr>
      <vt:lpstr>Слайд 4</vt:lpstr>
      <vt:lpstr>Задачи исследования:</vt:lpstr>
      <vt:lpstr>Систематика</vt:lpstr>
      <vt:lpstr>Место обитания и область распространения</vt:lpstr>
      <vt:lpstr>Особенности строения</vt:lpstr>
      <vt:lpstr>Методика исследования</vt:lpstr>
      <vt:lpstr>Результаты исследования</vt:lpstr>
      <vt:lpstr>Слайд 11</vt:lpstr>
      <vt:lpstr>Слайд 12</vt:lpstr>
      <vt:lpstr>Вывод</vt:lpstr>
      <vt:lpstr>Список литературы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Городская научно- (учебно-) исследовательская конференция  юных исследователей  «Будущее Петрозаводска» Секция биология   ВЛИЯНИЕ ДОЖДЕВОГО ЧЕРВЯ НА ПЛОДОРОДИЕ ПОЧВ</dc:title>
  <dc:creator>User</dc:creator>
  <cp:lastModifiedBy>User</cp:lastModifiedBy>
  <cp:revision>13</cp:revision>
  <dcterms:created xsi:type="dcterms:W3CDTF">2016-11-28T16:18:15Z</dcterms:created>
  <dcterms:modified xsi:type="dcterms:W3CDTF">2016-12-04T16:20:06Z</dcterms:modified>
</cp:coreProperties>
</file>