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4"/>
  </p:notesMasterIdLst>
  <p:sldIdLst>
    <p:sldId id="281" r:id="rId2"/>
    <p:sldId id="282" r:id="rId3"/>
    <p:sldId id="283" r:id="rId4"/>
    <p:sldId id="284" r:id="rId5"/>
    <p:sldId id="289" r:id="rId6"/>
    <p:sldId id="285" r:id="rId7"/>
    <p:sldId id="273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300" r:id="rId18"/>
    <p:sldId id="301" r:id="rId19"/>
    <p:sldId id="261" r:id="rId20"/>
    <p:sldId id="286" r:id="rId21"/>
    <p:sldId id="288" r:id="rId22"/>
    <p:sldId id="305" r:id="rId23"/>
    <p:sldId id="306" r:id="rId24"/>
    <p:sldId id="307" r:id="rId25"/>
    <p:sldId id="309" r:id="rId26"/>
    <p:sldId id="287" r:id="rId27"/>
    <p:sldId id="308" r:id="rId28"/>
    <p:sldId id="310" r:id="rId29"/>
    <p:sldId id="311" r:id="rId30"/>
    <p:sldId id="302" r:id="rId31"/>
    <p:sldId id="303" r:id="rId32"/>
    <p:sldId id="304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101122"/>
    <a:srgbClr val="C5FFC5"/>
    <a:srgbClr val="9900FF"/>
    <a:srgbClr val="6600CC"/>
    <a:srgbClr val="FF00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924" autoAdjust="0"/>
    <p:restoredTop sz="89556" autoAdjust="0"/>
  </p:normalViewPr>
  <p:slideViewPr>
    <p:cSldViewPr>
      <p:cViewPr varScale="1">
        <p:scale>
          <a:sx n="65" d="100"/>
          <a:sy n="65" d="100"/>
        </p:scale>
        <p:origin x="-11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11" Type="http://schemas.openxmlformats.org/officeDocument/2006/relationships/image" Target="../media/image19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DA76624A-74DD-4C96-8D5E-2FEF2DCF3BFC}" type="datetimeFigureOut">
              <a:rPr lang="ru-RU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B74CFBC5-F0E2-44A2-A509-2BE423055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536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ahoma" pitchFamily="34" charset="0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ahoma" pitchFamily="34" charset="0"/>
                </a:endParaRPr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ahoma" pitchFamily="34" charset="0"/>
                </a:endParaRPr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ahoma" pitchFamily="34" charset="0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ahoma" pitchFamily="34" charset="0"/>
                </a:endParaRPr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ahoma" pitchFamily="34" charset="0"/>
                </a:endParaRPr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ahoma" pitchFamily="34" charset="0"/>
                </a:endParaRPr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ahoma" pitchFamily="34" charset="0"/>
                </a:endParaRPr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ahoma" pitchFamily="34" charset="0"/>
                </a:endParaRPr>
              </a:p>
            </p:txBody>
          </p:sp>
        </p:grpSp>
      </p:grpSp>
      <p:sp>
        <p:nvSpPr>
          <p:cNvPr id="928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8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8B3DE-84DF-4500-9AB1-5715631F4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E2692-AB91-48EB-841E-B2E673CB2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D37F6-250E-49C8-9943-0FD33E725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7693025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8200" y="4300538"/>
            <a:ext cx="7693025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5878DA8A-326C-4799-A360-4E5A8A7A9D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1FEF8-9DBC-4E31-B86B-1B925C55A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E91DB-3135-465E-BACF-A046884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18BA0-596A-4A38-9B80-6E89F48A8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49709-843D-4590-8398-B90D46446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A08AE-3AB9-43E3-92E3-30CB3F4CF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CA53B-069A-4315-8EB4-6F3CA63A1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EECB0-83B6-476C-B4F8-CEB291918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4A450-579B-4EEF-AAF4-5C7070D9D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88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8197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198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199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00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01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0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0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0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0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0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0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0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0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1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1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1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1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1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1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1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1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1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822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2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2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2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2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2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2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2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2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2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3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3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3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3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3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3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3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3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3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3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4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4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4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4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4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4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4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4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  <p:sp>
              <p:nvSpPr>
                <p:cNvPr id="824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Tahoma" pitchFamily="34" charset="0"/>
                  </a:endParaRPr>
                </a:p>
              </p:txBody>
            </p:sp>
          </p:grpSp>
        </p:grpSp>
        <p:sp>
          <p:nvSpPr>
            <p:cNvPr id="8249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Tahoma" pitchFamily="34" charset="0"/>
              </a:endParaRPr>
            </a:p>
          </p:txBody>
        </p:sp>
        <p:sp>
          <p:nvSpPr>
            <p:cNvPr id="8250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Tahoma" pitchFamily="34" charset="0"/>
              </a:endParaRPr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8252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ahoma" pitchFamily="34" charset="0"/>
                </a:endParaRPr>
              </a:p>
            </p:txBody>
          </p:sp>
          <p:sp>
            <p:nvSpPr>
              <p:cNvPr id="8253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ahoma" pitchFamily="34" charset="0"/>
                </a:endParaRPr>
              </a:p>
            </p:txBody>
          </p:sp>
          <p:sp>
            <p:nvSpPr>
              <p:cNvPr id="8254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ahoma" pitchFamily="34" charset="0"/>
                </a:endParaRPr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5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5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5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ahoma" pitchFamily="34" charset="0"/>
              </a:defRPr>
            </a:lvl1pPr>
          </a:lstStyle>
          <a:p>
            <a:pPr>
              <a:defRPr/>
            </a:pPr>
            <a:fld id="{081FAC69-6367-4179-96BB-841587E94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8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30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16.wmf"/><Relationship Id="rId3" Type="http://schemas.openxmlformats.org/officeDocument/2006/relationships/oleObject" Target="../embeddings/oleObject8.bin"/><Relationship Id="rId21" Type="http://schemas.openxmlformats.org/officeDocument/2006/relationships/oleObject" Target="../embeddings/oleObject17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5.wmf"/><Relationship Id="rId20" Type="http://schemas.openxmlformats.org/officeDocument/2006/relationships/image" Target="../media/image17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2.bin"/><Relationship Id="rId24" Type="http://schemas.openxmlformats.org/officeDocument/2006/relationships/image" Target="../media/image19.wmf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23" Type="http://schemas.openxmlformats.org/officeDocument/2006/relationships/oleObject" Target="../embeddings/oleObject18.bin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16.bin"/><Relationship Id="rId4" Type="http://schemas.openxmlformats.org/officeDocument/2006/relationships/image" Target="../media/image9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4.wmf"/><Relationship Id="rId22" Type="http://schemas.openxmlformats.org/officeDocument/2006/relationships/image" Target="../media/image18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32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772816"/>
            <a:ext cx="8153400" cy="1338808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000000"/>
                </a:solidFill>
                <a:latin typeface="Monotype Corsiva" pitchFamily="66" charset="0"/>
              </a:rPr>
              <a:t>Дробно-рациональные уравнения</a:t>
            </a:r>
            <a:r>
              <a:rPr lang="ru-RU" sz="4800" dirty="0" smtClean="0">
                <a:solidFill>
                  <a:srgbClr val="000000"/>
                </a:solidFill>
                <a:latin typeface="Monotype Corsiva" pitchFamily="66" charset="0"/>
              </a:rPr>
              <a:t>. </a:t>
            </a:r>
            <a:r>
              <a:rPr lang="ru-RU" sz="5400" dirty="0" smtClean="0">
                <a:solidFill>
                  <a:srgbClr val="000000"/>
                </a:solidFill>
                <a:latin typeface="Monotype Corsiva" pitchFamily="66" charset="0"/>
              </a:rPr>
              <a:t>Применение при решении задач.</a:t>
            </a:r>
            <a:endParaRPr lang="ru-RU" sz="5400" dirty="0">
              <a:solidFill>
                <a:srgbClr val="000000"/>
              </a:solidFill>
              <a:latin typeface="Monotype Corsiva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64088" y="5589240"/>
            <a:ext cx="2016224" cy="623118"/>
          </a:xfrm>
        </p:spPr>
        <p:txBody>
          <a:bodyPr/>
          <a:lstStyle/>
          <a:p>
            <a:r>
              <a:rPr lang="ru-RU" sz="4000" dirty="0" smtClean="0"/>
              <a:t>9 класс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4509120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математики </a:t>
            </a:r>
          </a:p>
          <a:p>
            <a:r>
              <a:rPr lang="ru-RU" dirty="0" smtClean="0"/>
              <a:t>Лицей № 488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3808204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САБЛЯ     ТАТЬЯНА    ЕВГЕНЬЕВНА</a:t>
            </a:r>
            <a:endParaRPr lang="ru-RU" sz="2800" b="1" dirty="0">
              <a:solidFill>
                <a:srgbClr val="00000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Сколько участников задачи?</a:t>
            </a:r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93025" cy="922338"/>
          </a:xfrm>
        </p:spPr>
        <p:txBody>
          <a:bodyPr/>
          <a:lstStyle/>
          <a:p>
            <a:r>
              <a:rPr lang="ru-RU" sz="2400"/>
              <a:t>Два участника</a:t>
            </a:r>
          </a:p>
          <a:p>
            <a:r>
              <a:rPr lang="ru-RU" sz="2400"/>
              <a:t>Две строки в таблице</a:t>
            </a:r>
          </a:p>
        </p:txBody>
      </p:sp>
      <p:graphicFrame>
        <p:nvGraphicFramePr>
          <p:cNvPr id="129047" name="Group 23"/>
          <p:cNvGraphicFramePr>
            <a:graphicFrameLocks noGrp="1"/>
          </p:cNvGraphicFramePr>
          <p:nvPr>
            <p:ph sz="half" idx="2"/>
          </p:nvPr>
        </p:nvGraphicFramePr>
        <p:xfrm>
          <a:off x="838200" y="4300538"/>
          <a:ext cx="7693025" cy="1865313"/>
        </p:xfrm>
        <a:graphic>
          <a:graphicData uri="http://schemas.openxmlformats.org/drawingml/2006/table">
            <a:tbl>
              <a:tblPr/>
              <a:tblGrid>
                <a:gridCol w="3846513"/>
                <a:gridCol w="3846512"/>
              </a:tblGrid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9048" name="AutoShape 24"/>
          <p:cNvSpPr>
            <a:spLocks noChangeArrowheads="1"/>
          </p:cNvSpPr>
          <p:nvPr/>
        </p:nvSpPr>
        <p:spPr bwMode="auto">
          <a:xfrm>
            <a:off x="3708400" y="2492375"/>
            <a:ext cx="503238" cy="215900"/>
          </a:xfrm>
          <a:prstGeom prst="rightArrow">
            <a:avLst>
              <a:gd name="adj1" fmla="val 50000"/>
              <a:gd name="adj2" fmla="val 5827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9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9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29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9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9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6" dur="1000"/>
                                        <p:tgtEl>
                                          <p:spTgt spid="129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8" grpId="0"/>
      <p:bldP spid="12904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Какими величинами характеризуется ситуация?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93025" cy="1427163"/>
          </a:xfrm>
        </p:spPr>
        <p:txBody>
          <a:bodyPr/>
          <a:lstStyle/>
          <a:p>
            <a:pPr>
              <a:buClrTx/>
            </a:pPr>
            <a:r>
              <a:rPr lang="ru-RU" sz="2400"/>
              <a:t>производительность </a:t>
            </a:r>
            <a:r>
              <a:rPr lang="en-US" sz="2400"/>
              <a:t>V</a:t>
            </a:r>
            <a:r>
              <a:rPr lang="ru-RU" sz="2400"/>
              <a:t>, </a:t>
            </a:r>
          </a:p>
          <a:p>
            <a:pPr>
              <a:buClrTx/>
            </a:pPr>
            <a:r>
              <a:rPr lang="ru-RU" sz="2400"/>
              <a:t>работа А, </a:t>
            </a:r>
          </a:p>
          <a:p>
            <a:pPr>
              <a:buClrTx/>
            </a:pPr>
            <a:r>
              <a:rPr lang="ru-RU" sz="2400"/>
              <a:t>время </a:t>
            </a:r>
            <a:r>
              <a:rPr lang="en-US" sz="2400"/>
              <a:t>t</a:t>
            </a:r>
            <a:endParaRPr lang="ru-RU" sz="2400"/>
          </a:p>
        </p:txBody>
      </p:sp>
      <p:graphicFrame>
        <p:nvGraphicFramePr>
          <p:cNvPr id="131113" name="Group 41"/>
          <p:cNvGraphicFramePr>
            <a:graphicFrameLocks noGrp="1"/>
          </p:cNvGraphicFramePr>
          <p:nvPr>
            <p:ph sz="half" idx="2"/>
          </p:nvPr>
        </p:nvGraphicFramePr>
        <p:xfrm>
          <a:off x="827088" y="4221163"/>
          <a:ext cx="8126412" cy="1865313"/>
        </p:xfrm>
        <a:graphic>
          <a:graphicData uri="http://schemas.openxmlformats.org/drawingml/2006/table">
            <a:tbl>
              <a:tblPr/>
              <a:tblGrid>
                <a:gridCol w="1933575"/>
                <a:gridCol w="1944687"/>
                <a:gridCol w="1871663"/>
                <a:gridCol w="2376487"/>
              </a:tblGrid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131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Каково количество ситуаций, в которые попадают участники задачи?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93025" cy="1427163"/>
          </a:xfrm>
        </p:spPr>
        <p:txBody>
          <a:bodyPr/>
          <a:lstStyle/>
          <a:p>
            <a:pPr>
              <a:buClrTx/>
            </a:pPr>
            <a:r>
              <a:rPr lang="ru-RU" sz="2400"/>
              <a:t>работа совместно</a:t>
            </a:r>
          </a:p>
          <a:p>
            <a:pPr>
              <a:buClrTx/>
            </a:pPr>
            <a:r>
              <a:rPr lang="ru-RU" sz="2400"/>
              <a:t>работа отдельно</a:t>
            </a:r>
          </a:p>
          <a:p>
            <a:pPr>
              <a:buClrTx/>
            </a:pPr>
            <a:r>
              <a:rPr lang="ru-RU" sz="2400"/>
              <a:t>две колонки в таблице-условии</a:t>
            </a:r>
          </a:p>
        </p:txBody>
      </p:sp>
      <p:graphicFrame>
        <p:nvGraphicFramePr>
          <p:cNvPr id="133193" name="Group 73"/>
          <p:cNvGraphicFramePr>
            <a:graphicFrameLocks noGrp="1"/>
          </p:cNvGraphicFramePr>
          <p:nvPr>
            <p:ph sz="half" idx="2"/>
          </p:nvPr>
        </p:nvGraphicFramePr>
        <p:xfrm>
          <a:off x="838200" y="4300538"/>
          <a:ext cx="8126413" cy="2157413"/>
        </p:xfrm>
        <a:graphic>
          <a:graphicData uri="http://schemas.openxmlformats.org/drawingml/2006/table">
            <a:tbl>
              <a:tblPr/>
              <a:tblGrid>
                <a:gridCol w="1933575"/>
                <a:gridCol w="792163"/>
                <a:gridCol w="1008062"/>
                <a:gridCol w="1079500"/>
                <a:gridCol w="1081088"/>
                <a:gridCol w="1152525"/>
                <a:gridCol w="1079500"/>
              </a:tblGrid>
              <a:tr h="3524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Совместно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Отдельно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194" name="AutoShape 74"/>
          <p:cNvSpPr>
            <a:spLocks/>
          </p:cNvSpPr>
          <p:nvPr/>
        </p:nvSpPr>
        <p:spPr bwMode="auto">
          <a:xfrm>
            <a:off x="3995738" y="2349500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5" name="AutoShape 75"/>
          <p:cNvSpPr>
            <a:spLocks noChangeArrowheads="1"/>
          </p:cNvSpPr>
          <p:nvPr/>
        </p:nvSpPr>
        <p:spPr bwMode="auto">
          <a:xfrm>
            <a:off x="4284663" y="2708275"/>
            <a:ext cx="503237" cy="215900"/>
          </a:xfrm>
          <a:prstGeom prst="rightArrow">
            <a:avLst>
              <a:gd name="adj1" fmla="val 50000"/>
              <a:gd name="adj2" fmla="val 5827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13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13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/>
      <p:bldP spid="133194" grpId="0" animBg="1"/>
      <p:bldP spid="13319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Какие величины известны?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93025" cy="1427163"/>
          </a:xfrm>
        </p:spPr>
        <p:txBody>
          <a:bodyPr/>
          <a:lstStyle/>
          <a:p>
            <a:pPr>
              <a:buClrTx/>
            </a:pPr>
            <a:r>
              <a:rPr lang="ru-RU" sz="2400"/>
              <a:t>заносим в таблицу все известные значения</a:t>
            </a:r>
          </a:p>
        </p:txBody>
      </p:sp>
      <p:graphicFrame>
        <p:nvGraphicFramePr>
          <p:cNvPr id="134148" name="Group 4"/>
          <p:cNvGraphicFramePr>
            <a:graphicFrameLocks noGrp="1"/>
          </p:cNvGraphicFramePr>
          <p:nvPr>
            <p:ph sz="half" idx="2"/>
          </p:nvPr>
        </p:nvGraphicFramePr>
        <p:xfrm>
          <a:off x="900113" y="3357563"/>
          <a:ext cx="8126412" cy="2157413"/>
        </p:xfrm>
        <a:graphic>
          <a:graphicData uri="http://schemas.openxmlformats.org/drawingml/2006/table">
            <a:tbl>
              <a:tblPr/>
              <a:tblGrid>
                <a:gridCol w="1933575"/>
                <a:gridCol w="792162"/>
                <a:gridCol w="1008063"/>
                <a:gridCol w="1079500"/>
                <a:gridCol w="1081087"/>
                <a:gridCol w="1152525"/>
                <a:gridCol w="1079500"/>
              </a:tblGrid>
              <a:tr h="3524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Совместно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Отдельно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Как связаны величины, характеризующие процесс задачи?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93025" cy="1427163"/>
          </a:xfrm>
        </p:spPr>
        <p:txBody>
          <a:bodyPr/>
          <a:lstStyle/>
          <a:p>
            <a:pPr>
              <a:buClrTx/>
            </a:pPr>
            <a:r>
              <a:rPr lang="ru-RU" sz="2400">
                <a:solidFill>
                  <a:srgbClr val="660066"/>
                </a:solidFill>
              </a:rPr>
              <a:t>заносим в таблицу все связи </a:t>
            </a:r>
            <a:endParaRPr lang="en-US" sz="2400">
              <a:solidFill>
                <a:srgbClr val="660066"/>
              </a:solidFill>
            </a:endParaRPr>
          </a:p>
        </p:txBody>
      </p:sp>
      <p:graphicFrame>
        <p:nvGraphicFramePr>
          <p:cNvPr id="135222" name="Group 54"/>
          <p:cNvGraphicFramePr>
            <a:graphicFrameLocks noGrp="1"/>
          </p:cNvGraphicFramePr>
          <p:nvPr>
            <p:ph sz="half" idx="2"/>
          </p:nvPr>
        </p:nvGraphicFramePr>
        <p:xfrm>
          <a:off x="900113" y="3357563"/>
          <a:ext cx="7920037" cy="2431225"/>
        </p:xfrm>
        <a:graphic>
          <a:graphicData uri="http://schemas.openxmlformats.org/drawingml/2006/table">
            <a:tbl>
              <a:tblPr/>
              <a:tblGrid>
                <a:gridCol w="1884362"/>
                <a:gridCol w="771525"/>
                <a:gridCol w="982663"/>
                <a:gridCol w="825500"/>
                <a:gridCol w="863600"/>
                <a:gridCol w="1944687"/>
                <a:gridCol w="647700"/>
              </a:tblGrid>
              <a:tr h="3524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Совместно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Отдельно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на 6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(x+6)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7667625" y="4508500"/>
            <a:ext cx="360363" cy="865188"/>
            <a:chOff x="4649" y="2840"/>
            <a:chExt cx="272" cy="454"/>
          </a:xfrm>
        </p:grpSpPr>
        <p:sp>
          <p:nvSpPr>
            <p:cNvPr id="135209" name="Line 41"/>
            <p:cNvSpPr>
              <a:spLocks noChangeShapeType="1"/>
            </p:cNvSpPr>
            <p:nvPr/>
          </p:nvSpPr>
          <p:spPr bwMode="auto">
            <a:xfrm flipH="1">
              <a:off x="4649" y="3294"/>
              <a:ext cx="272" cy="0"/>
            </a:xfrm>
            <a:prstGeom prst="lin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5210" name="Line 42"/>
            <p:cNvSpPr>
              <a:spLocks noChangeShapeType="1"/>
            </p:cNvSpPr>
            <p:nvPr/>
          </p:nvSpPr>
          <p:spPr bwMode="auto">
            <a:xfrm flipV="1">
              <a:off x="4921" y="2840"/>
              <a:ext cx="0" cy="454"/>
            </a:xfrm>
            <a:prstGeom prst="lin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5211" name="Line 43"/>
            <p:cNvSpPr>
              <a:spLocks noChangeShapeType="1"/>
            </p:cNvSpPr>
            <p:nvPr/>
          </p:nvSpPr>
          <p:spPr bwMode="auto">
            <a:xfrm flipH="1">
              <a:off x="4740" y="2840"/>
              <a:ext cx="181" cy="0"/>
            </a:xfrm>
            <a:prstGeom prst="lin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5224" name="AutoShape 56"/>
          <p:cNvSpPr>
            <a:spLocks/>
          </p:cNvSpPr>
          <p:nvPr/>
        </p:nvSpPr>
        <p:spPr bwMode="auto">
          <a:xfrm>
            <a:off x="4716463" y="4581525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19050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0066"/>
              </a:solidFill>
            </a:endParaRPr>
          </a:p>
        </p:txBody>
      </p:sp>
      <p:sp>
        <p:nvSpPr>
          <p:cNvPr id="135225" name="Text Box 57"/>
          <p:cNvSpPr txBox="1">
            <a:spLocks noChangeArrowheads="1"/>
          </p:cNvSpPr>
          <p:nvPr/>
        </p:nvSpPr>
        <p:spPr bwMode="auto">
          <a:xfrm>
            <a:off x="5003800" y="4868863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660066"/>
                </a:solidFill>
              </a:rPr>
              <a:t>1</a:t>
            </a:r>
            <a:endParaRPr lang="ru-RU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5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135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35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/>
      <p:bldP spid="135224" grpId="0" animBg="1"/>
      <p:bldP spid="1352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Заполняем таблицу, используя формулы связывающие величины: 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93025" cy="1427163"/>
          </a:xfrm>
        </p:spPr>
        <p:txBody>
          <a:bodyPr/>
          <a:lstStyle/>
          <a:p>
            <a:pPr>
              <a:buClrTx/>
            </a:pPr>
            <a:r>
              <a:rPr lang="ru-RU" sz="2400"/>
              <a:t>выражаем величины одну через другую А=</a:t>
            </a:r>
            <a:r>
              <a:rPr lang="en-US" sz="2400"/>
              <a:t>Vt, V=A/t,</a:t>
            </a:r>
            <a:endParaRPr lang="ru-RU" sz="2400"/>
          </a:p>
          <a:p>
            <a:pPr>
              <a:buClrTx/>
            </a:pPr>
            <a:endParaRPr lang="ru-RU" sz="2400"/>
          </a:p>
        </p:txBody>
      </p:sp>
      <p:graphicFrame>
        <p:nvGraphicFramePr>
          <p:cNvPr id="136268" name="Group 76"/>
          <p:cNvGraphicFramePr>
            <a:graphicFrameLocks noGrp="1"/>
          </p:cNvGraphicFramePr>
          <p:nvPr>
            <p:ph sz="half" idx="2"/>
          </p:nvPr>
        </p:nvGraphicFramePr>
        <p:xfrm>
          <a:off x="971550" y="3357563"/>
          <a:ext cx="7920038" cy="2735264"/>
        </p:xfrm>
        <a:graphic>
          <a:graphicData uri="http://schemas.openxmlformats.org/drawingml/2006/table">
            <a:tbl>
              <a:tblPr/>
              <a:tblGrid>
                <a:gridCol w="1943100"/>
                <a:gridCol w="865188"/>
                <a:gridCol w="647700"/>
                <a:gridCol w="1243012"/>
                <a:gridCol w="804863"/>
                <a:gridCol w="1652587"/>
                <a:gridCol w="763588"/>
              </a:tblGrid>
              <a:tr h="4746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Совместно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Отдельно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0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х+6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х+6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х+6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   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на 6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x+6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x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7667625" y="4508500"/>
            <a:ext cx="360363" cy="1081088"/>
            <a:chOff x="4649" y="2840"/>
            <a:chExt cx="272" cy="454"/>
          </a:xfrm>
        </p:grpSpPr>
        <p:sp>
          <p:nvSpPr>
            <p:cNvPr id="136234" name="Line 42"/>
            <p:cNvSpPr>
              <a:spLocks noChangeShapeType="1"/>
            </p:cNvSpPr>
            <p:nvPr/>
          </p:nvSpPr>
          <p:spPr bwMode="auto">
            <a:xfrm flipH="1">
              <a:off x="4649" y="3294"/>
              <a:ext cx="272" cy="0"/>
            </a:xfrm>
            <a:prstGeom prst="lin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6235" name="Line 43"/>
            <p:cNvSpPr>
              <a:spLocks noChangeShapeType="1"/>
            </p:cNvSpPr>
            <p:nvPr/>
          </p:nvSpPr>
          <p:spPr bwMode="auto">
            <a:xfrm flipV="1">
              <a:off x="4921" y="2840"/>
              <a:ext cx="0" cy="454"/>
            </a:xfrm>
            <a:prstGeom prst="lin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6236" name="Line 44"/>
            <p:cNvSpPr>
              <a:spLocks noChangeShapeType="1"/>
            </p:cNvSpPr>
            <p:nvPr/>
          </p:nvSpPr>
          <p:spPr bwMode="auto">
            <a:xfrm flipH="1">
              <a:off x="4740" y="2840"/>
              <a:ext cx="181" cy="0"/>
            </a:xfrm>
            <a:prstGeom prst="lin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6241" name="Line 49"/>
          <p:cNvSpPr>
            <a:spLocks noChangeShapeType="1"/>
          </p:cNvSpPr>
          <p:nvPr/>
        </p:nvSpPr>
        <p:spPr bwMode="auto">
          <a:xfrm>
            <a:off x="5724525" y="472440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6245" name="Line 53"/>
          <p:cNvSpPr>
            <a:spLocks noChangeShapeType="1"/>
          </p:cNvSpPr>
          <p:nvPr/>
        </p:nvSpPr>
        <p:spPr bwMode="auto">
          <a:xfrm>
            <a:off x="4427538" y="47244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6249" name="Line 57"/>
          <p:cNvSpPr>
            <a:spLocks noChangeShapeType="1"/>
          </p:cNvSpPr>
          <p:nvPr/>
        </p:nvSpPr>
        <p:spPr bwMode="auto">
          <a:xfrm>
            <a:off x="3132088" y="4725144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6256" name="AutoShape 64"/>
          <p:cNvSpPr>
            <a:spLocks/>
          </p:cNvSpPr>
          <p:nvPr/>
        </p:nvSpPr>
        <p:spPr bwMode="auto">
          <a:xfrm>
            <a:off x="5003800" y="4724400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19050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660066"/>
              </a:solidFill>
            </a:endParaRPr>
          </a:p>
        </p:txBody>
      </p:sp>
      <p:sp>
        <p:nvSpPr>
          <p:cNvPr id="136269" name="Text Box 77"/>
          <p:cNvSpPr txBox="1">
            <a:spLocks noChangeArrowheads="1"/>
          </p:cNvSpPr>
          <p:nvPr/>
        </p:nvSpPr>
        <p:spPr bwMode="auto">
          <a:xfrm>
            <a:off x="5219700" y="50133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60066"/>
                </a:solidFill>
              </a:rPr>
              <a:t>1</a:t>
            </a:r>
            <a:endParaRPr lang="ru-RU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6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6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6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6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6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4" grpId="0"/>
      <p:bldP spid="136241" grpId="0" animBg="1"/>
      <p:bldP spid="136245" grpId="0" animBg="1"/>
      <p:bldP spid="136249" grpId="0" animBg="1"/>
      <p:bldP spid="136256" grpId="0" animBg="1"/>
      <p:bldP spid="13626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603920"/>
          </a:xfrm>
        </p:spPr>
        <p:txBody>
          <a:bodyPr/>
          <a:lstStyle/>
          <a:p>
            <a:r>
              <a:rPr lang="ru-RU" dirty="0"/>
              <a:t>Составление уравнения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4077072"/>
            <a:ext cx="7772400" cy="1512168"/>
          </a:xfrm>
        </p:spPr>
        <p:txBody>
          <a:bodyPr/>
          <a:lstStyle/>
          <a:p>
            <a:r>
              <a:rPr lang="ru-RU" sz="2800" dirty="0"/>
              <a:t>учитываем, что при совместной работе каменщики выложили всю стену целиком,</a:t>
            </a:r>
          </a:p>
          <a:p>
            <a:r>
              <a:rPr lang="ru-RU" sz="2800" dirty="0"/>
              <a:t>получаем уравнение:</a:t>
            </a:r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7220" name="Object 4"/>
          <p:cNvGraphicFramePr>
            <a:graphicFrameLocks noChangeAspect="1"/>
          </p:cNvGraphicFramePr>
          <p:nvPr/>
        </p:nvGraphicFramePr>
        <p:xfrm>
          <a:off x="2988047" y="5531569"/>
          <a:ext cx="2232025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0" name="Формула" r:id="rId3" imgW="875920" imgH="393529" progId="Equation.3">
                  <p:embed/>
                </p:oleObj>
              </mc:Choice>
              <mc:Fallback>
                <p:oleObj name="Формула" r:id="rId3" imgW="875920" imgH="39352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8047" y="5531569"/>
                        <a:ext cx="2232025" cy="993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7223" name="Rectangle 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7225" name="Rectangle 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" name="Group 76"/>
          <p:cNvGraphicFramePr>
            <a:graphicFrameLocks/>
          </p:cNvGraphicFramePr>
          <p:nvPr/>
        </p:nvGraphicFramePr>
        <p:xfrm>
          <a:off x="539552" y="909760"/>
          <a:ext cx="7920038" cy="2735264"/>
        </p:xfrm>
        <a:graphic>
          <a:graphicData uri="http://schemas.openxmlformats.org/drawingml/2006/table">
            <a:tbl>
              <a:tblPr/>
              <a:tblGrid>
                <a:gridCol w="1943100"/>
                <a:gridCol w="865188"/>
                <a:gridCol w="647700"/>
                <a:gridCol w="1243012"/>
                <a:gridCol w="804863"/>
                <a:gridCol w="1652587"/>
                <a:gridCol w="763588"/>
              </a:tblGrid>
              <a:tr h="4746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Совместно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Отдельно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0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х+6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14</a:t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х+6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х+6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   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на 6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x+6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11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 x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AutoShape 64"/>
          <p:cNvSpPr>
            <a:spLocks/>
          </p:cNvSpPr>
          <p:nvPr/>
        </p:nvSpPr>
        <p:spPr bwMode="auto">
          <a:xfrm>
            <a:off x="4635624" y="2060848"/>
            <a:ext cx="296416" cy="1440160"/>
          </a:xfrm>
          <a:prstGeom prst="rightBrace">
            <a:avLst>
              <a:gd name="adj1" fmla="val 50000"/>
              <a:gd name="adj2" fmla="val 50000"/>
            </a:avLst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 Box 77"/>
          <p:cNvSpPr txBox="1">
            <a:spLocks noChangeArrowheads="1"/>
          </p:cNvSpPr>
          <p:nvPr/>
        </p:nvSpPr>
        <p:spPr bwMode="auto">
          <a:xfrm>
            <a:off x="4860032" y="2494637"/>
            <a:ext cx="3529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1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10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/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Анализ( интерпретация) полученного результата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 результате решения квадратного уравнения получаются корни х=22 и х=-7. По смыслу задачи х</a:t>
            </a:r>
            <a:r>
              <a:rPr lang="en-US"/>
              <a:t> </a:t>
            </a:r>
            <a:r>
              <a:rPr lang="ru-RU"/>
              <a:t>=</a:t>
            </a:r>
            <a:r>
              <a:rPr lang="en-US"/>
              <a:t> -</a:t>
            </a:r>
            <a:r>
              <a:rPr lang="ru-RU"/>
              <a:t>7 – посторонний корень, поэтому оставляем только х=22.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Ответ.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Второй каменщик выполнит всю работу за 22дня, первый за 28 дней.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822325" y="2522538"/>
            <a:ext cx="18415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4400">
              <a:solidFill>
                <a:schemeClr val="tx2"/>
              </a:solidFill>
            </a:endParaRPr>
          </a:p>
          <a:p>
            <a:endParaRPr lang="ru-RU" sz="4400">
              <a:solidFill>
                <a:schemeClr val="tx2"/>
              </a:solidFill>
            </a:endParaRPr>
          </a:p>
          <a:p>
            <a:endParaRPr lang="ru-RU"/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609600" y="259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785813" y="1285875"/>
            <a:ext cx="8143875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>
                <a:solidFill>
                  <a:srgbClr val="0000FF"/>
                </a:solidFill>
              </a:rPr>
              <a:t> </a:t>
            </a:r>
            <a:r>
              <a:rPr lang="ru-RU" sz="3600" b="1">
                <a:solidFill>
                  <a:srgbClr val="0000FF"/>
                </a:solidFill>
              </a:rPr>
              <a:t>Задачу прочти</a:t>
            </a:r>
          </a:p>
          <a:p>
            <a:pPr>
              <a:buFont typeface="Wingdings" pitchFamily="2" charset="2"/>
              <a:buChar char="Ø"/>
            </a:pPr>
            <a:r>
              <a:rPr lang="ru-RU" sz="3600" b="1">
                <a:solidFill>
                  <a:srgbClr val="0000FF"/>
                </a:solidFill>
              </a:rPr>
              <a:t>Немного помолчи</a:t>
            </a:r>
          </a:p>
          <a:p>
            <a:pPr>
              <a:buFont typeface="Wingdings" pitchFamily="2" charset="2"/>
              <a:buChar char="Ø"/>
            </a:pPr>
            <a:r>
              <a:rPr lang="ru-RU" sz="3600" b="1">
                <a:solidFill>
                  <a:srgbClr val="0000FF"/>
                </a:solidFill>
              </a:rPr>
              <a:t>Про себя повтори</a:t>
            </a:r>
          </a:p>
          <a:p>
            <a:pPr>
              <a:buFont typeface="Wingdings" pitchFamily="2" charset="2"/>
              <a:buChar char="Ø"/>
            </a:pPr>
            <a:r>
              <a:rPr lang="ru-RU" sz="3600" b="1">
                <a:solidFill>
                  <a:srgbClr val="0000FF"/>
                </a:solidFill>
              </a:rPr>
              <a:t>Ещё раз прочти</a:t>
            </a:r>
          </a:p>
          <a:p>
            <a:pPr>
              <a:buFont typeface="Wingdings" pitchFamily="2" charset="2"/>
              <a:buChar char="Ø"/>
            </a:pPr>
            <a:r>
              <a:rPr lang="ru-RU" sz="3600" b="1">
                <a:solidFill>
                  <a:srgbClr val="FF0000"/>
                </a:solidFill>
              </a:rPr>
              <a:t>Нет объёма работы, за 1 прими</a:t>
            </a:r>
          </a:p>
          <a:p>
            <a:pPr>
              <a:buFont typeface="Wingdings" pitchFamily="2" charset="2"/>
              <a:buChar char="Ø"/>
            </a:pPr>
            <a:r>
              <a:rPr lang="ru-RU" sz="3600" b="1">
                <a:solidFill>
                  <a:srgbClr val="0000FF"/>
                </a:solidFill>
              </a:rPr>
              <a:t>Данные в таблицу занеси</a:t>
            </a:r>
          </a:p>
          <a:p>
            <a:pPr>
              <a:buFont typeface="Wingdings" pitchFamily="2" charset="2"/>
              <a:buChar char="Ø"/>
            </a:pPr>
            <a:r>
              <a:rPr lang="ru-RU" sz="3600" b="1">
                <a:solidFill>
                  <a:srgbClr val="0000FF"/>
                </a:solidFill>
              </a:rPr>
              <a:t>Уравнение запиши</a:t>
            </a:r>
          </a:p>
          <a:p>
            <a:pPr>
              <a:buFont typeface="Wingdings" pitchFamily="2" charset="2"/>
              <a:buChar char="Ø"/>
            </a:pPr>
            <a:r>
              <a:rPr lang="ru-RU" sz="3600" b="1">
                <a:solidFill>
                  <a:srgbClr val="0000FF"/>
                </a:solidFill>
              </a:rPr>
              <a:t>Уравнение реши!</a:t>
            </a:r>
          </a:p>
          <a:p>
            <a:pPr>
              <a:buFont typeface="Wingdings" pitchFamily="2" charset="2"/>
              <a:buChar char="Ø"/>
            </a:pPr>
            <a:endParaRPr lang="ru-RU" sz="3600">
              <a:solidFill>
                <a:srgbClr val="0000FF"/>
              </a:solidFill>
            </a:endParaRPr>
          </a:p>
        </p:txBody>
      </p:sp>
      <p:pic>
        <p:nvPicPr>
          <p:cNvPr id="15365" name="Picture 6" descr="740a73b396965654d5e45d53b47d4e2b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63" y="214313"/>
            <a:ext cx="2000250" cy="18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3"/>
          <p:cNvSpPr txBox="1">
            <a:spLocks noChangeArrowheads="1"/>
          </p:cNvSpPr>
          <p:nvPr/>
        </p:nvSpPr>
        <p:spPr bwMode="auto">
          <a:xfrm>
            <a:off x="642938" y="285750"/>
            <a:ext cx="6858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Рекомендации: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Устно.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772816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Укажите дробно-рациональные уравнения.</a:t>
            </a:r>
            <a:endParaRPr lang="ru-RU" dirty="0">
              <a:solidFill>
                <a:srgbClr val="0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331641" y="2492896"/>
          <a:ext cx="309634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4" name="Формула" r:id="rId3" imgW="990360" imgH="393480" progId="Equation.3">
                  <p:embed/>
                </p:oleObj>
              </mc:Choice>
              <mc:Fallback>
                <p:oleObj name="Формула" r:id="rId3" imgW="9903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1" y="2492896"/>
                        <a:ext cx="3096343" cy="654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502150" y="3200400"/>
          <a:ext cx="1397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5" name="Формула" r:id="rId5" imgW="139680" imgH="457200" progId="Equation.3">
                  <p:embed/>
                </p:oleObj>
              </mc:Choice>
              <mc:Fallback>
                <p:oleObj name="Формула" r:id="rId5" imgW="13968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150" y="3200400"/>
                        <a:ext cx="1397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403648" y="3507482"/>
          <a:ext cx="3528392" cy="929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6" name="Формула" r:id="rId7" imgW="1206360" imgH="419040" progId="Equation.3">
                  <p:embed/>
                </p:oleObj>
              </mc:Choice>
              <mc:Fallback>
                <p:oleObj name="Формула" r:id="rId7" imgW="1206360" imgH="419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507482"/>
                        <a:ext cx="3528392" cy="9296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1331640" y="4725143"/>
          <a:ext cx="3672408" cy="792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7" name="Формула" r:id="rId9" imgW="1079280" imgH="393480" progId="Equation.3">
                  <p:embed/>
                </p:oleObj>
              </mc:Choice>
              <mc:Fallback>
                <p:oleObj name="Формула" r:id="rId9" imgW="10792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725143"/>
                        <a:ext cx="3672408" cy="7920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444208" y="2492896"/>
          <a:ext cx="216024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8" name="Формула" r:id="rId11" imgW="838080" imgH="419040" progId="Equation.3">
                  <p:embed/>
                </p:oleObj>
              </mc:Choice>
              <mc:Fallback>
                <p:oleObj name="Формула" r:id="rId11" imgW="838080" imgH="419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2492896"/>
                        <a:ext cx="2160240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6444208" y="3645024"/>
          <a:ext cx="194421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9" name="Формула" r:id="rId13" imgW="876240" imgH="393480" progId="Equation.3">
                  <p:embed/>
                </p:oleObj>
              </mc:Choice>
              <mc:Fallback>
                <p:oleObj name="Формула" r:id="rId13" imgW="87624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3645024"/>
                        <a:ext cx="1944216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516216" y="4671138"/>
          <a:ext cx="1728192" cy="918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0" name="Формула" r:id="rId15" imgW="812520" imgH="431640" progId="Equation.3">
                  <p:embed/>
                </p:oleObj>
              </mc:Choice>
              <mc:Fallback>
                <p:oleObj name="Формула" r:id="rId15" imgW="812520" imgH="431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4671138"/>
                        <a:ext cx="1728192" cy="9181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Группа 17"/>
          <p:cNvGrpSpPr/>
          <p:nvPr/>
        </p:nvGrpSpPr>
        <p:grpSpPr>
          <a:xfrm>
            <a:off x="755576" y="2492896"/>
            <a:ext cx="504056" cy="504056"/>
            <a:chOff x="755576" y="2492896"/>
            <a:chExt cx="504056" cy="504056"/>
          </a:xfrm>
        </p:grpSpPr>
        <p:sp>
          <p:nvSpPr>
            <p:cNvPr id="11" name="6-конечная звезда 10"/>
            <p:cNvSpPr/>
            <p:nvPr/>
          </p:nvSpPr>
          <p:spPr bwMode="auto">
            <a:xfrm>
              <a:off x="755576" y="2492896"/>
              <a:ext cx="504056" cy="504056"/>
            </a:xfrm>
            <a:prstGeom prst="star6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27584" y="2535287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0000"/>
                  </a:solidFill>
                </a:rPr>
                <a:t>1</a:t>
              </a:r>
              <a:endParaRPr lang="ru-RU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724128" y="4797152"/>
            <a:ext cx="504056" cy="504056"/>
            <a:chOff x="755576" y="2492896"/>
            <a:chExt cx="504056" cy="504056"/>
          </a:xfrm>
        </p:grpSpPr>
        <p:sp>
          <p:nvSpPr>
            <p:cNvPr id="20" name="6-конечная звезда 19"/>
            <p:cNvSpPr/>
            <p:nvPr/>
          </p:nvSpPr>
          <p:spPr bwMode="auto">
            <a:xfrm>
              <a:off x="755576" y="2492896"/>
              <a:ext cx="504056" cy="504056"/>
            </a:xfrm>
            <a:prstGeom prst="star6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27584" y="2535287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0000"/>
                  </a:solidFill>
                </a:rPr>
                <a:t>6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724128" y="3717032"/>
            <a:ext cx="504056" cy="504056"/>
            <a:chOff x="755576" y="2492896"/>
            <a:chExt cx="504056" cy="504056"/>
          </a:xfrm>
        </p:grpSpPr>
        <p:sp>
          <p:nvSpPr>
            <p:cNvPr id="23" name="6-конечная звезда 22"/>
            <p:cNvSpPr/>
            <p:nvPr/>
          </p:nvSpPr>
          <p:spPr bwMode="auto">
            <a:xfrm>
              <a:off x="755576" y="2492896"/>
              <a:ext cx="504056" cy="504056"/>
            </a:xfrm>
            <a:prstGeom prst="star6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27584" y="2535287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0000"/>
                  </a:solidFill>
                </a:rPr>
                <a:t>5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724128" y="2564904"/>
            <a:ext cx="504056" cy="504056"/>
            <a:chOff x="755576" y="2492896"/>
            <a:chExt cx="504056" cy="504056"/>
          </a:xfrm>
        </p:grpSpPr>
        <p:sp>
          <p:nvSpPr>
            <p:cNvPr id="26" name="6-конечная звезда 25"/>
            <p:cNvSpPr/>
            <p:nvPr/>
          </p:nvSpPr>
          <p:spPr bwMode="auto">
            <a:xfrm>
              <a:off x="755576" y="2492896"/>
              <a:ext cx="504056" cy="504056"/>
            </a:xfrm>
            <a:prstGeom prst="star6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27584" y="2535287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0000"/>
                  </a:solidFill>
                </a:rPr>
                <a:t>4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83568" y="3789040"/>
            <a:ext cx="504056" cy="504056"/>
            <a:chOff x="755576" y="2492896"/>
            <a:chExt cx="504056" cy="504056"/>
          </a:xfrm>
        </p:grpSpPr>
        <p:sp>
          <p:nvSpPr>
            <p:cNvPr id="29" name="6-конечная звезда 28"/>
            <p:cNvSpPr/>
            <p:nvPr/>
          </p:nvSpPr>
          <p:spPr bwMode="auto">
            <a:xfrm>
              <a:off x="755576" y="2492896"/>
              <a:ext cx="504056" cy="504056"/>
            </a:xfrm>
            <a:prstGeom prst="star6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27584" y="2535287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0000"/>
                  </a:solidFill>
                </a:rPr>
                <a:t>2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683568" y="4941168"/>
            <a:ext cx="504056" cy="504056"/>
            <a:chOff x="755576" y="2492896"/>
            <a:chExt cx="504056" cy="504056"/>
          </a:xfrm>
        </p:grpSpPr>
        <p:sp>
          <p:nvSpPr>
            <p:cNvPr id="32" name="6-конечная звезда 31"/>
            <p:cNvSpPr/>
            <p:nvPr/>
          </p:nvSpPr>
          <p:spPr bwMode="auto">
            <a:xfrm>
              <a:off x="755576" y="2492896"/>
              <a:ext cx="504056" cy="504056"/>
            </a:xfrm>
            <a:prstGeom prst="star6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27584" y="2535287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0000"/>
                  </a:solidFill>
                </a:rPr>
                <a:t>3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83568" y="5877272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grpSp>
        <p:nvGrpSpPr>
          <p:cNvPr id="35" name="Группа 34"/>
          <p:cNvGrpSpPr/>
          <p:nvPr/>
        </p:nvGrpSpPr>
        <p:grpSpPr>
          <a:xfrm>
            <a:off x="683568" y="4941168"/>
            <a:ext cx="504056" cy="504056"/>
            <a:chOff x="755576" y="2492896"/>
            <a:chExt cx="504056" cy="504056"/>
          </a:xfrm>
        </p:grpSpPr>
        <p:sp>
          <p:nvSpPr>
            <p:cNvPr id="36" name="6-конечная звезда 35"/>
            <p:cNvSpPr/>
            <p:nvPr/>
          </p:nvSpPr>
          <p:spPr bwMode="auto">
            <a:xfrm>
              <a:off x="755576" y="2492896"/>
              <a:ext cx="504056" cy="504056"/>
            </a:xfrm>
            <a:prstGeom prst="star6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27584" y="2535287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0000"/>
                  </a:solidFill>
                </a:rPr>
                <a:t>3</a:t>
              </a: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5724128" y="3717032"/>
            <a:ext cx="504056" cy="504056"/>
            <a:chOff x="755576" y="2492896"/>
            <a:chExt cx="504056" cy="504056"/>
          </a:xfrm>
        </p:grpSpPr>
        <p:sp>
          <p:nvSpPr>
            <p:cNvPr id="41" name="6-конечная звезда 40"/>
            <p:cNvSpPr/>
            <p:nvPr/>
          </p:nvSpPr>
          <p:spPr bwMode="auto">
            <a:xfrm>
              <a:off x="755576" y="2492896"/>
              <a:ext cx="504056" cy="504056"/>
            </a:xfrm>
            <a:prstGeom prst="star6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27584" y="2535287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0000"/>
                  </a:solidFill>
                </a:rPr>
                <a:t>5</a:t>
              </a: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5724128" y="4797152"/>
            <a:ext cx="504056" cy="504056"/>
            <a:chOff x="755576" y="2492896"/>
            <a:chExt cx="504056" cy="504056"/>
          </a:xfrm>
        </p:grpSpPr>
        <p:sp>
          <p:nvSpPr>
            <p:cNvPr id="44" name="6-конечная звезда 43"/>
            <p:cNvSpPr/>
            <p:nvPr/>
          </p:nvSpPr>
          <p:spPr bwMode="auto">
            <a:xfrm>
              <a:off x="755576" y="2492896"/>
              <a:ext cx="504056" cy="504056"/>
            </a:xfrm>
            <a:prstGeom prst="star6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27584" y="2535287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0000"/>
                  </a:solidFill>
                </a:rPr>
                <a:t>6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9.14894E-6 L 0.13385 0.1258 " pathEditMode="relative" ptsTypes="AA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8.51064E-7 L -0.25989 0.30411 " pathEditMode="relative" ptsTypes="AA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57262E-7 L -0.12205 0.15217 " pathEditMode="relative" rAng="0" ptsTypes="AA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0" y="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269321"/>
            <a:ext cx="6480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0000"/>
                </a:solidFill>
                <a:latin typeface="Monotype Corsiva" pitchFamily="66" charset="0"/>
              </a:rPr>
              <a:t>Задачи на движение.</a:t>
            </a:r>
            <a:endParaRPr lang="ru-RU" sz="6000" dirty="0">
              <a:solidFill>
                <a:srgbClr val="0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7988424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991F22"/>
                </a:solidFill>
                <a:latin typeface="Arial" pitchFamily="34" charset="0"/>
              </a:rPr>
              <a:t>Рекомендации к решению задач </a:t>
            </a:r>
            <a:r>
              <a:rPr lang="ru-RU" sz="3200" b="1" dirty="0">
                <a:solidFill>
                  <a:srgbClr val="991F22"/>
                </a:solidFill>
                <a:latin typeface="Arial" pitchFamily="34" charset="0"/>
              </a:rPr>
              <a:t>на </a:t>
            </a:r>
            <a:br>
              <a:rPr lang="ru-RU" sz="3200" b="1" dirty="0">
                <a:solidFill>
                  <a:srgbClr val="991F22"/>
                </a:solidFill>
                <a:latin typeface="Arial" pitchFamily="34" charset="0"/>
              </a:rPr>
            </a:br>
            <a:r>
              <a:rPr lang="ru-RU" sz="3200" b="1" dirty="0">
                <a:solidFill>
                  <a:srgbClr val="991F22"/>
                </a:solidFill>
                <a:latin typeface="Arial" pitchFamily="34" charset="0"/>
              </a:rPr>
              <a:t>	движение</a:t>
            </a:r>
          </a:p>
        </p:txBody>
      </p:sp>
      <p:sp>
        <p:nvSpPr>
          <p:cNvPr id="309252" name="Text Box 4"/>
          <p:cNvSpPr txBox="1">
            <a:spLocks noChangeArrowheads="1"/>
          </p:cNvSpPr>
          <p:nvPr/>
        </p:nvSpPr>
        <p:spPr bwMode="auto">
          <a:xfrm>
            <a:off x="611560" y="1916113"/>
            <a:ext cx="8281615" cy="34163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75000"/>
              </a:lnSpc>
              <a:spcBef>
                <a:spcPct val="30000"/>
              </a:spcBef>
            </a:pPr>
            <a:r>
              <a:rPr lang="ru-RU" dirty="0">
                <a:solidFill>
                  <a:srgbClr val="000000"/>
                </a:solidFill>
                <a:latin typeface="Courier New" pitchFamily="49" charset="0"/>
              </a:rPr>
              <a:t>В задачах на движение участвуют понятия: </a:t>
            </a:r>
            <a:r>
              <a:rPr lang="ru-RU" b="1" i="1" dirty="0">
                <a:solidFill>
                  <a:srgbClr val="991F22"/>
                </a:solidFill>
                <a:latin typeface="Courier New" pitchFamily="49" charset="0"/>
              </a:rPr>
              <a:t>путь, пройденный телом (расстояние), скорость движения тела и время за которое тело прошло заданное расстояние.</a:t>
            </a:r>
            <a:r>
              <a:rPr lang="ru-RU" dirty="0">
                <a:latin typeface="Courier New" pitchFamily="49" charset="0"/>
              </a:rPr>
              <a:t> </a:t>
            </a:r>
          </a:p>
          <a:p>
            <a:pPr algn="just">
              <a:lnSpc>
                <a:spcPct val="75000"/>
              </a:lnSpc>
              <a:spcBef>
                <a:spcPct val="30000"/>
              </a:spcBef>
            </a:pPr>
            <a:r>
              <a:rPr lang="ru-RU" dirty="0">
                <a:solidFill>
                  <a:srgbClr val="000000"/>
                </a:solidFill>
                <a:latin typeface="Courier New" pitchFamily="49" charset="0"/>
              </a:rPr>
              <a:t>В математике приняты обозначения: </a:t>
            </a:r>
            <a:r>
              <a:rPr lang="en-US" b="1" dirty="0">
                <a:solidFill>
                  <a:srgbClr val="991F22"/>
                </a:solidFill>
                <a:latin typeface="Courier New" pitchFamily="49" charset="0"/>
              </a:rPr>
              <a:t>S </a:t>
            </a:r>
            <a:r>
              <a:rPr lang="ru-RU" b="1" dirty="0">
                <a:solidFill>
                  <a:srgbClr val="991F22"/>
                </a:solidFill>
                <a:latin typeface="Courier New" pitchFamily="49" charset="0"/>
              </a:rPr>
              <a:t>– путь, </a:t>
            </a:r>
            <a:r>
              <a:rPr lang="en-US" b="1" dirty="0">
                <a:solidFill>
                  <a:srgbClr val="991F22"/>
                </a:solidFill>
                <a:latin typeface="Courier New" pitchFamily="49" charset="0"/>
              </a:rPr>
              <a:t>t</a:t>
            </a:r>
            <a:r>
              <a:rPr lang="ru-RU" b="1" dirty="0">
                <a:solidFill>
                  <a:srgbClr val="991F22"/>
                </a:solidFill>
                <a:latin typeface="Courier New" pitchFamily="49" charset="0"/>
              </a:rPr>
              <a:t>- время,  </a:t>
            </a:r>
            <a:r>
              <a:rPr lang="en-US" b="1" dirty="0">
                <a:solidFill>
                  <a:srgbClr val="991F22"/>
                </a:solidFill>
                <a:latin typeface="Courier New" pitchFamily="49" charset="0"/>
              </a:rPr>
              <a:t>v</a:t>
            </a:r>
            <a:r>
              <a:rPr lang="ru-RU" b="1" dirty="0">
                <a:solidFill>
                  <a:srgbClr val="991F22"/>
                </a:solidFill>
                <a:latin typeface="Courier New" pitchFamily="49" charset="0"/>
              </a:rPr>
              <a:t>- скорость.</a:t>
            </a:r>
            <a:r>
              <a:rPr lang="ru-RU" dirty="0">
                <a:latin typeface="Courier New" pitchFamily="49" charset="0"/>
              </a:rPr>
              <a:t> </a:t>
            </a:r>
          </a:p>
          <a:p>
            <a:pPr algn="just">
              <a:lnSpc>
                <a:spcPct val="75000"/>
              </a:lnSpc>
              <a:spcBef>
                <a:spcPct val="30000"/>
              </a:spcBef>
            </a:pPr>
            <a:r>
              <a:rPr lang="ru-RU" dirty="0">
                <a:solidFill>
                  <a:srgbClr val="000000"/>
                </a:solidFill>
                <a:latin typeface="Courier New" pitchFamily="49" charset="0"/>
              </a:rPr>
              <a:t>Тогда существует формула расчета пути: </a:t>
            </a:r>
            <a:r>
              <a:rPr lang="en-US" sz="2000" b="1" dirty="0">
                <a:solidFill>
                  <a:srgbClr val="991F22"/>
                </a:solidFill>
                <a:latin typeface="Courier New" pitchFamily="49" charset="0"/>
              </a:rPr>
              <a:t>S</a:t>
            </a:r>
            <a:r>
              <a:rPr lang="ru-RU" sz="2000" b="1" dirty="0">
                <a:solidFill>
                  <a:srgbClr val="991F22"/>
                </a:solidFill>
                <a:latin typeface="Courier New" pitchFamily="49" charset="0"/>
              </a:rPr>
              <a:t>=</a:t>
            </a:r>
            <a:r>
              <a:rPr lang="en-US" sz="2000" b="1" dirty="0" smtClean="0">
                <a:solidFill>
                  <a:srgbClr val="991F22"/>
                </a:solidFill>
                <a:latin typeface="Courier New" pitchFamily="49" charset="0"/>
              </a:rPr>
              <a:t>v</a:t>
            </a:r>
            <a:r>
              <a:rPr lang="ru-RU" sz="2000" b="1" dirty="0" smtClean="0">
                <a:solidFill>
                  <a:srgbClr val="991F22"/>
                </a:solidFill>
                <a:latin typeface="Courier New" pitchFamily="49" charset="0"/>
              </a:rPr>
              <a:t>•</a:t>
            </a:r>
            <a:r>
              <a:rPr lang="en-US" sz="2000" b="1" dirty="0" smtClean="0">
                <a:solidFill>
                  <a:srgbClr val="991F22"/>
                </a:solidFill>
                <a:latin typeface="Courier New" pitchFamily="49" charset="0"/>
              </a:rPr>
              <a:t>t</a:t>
            </a:r>
            <a:r>
              <a:rPr lang="ru-RU" sz="2000" b="1" dirty="0">
                <a:solidFill>
                  <a:srgbClr val="991F22"/>
                </a:solidFill>
                <a:latin typeface="Courier New" pitchFamily="49" charset="0"/>
              </a:rPr>
              <a:t>,</a:t>
            </a:r>
            <a:r>
              <a:rPr lang="ru-RU" dirty="0">
                <a:latin typeface="Courier New" pitchFamily="49" charset="0"/>
              </a:rPr>
              <a:t> </a:t>
            </a:r>
          </a:p>
          <a:p>
            <a:pPr algn="just">
              <a:lnSpc>
                <a:spcPct val="75000"/>
              </a:lnSpc>
              <a:spcBef>
                <a:spcPct val="30000"/>
              </a:spcBef>
            </a:pPr>
            <a:r>
              <a:rPr lang="ru-RU" dirty="0">
                <a:solidFill>
                  <a:srgbClr val="000000"/>
                </a:solidFill>
                <a:latin typeface="Courier New" pitchFamily="49" charset="0"/>
              </a:rPr>
              <a:t>из этой формулы выводятся формулы вычисления</a:t>
            </a:r>
            <a:r>
              <a:rPr lang="ru-RU" dirty="0">
                <a:latin typeface="Courier New" pitchFamily="49" charset="0"/>
              </a:rPr>
              <a:t> </a:t>
            </a:r>
          </a:p>
          <a:p>
            <a:pPr algn="just">
              <a:lnSpc>
                <a:spcPct val="75000"/>
              </a:lnSpc>
              <a:spcBef>
                <a:spcPct val="30000"/>
              </a:spcBef>
            </a:pPr>
            <a:r>
              <a:rPr lang="ru-RU" dirty="0">
                <a:latin typeface="Courier New" pitchFamily="49" charset="0"/>
              </a:rPr>
              <a:t>		</a:t>
            </a:r>
            <a:r>
              <a:rPr lang="ru-RU" dirty="0" smtClean="0">
                <a:solidFill>
                  <a:srgbClr val="000000"/>
                </a:solidFill>
                <a:latin typeface="Courier New" pitchFamily="49" charset="0"/>
              </a:rPr>
              <a:t>времени:</a:t>
            </a:r>
            <a:r>
              <a:rPr lang="ru-RU" dirty="0" smtClean="0"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991F22"/>
                </a:solidFill>
                <a:latin typeface="Courier New" pitchFamily="49" charset="0"/>
              </a:rPr>
              <a:t>t</a:t>
            </a:r>
            <a:r>
              <a:rPr lang="ru-RU" sz="2000" b="1" dirty="0">
                <a:solidFill>
                  <a:srgbClr val="991F22"/>
                </a:solidFill>
                <a:latin typeface="Courier New" pitchFamily="49" charset="0"/>
              </a:rPr>
              <a:t>=</a:t>
            </a:r>
            <a:r>
              <a:rPr lang="en-US" sz="2000" b="1" dirty="0">
                <a:solidFill>
                  <a:srgbClr val="991F22"/>
                </a:solidFill>
                <a:latin typeface="Courier New" pitchFamily="49" charset="0"/>
              </a:rPr>
              <a:t>S</a:t>
            </a:r>
            <a:r>
              <a:rPr lang="ru-RU" sz="2000" b="1" dirty="0">
                <a:solidFill>
                  <a:srgbClr val="991F22"/>
                </a:solidFill>
                <a:latin typeface="Courier New" pitchFamily="49" charset="0"/>
              </a:rPr>
              <a:t>:</a:t>
            </a:r>
            <a:r>
              <a:rPr lang="en-US" sz="2000" b="1" dirty="0">
                <a:solidFill>
                  <a:srgbClr val="991F22"/>
                </a:solidFill>
                <a:latin typeface="Courier New" pitchFamily="49" charset="0"/>
              </a:rPr>
              <a:t>v</a:t>
            </a:r>
            <a:r>
              <a:rPr lang="ru-RU" dirty="0">
                <a:latin typeface="Courier New" pitchFamily="49" charset="0"/>
              </a:rPr>
              <a:t> </a:t>
            </a:r>
          </a:p>
          <a:p>
            <a:pPr algn="just">
              <a:lnSpc>
                <a:spcPct val="75000"/>
              </a:lnSpc>
              <a:spcBef>
                <a:spcPct val="30000"/>
              </a:spcBef>
            </a:pPr>
            <a:r>
              <a:rPr lang="ru-RU" dirty="0">
                <a:latin typeface="Courier New" pitchFamily="49" charset="0"/>
              </a:rPr>
              <a:t>		</a:t>
            </a:r>
            <a:r>
              <a:rPr lang="ru-RU" dirty="0">
                <a:solidFill>
                  <a:srgbClr val="000000"/>
                </a:solidFill>
                <a:latin typeface="Courier New" pitchFamily="49" charset="0"/>
              </a:rPr>
              <a:t>скорости:</a:t>
            </a:r>
            <a:r>
              <a:rPr lang="en-US" sz="2000" b="1" dirty="0">
                <a:solidFill>
                  <a:srgbClr val="991F22"/>
                </a:solidFill>
                <a:latin typeface="Courier New" pitchFamily="49" charset="0"/>
              </a:rPr>
              <a:t>v</a:t>
            </a:r>
            <a:r>
              <a:rPr lang="ru-RU" sz="2000" b="1" dirty="0">
                <a:solidFill>
                  <a:srgbClr val="991F22"/>
                </a:solidFill>
                <a:latin typeface="Courier New" pitchFamily="49" charset="0"/>
              </a:rPr>
              <a:t>=</a:t>
            </a:r>
            <a:r>
              <a:rPr lang="en-US" sz="2000" b="1" dirty="0">
                <a:solidFill>
                  <a:srgbClr val="991F22"/>
                </a:solidFill>
                <a:latin typeface="Courier New" pitchFamily="49" charset="0"/>
              </a:rPr>
              <a:t>S</a:t>
            </a:r>
            <a:r>
              <a:rPr lang="ru-RU" sz="2000" b="1" dirty="0">
                <a:solidFill>
                  <a:srgbClr val="991F22"/>
                </a:solidFill>
                <a:latin typeface="Courier New" pitchFamily="49" charset="0"/>
              </a:rPr>
              <a:t>:</a:t>
            </a:r>
            <a:r>
              <a:rPr lang="en-US" sz="2000" b="1" dirty="0">
                <a:solidFill>
                  <a:srgbClr val="991F22"/>
                </a:solidFill>
                <a:latin typeface="Courier New" pitchFamily="49" charset="0"/>
              </a:rPr>
              <a:t>t</a:t>
            </a:r>
            <a:r>
              <a:rPr lang="ru-RU" sz="2000" b="1" dirty="0" smtClean="0">
                <a:solidFill>
                  <a:srgbClr val="991F22"/>
                </a:solidFill>
                <a:latin typeface="Courier New" pitchFamily="49" charset="0"/>
              </a:rPr>
              <a:t>.</a:t>
            </a:r>
            <a:endParaRPr lang="ru-RU" sz="2000" b="1" i="1" dirty="0">
              <a:solidFill>
                <a:srgbClr val="991F22"/>
              </a:solidFill>
              <a:latin typeface="Courier New" pitchFamily="49" charset="0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5724525" y="476250"/>
            <a:ext cx="2952750" cy="1038225"/>
            <a:chOff x="3606" y="300"/>
            <a:chExt cx="1860" cy="654"/>
          </a:xfrm>
        </p:grpSpPr>
        <p:sp>
          <p:nvSpPr>
            <p:cNvPr id="309266" name="Line 18"/>
            <p:cNvSpPr>
              <a:spLocks noChangeShapeType="1"/>
            </p:cNvSpPr>
            <p:nvPr/>
          </p:nvSpPr>
          <p:spPr bwMode="auto">
            <a:xfrm>
              <a:off x="3718" y="579"/>
              <a:ext cx="16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09267" name="Picture 19" descr="j021295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02" y="300"/>
              <a:ext cx="423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9268" name="Text Box 20"/>
            <p:cNvSpPr txBox="1">
              <a:spLocks noChangeArrowheads="1"/>
            </p:cNvSpPr>
            <p:nvPr/>
          </p:nvSpPr>
          <p:spPr bwMode="auto">
            <a:xfrm>
              <a:off x="5185" y="605"/>
              <a:ext cx="281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>
                  <a:latin typeface="Tahoma" pitchFamily="34" charset="0"/>
                </a:rPr>
                <a:t>А</a:t>
              </a:r>
            </a:p>
          </p:txBody>
        </p:sp>
        <p:sp>
          <p:nvSpPr>
            <p:cNvPr id="309269" name="Text Box 21"/>
            <p:cNvSpPr txBox="1">
              <a:spLocks noChangeArrowheads="1"/>
            </p:cNvSpPr>
            <p:nvPr/>
          </p:nvSpPr>
          <p:spPr bwMode="auto">
            <a:xfrm>
              <a:off x="3606" y="631"/>
              <a:ext cx="281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>
                  <a:latin typeface="Tahoma" pitchFamily="34" charset="0"/>
                </a:rPr>
                <a:t>В</a:t>
              </a:r>
            </a:p>
          </p:txBody>
        </p:sp>
        <p:sp>
          <p:nvSpPr>
            <p:cNvPr id="309270" name="AutoShape 22"/>
            <p:cNvSpPr>
              <a:spLocks noChangeArrowheads="1"/>
            </p:cNvSpPr>
            <p:nvPr/>
          </p:nvSpPr>
          <p:spPr bwMode="auto">
            <a:xfrm rot="10648322">
              <a:off x="3908" y="510"/>
              <a:ext cx="1329" cy="297"/>
            </a:xfrm>
            <a:custGeom>
              <a:avLst/>
              <a:gdLst>
                <a:gd name="G0" fmla="+- -47632 0 0"/>
                <a:gd name="G1" fmla="+- 11525989 0 0"/>
                <a:gd name="G2" fmla="+- -47632 0 11525989"/>
                <a:gd name="G3" fmla="+- 10800 0 0"/>
                <a:gd name="G4" fmla="+- 0 0 -4763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9223 0 0"/>
                <a:gd name="G9" fmla="+- 0 0 11525989"/>
                <a:gd name="G10" fmla="+- 9223 0 2700"/>
                <a:gd name="G11" fmla="cos G10 -47632"/>
                <a:gd name="G12" fmla="sin G10 -47632"/>
                <a:gd name="G13" fmla="cos 13500 -47632"/>
                <a:gd name="G14" fmla="sin 13500 -47632"/>
                <a:gd name="G15" fmla="+- G11 10800 0"/>
                <a:gd name="G16" fmla="+- G12 10800 0"/>
                <a:gd name="G17" fmla="+- G13 10800 0"/>
                <a:gd name="G18" fmla="+- G14 10800 0"/>
                <a:gd name="G19" fmla="*/ 9223 1 2"/>
                <a:gd name="G20" fmla="+- G19 5400 0"/>
                <a:gd name="G21" fmla="cos G20 -47632"/>
                <a:gd name="G22" fmla="sin G20 -47632"/>
                <a:gd name="G23" fmla="+- G21 10800 0"/>
                <a:gd name="G24" fmla="+- G12 G23 G22"/>
                <a:gd name="G25" fmla="+- G22 G23 G11"/>
                <a:gd name="G26" fmla="cos 10800 -47632"/>
                <a:gd name="G27" fmla="sin 10800 -47632"/>
                <a:gd name="G28" fmla="cos 9223 -47632"/>
                <a:gd name="G29" fmla="sin 9223 -4763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11525989"/>
                <a:gd name="G36" fmla="sin G34 11525989"/>
                <a:gd name="G37" fmla="+/ 11525989 -4763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9223 G39"/>
                <a:gd name="G43" fmla="sin 922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0342 w 21600"/>
                <a:gd name="T5" fmla="*/ 9 h 21600"/>
                <a:gd name="T6" fmla="*/ 813 w 21600"/>
                <a:gd name="T7" fmla="*/ 11520 h 21600"/>
                <a:gd name="T8" fmla="*/ 10409 w 21600"/>
                <a:gd name="T9" fmla="*/ 1585 h 21600"/>
                <a:gd name="T10" fmla="*/ 24298 w 21600"/>
                <a:gd name="T11" fmla="*/ 10628 h 21600"/>
                <a:gd name="T12" fmla="*/ 20856 w 21600"/>
                <a:gd name="T13" fmla="*/ 14161 h 21600"/>
                <a:gd name="T14" fmla="*/ 17322 w 21600"/>
                <a:gd name="T15" fmla="*/ 10717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20022" y="10683"/>
                  </a:moveTo>
                  <a:cubicBezTo>
                    <a:pt x="19958" y="5635"/>
                    <a:pt x="15848" y="1577"/>
                    <a:pt x="10800" y="1577"/>
                  </a:cubicBezTo>
                  <a:cubicBezTo>
                    <a:pt x="5706" y="1577"/>
                    <a:pt x="1577" y="5706"/>
                    <a:pt x="1577" y="10800"/>
                  </a:cubicBezTo>
                  <a:cubicBezTo>
                    <a:pt x="1576" y="11021"/>
                    <a:pt x="1584" y="11242"/>
                    <a:pt x="1600" y="11463"/>
                  </a:cubicBezTo>
                  <a:lnTo>
                    <a:pt x="28" y="11577"/>
                  </a:lnTo>
                  <a:cubicBezTo>
                    <a:pt x="9" y="11318"/>
                    <a:pt x="0" y="11059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11" y="-1"/>
                    <a:pt x="21524" y="4752"/>
                    <a:pt x="21599" y="10663"/>
                  </a:cubicBezTo>
                  <a:lnTo>
                    <a:pt x="24298" y="10628"/>
                  </a:lnTo>
                  <a:lnTo>
                    <a:pt x="20856" y="14161"/>
                  </a:lnTo>
                  <a:lnTo>
                    <a:pt x="17322" y="10717"/>
                  </a:lnTo>
                  <a:lnTo>
                    <a:pt x="20022" y="10683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271" name="Text Box 23"/>
            <p:cNvSpPr txBox="1">
              <a:spLocks noChangeArrowheads="1"/>
            </p:cNvSpPr>
            <p:nvPr/>
          </p:nvSpPr>
          <p:spPr bwMode="auto">
            <a:xfrm>
              <a:off x="4251" y="723"/>
              <a:ext cx="797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>
                  <a:latin typeface="Tahoma" pitchFamily="34" charset="0"/>
                </a:rPr>
                <a:t>20 км</a:t>
              </a:r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195736" y="5589240"/>
            <a:ext cx="5616575" cy="798513"/>
            <a:chOff x="1292" y="3702"/>
            <a:chExt cx="3538" cy="503"/>
          </a:xfrm>
        </p:grpSpPr>
        <p:sp>
          <p:nvSpPr>
            <p:cNvPr id="309255" name="Text Box 7"/>
            <p:cNvSpPr txBox="1">
              <a:spLocks noChangeArrowheads="1"/>
            </p:cNvSpPr>
            <p:nvPr/>
          </p:nvSpPr>
          <p:spPr bwMode="auto">
            <a:xfrm>
              <a:off x="1292" y="3974"/>
              <a:ext cx="1043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>
                  <a:latin typeface="Courier New" pitchFamily="49" charset="0"/>
                </a:rPr>
                <a:t>город</a:t>
              </a:r>
            </a:p>
          </p:txBody>
        </p:sp>
        <p:sp>
          <p:nvSpPr>
            <p:cNvPr id="309253" name="Line 5"/>
            <p:cNvSpPr>
              <a:spLocks noChangeShapeType="1"/>
            </p:cNvSpPr>
            <p:nvPr/>
          </p:nvSpPr>
          <p:spPr bwMode="auto">
            <a:xfrm>
              <a:off x="1701" y="3974"/>
              <a:ext cx="258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09254" name="Line 6"/>
            <p:cNvSpPr>
              <a:spLocks noChangeShapeType="1"/>
            </p:cNvSpPr>
            <p:nvPr/>
          </p:nvSpPr>
          <p:spPr bwMode="auto">
            <a:xfrm>
              <a:off x="3424" y="3884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09256" name="Text Box 8"/>
            <p:cNvSpPr txBox="1">
              <a:spLocks noChangeArrowheads="1"/>
            </p:cNvSpPr>
            <p:nvPr/>
          </p:nvSpPr>
          <p:spPr bwMode="auto">
            <a:xfrm>
              <a:off x="3651" y="3974"/>
              <a:ext cx="1179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>
                  <a:latin typeface="Courier New" pitchFamily="49" charset="0"/>
                </a:rPr>
                <a:t>Станица</a:t>
              </a:r>
            </a:p>
          </p:txBody>
        </p:sp>
        <p:sp>
          <p:nvSpPr>
            <p:cNvPr id="309257" name="Text Box 9"/>
            <p:cNvSpPr txBox="1">
              <a:spLocks noChangeArrowheads="1"/>
            </p:cNvSpPr>
            <p:nvPr/>
          </p:nvSpPr>
          <p:spPr bwMode="auto">
            <a:xfrm>
              <a:off x="2925" y="3702"/>
              <a:ext cx="1180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>
                  <a:latin typeface="Courier New" pitchFamily="49" charset="0"/>
                </a:rPr>
                <a:t>V=55 </a:t>
              </a:r>
              <a:r>
                <a:rPr lang="ru-RU" sz="1400">
                  <a:latin typeface="Courier New" pitchFamily="49" charset="0"/>
                </a:rPr>
                <a:t>км/ч</a:t>
              </a:r>
            </a:p>
          </p:txBody>
        </p:sp>
        <p:sp>
          <p:nvSpPr>
            <p:cNvPr id="309259" name="Text Box 11"/>
            <p:cNvSpPr txBox="1">
              <a:spLocks noChangeArrowheads="1"/>
            </p:cNvSpPr>
            <p:nvPr/>
          </p:nvSpPr>
          <p:spPr bwMode="auto">
            <a:xfrm>
              <a:off x="2290" y="3974"/>
              <a:ext cx="1089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400">
                  <a:latin typeface="Courier New" pitchFamily="49" charset="0"/>
                </a:rPr>
                <a:t>110 км</a:t>
              </a:r>
            </a:p>
          </p:txBody>
        </p:sp>
        <p:pic>
          <p:nvPicPr>
            <p:cNvPr id="309272" name="Picture 24" descr="j021295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78" y="3702"/>
              <a:ext cx="423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Задача № </a:t>
            </a:r>
            <a:r>
              <a:rPr lang="en-US" sz="3200" dirty="0"/>
              <a:t>8</a:t>
            </a:r>
            <a:r>
              <a:rPr lang="ru-RU" sz="3200" dirty="0" smtClean="0"/>
              <a:t>.1</a:t>
            </a:r>
            <a:r>
              <a:rPr lang="ru-RU" sz="3200" dirty="0"/>
              <a:t>1</a:t>
            </a:r>
            <a:br>
              <a:rPr lang="ru-RU" sz="3200" dirty="0"/>
            </a:br>
            <a:r>
              <a:rPr lang="ru-RU" sz="1800" dirty="0"/>
              <a:t>(«Алгебра. Сборник заданий для подготовки  к ГИА в 9классе», М. </a:t>
            </a:r>
            <a:r>
              <a:rPr lang="ru-RU" sz="1800" dirty="0" smtClean="0"/>
              <a:t>Просвещение.2012г</a:t>
            </a:r>
            <a:r>
              <a:rPr lang="ru-RU" sz="1800" dirty="0"/>
              <a:t>.)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56792"/>
            <a:ext cx="7772400" cy="5040560"/>
          </a:xfrm>
        </p:spPr>
        <p:txBody>
          <a:bodyPr/>
          <a:lstStyle/>
          <a:p>
            <a:pPr marL="0" indent="0"/>
            <a:r>
              <a:rPr lang="ru-RU" dirty="0" smtClean="0"/>
              <a:t>Из города А в город В, расстояние между которыми 30 км, выехал грузовик. Через 10 мин вслед за ним отправился легковой автомобиль, скорость которого на 20 км</a:t>
            </a:r>
            <a:r>
              <a:rPr lang="en-US" dirty="0" smtClean="0"/>
              <a:t>/</a:t>
            </a:r>
            <a:r>
              <a:rPr lang="ru-RU" dirty="0" smtClean="0"/>
              <a:t> больше скорости грузовика. Найдите скорость легкового автомобиля, если известно, что он приехал в город В на 5 мин раньше грузовика.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0"/>
              <a:t>Анализ текста задачи</a:t>
            </a:r>
            <a:r>
              <a:rPr lang="en-US" sz="3200" b="0"/>
              <a:t> </a:t>
            </a:r>
            <a:r>
              <a:rPr lang="ru-RU" sz="3200" b="0"/>
              <a:t>и составление условия-таблицы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/>
              <a:t>Необходимо ответить на вопросы:</a:t>
            </a:r>
          </a:p>
          <a:p>
            <a:r>
              <a:rPr lang="ru-RU" sz="2800" dirty="0"/>
              <a:t>Сколько участников задачи?</a:t>
            </a:r>
          </a:p>
          <a:p>
            <a:r>
              <a:rPr lang="ru-RU" sz="2800" dirty="0"/>
              <a:t>Какими величинами характеризуется ситуация?</a:t>
            </a:r>
          </a:p>
          <a:p>
            <a:r>
              <a:rPr lang="ru-RU" sz="2800" dirty="0" smtClean="0"/>
              <a:t>Какие </a:t>
            </a:r>
            <a:r>
              <a:rPr lang="ru-RU" sz="2800" dirty="0"/>
              <a:t>величины известны?</a:t>
            </a:r>
          </a:p>
          <a:p>
            <a:r>
              <a:rPr lang="ru-RU" sz="2800" dirty="0"/>
              <a:t>Как связаны величины, характеризующие процесс задачи?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603920"/>
          </a:xfrm>
        </p:spPr>
        <p:txBody>
          <a:bodyPr/>
          <a:lstStyle/>
          <a:p>
            <a:r>
              <a:rPr lang="ru-RU" dirty="0"/>
              <a:t>Составление уравнения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4077072"/>
            <a:ext cx="7772400" cy="1512168"/>
          </a:xfrm>
        </p:spPr>
        <p:txBody>
          <a:bodyPr/>
          <a:lstStyle/>
          <a:p>
            <a:r>
              <a:rPr lang="ru-RU" sz="2800" dirty="0"/>
              <a:t>учитываем, что при совместной работе каменщики выложили всю стену целиком,</a:t>
            </a:r>
          </a:p>
          <a:p>
            <a:r>
              <a:rPr lang="ru-RU" sz="2800" dirty="0"/>
              <a:t>получаем уравнение:</a:t>
            </a:r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7220" name="Object 4"/>
          <p:cNvGraphicFramePr>
            <a:graphicFrameLocks noChangeAspect="1"/>
          </p:cNvGraphicFramePr>
          <p:nvPr/>
        </p:nvGraphicFramePr>
        <p:xfrm>
          <a:off x="2825750" y="5530850"/>
          <a:ext cx="2555875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2" name="Формула" r:id="rId3" imgW="1002960" imgH="393480" progId="Equation.3">
                  <p:embed/>
                </p:oleObj>
              </mc:Choice>
              <mc:Fallback>
                <p:oleObj name="Формула" r:id="rId3" imgW="10029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5750" y="5530850"/>
                        <a:ext cx="2555875" cy="993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7223" name="Rectangle 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7225" name="Rectangle 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" name="Group 76"/>
          <p:cNvGraphicFramePr>
            <a:graphicFrameLocks/>
          </p:cNvGraphicFramePr>
          <p:nvPr/>
        </p:nvGraphicFramePr>
        <p:xfrm>
          <a:off x="539552" y="909760"/>
          <a:ext cx="7632848" cy="2735264"/>
        </p:xfrm>
        <a:graphic>
          <a:graphicData uri="http://schemas.openxmlformats.org/drawingml/2006/table">
            <a:tbl>
              <a:tblPr/>
              <a:tblGrid>
                <a:gridCol w="2088232"/>
                <a:gridCol w="1944216"/>
                <a:gridCol w="2592288"/>
                <a:gridCol w="1008112"/>
              </a:tblGrid>
              <a:tr h="5440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3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Грузовик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48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Легковой автомобиль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Х+20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5004048" y="1505112"/>
          <a:ext cx="720080" cy="915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3" name="Формула" r:id="rId5" imgW="215640" imgH="393480" progId="Equation.3">
                  <p:embed/>
                </p:oleObj>
              </mc:Choice>
              <mc:Fallback>
                <p:oleObj name="Формула" r:id="rId5" imgW="2156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1505112"/>
                        <a:ext cx="720080" cy="9157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502150" y="3213100"/>
          <a:ext cx="1397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4" name="Формула" r:id="rId7" imgW="139680" imgH="431640" progId="Equation.3">
                  <p:embed/>
                </p:oleObj>
              </mc:Choice>
              <mc:Fallback>
                <p:oleObj name="Формула" r:id="rId7" imgW="13968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150" y="3213100"/>
                        <a:ext cx="1397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4622800" y="2584450"/>
          <a:ext cx="1484313" cy="91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5" name="Формула" r:id="rId9" imgW="444240" imgH="393480" progId="Equation.3">
                  <p:embed/>
                </p:oleObj>
              </mc:Choice>
              <mc:Fallback>
                <p:oleObj name="Формула" r:id="rId9" imgW="44424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2800" y="2584450"/>
                        <a:ext cx="1484313" cy="915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6185892" y="2204864"/>
          <a:ext cx="546348" cy="628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6" name="Формула" r:id="rId11" imgW="228600" imgH="393480" progId="Equation.3">
                  <p:embed/>
                </p:oleObj>
              </mc:Choice>
              <mc:Fallback>
                <p:oleObj name="Формула" r:id="rId11" imgW="2286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5892" y="2204864"/>
                        <a:ext cx="546348" cy="6288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5" name="Object 7"/>
          <p:cNvGraphicFramePr>
            <a:graphicFrameLocks noChangeAspect="1"/>
          </p:cNvGraphicFramePr>
          <p:nvPr/>
        </p:nvGraphicFramePr>
        <p:xfrm>
          <a:off x="6690196" y="2204864"/>
          <a:ext cx="5461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7" name="Формула" r:id="rId13" imgW="228600" imgH="393480" progId="Equation.3">
                  <p:embed/>
                </p:oleObj>
              </mc:Choice>
              <mc:Fallback>
                <p:oleObj name="Формула" r:id="rId13" imgW="22860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0196" y="2204864"/>
                        <a:ext cx="54610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Ответ.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Скорость легкового автомобиля равна 60 км</a:t>
            </a:r>
            <a:r>
              <a:rPr lang="en-US" dirty="0" smtClean="0"/>
              <a:t>/</a:t>
            </a:r>
            <a:r>
              <a:rPr lang="ru-RU" dirty="0" smtClean="0"/>
              <a:t>ч.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69269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Домашнее задание.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2276872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00"/>
                </a:solidFill>
              </a:rPr>
              <a:t>Распечатка.</a:t>
            </a:r>
            <a:endParaRPr lang="ru-RU" sz="4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Этапы работы над задачей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74650" y="2420938"/>
            <a:ext cx="8229600" cy="3709987"/>
          </a:xfrm>
        </p:spPr>
        <p:txBody>
          <a:bodyPr/>
          <a:lstStyle/>
          <a:p>
            <a:pPr marL="711200" indent="-711200">
              <a:buFont typeface="Wingdings" pitchFamily="2" charset="2"/>
              <a:buAutoNum type="arabicPeriod"/>
            </a:pPr>
            <a:r>
              <a:rPr lang="ru-RU" b="1"/>
              <a:t>Анализ текста задачи</a:t>
            </a:r>
            <a:r>
              <a:rPr lang="en-US" b="1"/>
              <a:t>.</a:t>
            </a:r>
            <a:endParaRPr lang="ru-RU" b="1"/>
          </a:p>
          <a:p>
            <a:pPr marL="711200" indent="-711200">
              <a:buFont typeface="Wingdings" pitchFamily="2" charset="2"/>
              <a:buAutoNum type="arabicPeriod"/>
            </a:pPr>
            <a:r>
              <a:rPr lang="ru-RU" b="1"/>
              <a:t>Составление таблицы- условия.</a:t>
            </a:r>
          </a:p>
          <a:p>
            <a:pPr marL="711200" indent="-711200">
              <a:buFont typeface="Wingdings" pitchFamily="2" charset="2"/>
              <a:buAutoNum type="arabicPeriod"/>
            </a:pPr>
            <a:r>
              <a:rPr lang="ru-RU" b="1"/>
              <a:t>Выбор метода решения</a:t>
            </a:r>
            <a:r>
              <a:rPr lang="en-US" b="1"/>
              <a:t>.</a:t>
            </a:r>
            <a:endParaRPr lang="ru-RU" b="1"/>
          </a:p>
          <a:p>
            <a:pPr marL="711200" indent="-711200">
              <a:buFont typeface="Wingdings" pitchFamily="2" charset="2"/>
              <a:buAutoNum type="arabicPeriod"/>
            </a:pPr>
            <a:r>
              <a:rPr lang="ru-RU" b="1"/>
              <a:t>Решение</a:t>
            </a:r>
            <a:r>
              <a:rPr lang="en-US" b="1"/>
              <a:t>.</a:t>
            </a:r>
            <a:endParaRPr lang="ru-RU" b="1"/>
          </a:p>
          <a:p>
            <a:pPr marL="711200" indent="-711200">
              <a:buFont typeface="Wingdings" pitchFamily="2" charset="2"/>
              <a:buAutoNum type="arabicPeriod"/>
            </a:pPr>
            <a:r>
              <a:rPr lang="ru-RU" b="1"/>
              <a:t>Интерпретация полученного результата</a:t>
            </a:r>
            <a:r>
              <a:rPr lang="en-US" b="1"/>
              <a:t>.</a:t>
            </a:r>
            <a:endParaRPr lang="ru-RU" b="1"/>
          </a:p>
          <a:p>
            <a:pPr marL="711200" indent="-711200"/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15288020.gif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156" b="415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000000"/>
                </a:solidFill>
              </a:rPr>
              <a:t>Спасибо за урок!!!</a:t>
            </a:r>
            <a:endParaRPr lang="ru-RU" sz="4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2162200" cy="1143000"/>
          </a:xfrm>
        </p:spPr>
        <p:txBody>
          <a:bodyPr/>
          <a:lstStyle/>
          <a:p>
            <a:r>
              <a:rPr lang="ru-RU" dirty="0" smtClean="0"/>
              <a:t>Устно.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51520" y="1628800"/>
          <a:ext cx="3842221" cy="864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6" name="Формула" r:id="rId3" imgW="1231560" imgH="419040" progId="Equation.3">
                  <p:embed/>
                </p:oleObj>
              </mc:Choice>
              <mc:Fallback>
                <p:oleObj name="Формула" r:id="rId3" imgW="1231560" imgH="419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628800"/>
                        <a:ext cx="3842221" cy="86409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14237" y="2780928"/>
          <a:ext cx="4041739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7" name="Формула" r:id="rId5" imgW="1841400" imgH="393480" progId="Equation.3">
                  <p:embed/>
                </p:oleObj>
              </mc:Choice>
              <mc:Fallback>
                <p:oleObj name="Формула" r:id="rId5" imgW="18414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237" y="2780928"/>
                        <a:ext cx="4041739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23528" y="4005064"/>
          <a:ext cx="3565487" cy="86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8" name="Формула" r:id="rId7" imgW="1625400" imgH="393480" progId="Equation.3">
                  <p:embed/>
                </p:oleObj>
              </mc:Choice>
              <mc:Fallback>
                <p:oleObj name="Формула" r:id="rId7" imgW="162540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005064"/>
                        <a:ext cx="3565487" cy="8642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51520" y="5301208"/>
          <a:ext cx="3906065" cy="81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9" name="Формула" r:id="rId9" imgW="1879560" imgH="393480" progId="Equation.3">
                  <p:embed/>
                </p:oleObj>
              </mc:Choice>
              <mc:Fallback>
                <p:oleObj name="Формула" r:id="rId9" imgW="187956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5301208"/>
                        <a:ext cx="3906065" cy="818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5605463" y="5013325"/>
          <a:ext cx="32019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0" name="Формула" r:id="rId11" imgW="1600200" imgH="215640" progId="Equation.3">
                  <p:embed/>
                </p:oleObj>
              </mc:Choice>
              <mc:Fallback>
                <p:oleObj name="Формула" r:id="rId11" imgW="160020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5463" y="5013325"/>
                        <a:ext cx="320198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668963" y="5876925"/>
          <a:ext cx="3049587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1" name="Формула" r:id="rId13" imgW="1218960" imgH="215640" progId="Equation.3">
                  <p:embed/>
                </p:oleObj>
              </mc:Choice>
              <mc:Fallback>
                <p:oleObj name="Формула" r:id="rId13" imgW="121896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8963" y="5876925"/>
                        <a:ext cx="3049587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741862" y="2060848"/>
          <a:ext cx="440213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2" name="Формула" r:id="rId15" imgW="1917360" imgH="203040" progId="Equation.3">
                  <p:embed/>
                </p:oleObj>
              </mc:Choice>
              <mc:Fallback>
                <p:oleObj name="Формула" r:id="rId15" imgW="191736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1862" y="2060848"/>
                        <a:ext cx="4402138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3" name="Формула" r:id="rId17" imgW="114120" imgH="215640" progId="Equation.3">
                  <p:embed/>
                </p:oleObj>
              </mc:Choice>
              <mc:Fallback>
                <p:oleObj name="Формула" r:id="rId17" imgW="11412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2" name="Object 10"/>
          <p:cNvGraphicFramePr>
            <a:graphicFrameLocks noChangeAspect="1"/>
          </p:cNvGraphicFramePr>
          <p:nvPr/>
        </p:nvGraphicFramePr>
        <p:xfrm>
          <a:off x="4355976" y="1412875"/>
          <a:ext cx="477837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4" name="Формула" r:id="rId19" imgW="2489040" imgH="203040" progId="Equation.3">
                  <p:embed/>
                </p:oleObj>
              </mc:Choice>
              <mc:Fallback>
                <p:oleObj name="Формула" r:id="rId19" imgW="248904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1412875"/>
                        <a:ext cx="4778375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3" name="Object 11"/>
          <p:cNvGraphicFramePr>
            <a:graphicFrameLocks noChangeAspect="1"/>
          </p:cNvGraphicFramePr>
          <p:nvPr/>
        </p:nvGraphicFramePr>
        <p:xfrm>
          <a:off x="4644008" y="4005263"/>
          <a:ext cx="43735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5" name="Формула" r:id="rId21" imgW="1904760" imgH="203040" progId="Equation.3">
                  <p:embed/>
                </p:oleObj>
              </mc:Choice>
              <mc:Fallback>
                <p:oleObj name="Формула" r:id="rId21" imgW="1904760" imgH="203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4005263"/>
                        <a:ext cx="4373563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4" name="Object 12"/>
          <p:cNvGraphicFramePr>
            <a:graphicFrameLocks noChangeAspect="1"/>
          </p:cNvGraphicFramePr>
          <p:nvPr/>
        </p:nvGraphicFramePr>
        <p:xfrm>
          <a:off x="5580112" y="3068960"/>
          <a:ext cx="22098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6" name="Формула" r:id="rId23" imgW="1104840" imgH="215640" progId="Equation.3">
                  <p:embed/>
                </p:oleObj>
              </mc:Choice>
              <mc:Fallback>
                <p:oleObj name="Формула" r:id="rId23" imgW="1104840" imgH="215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068960"/>
                        <a:ext cx="22098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Прямая со стрелкой 15"/>
          <p:cNvCxnSpPr/>
          <p:nvPr/>
        </p:nvCxnSpPr>
        <p:spPr bwMode="auto">
          <a:xfrm>
            <a:off x="4067944" y="2132856"/>
            <a:ext cx="1224136" cy="115212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9" name="Прямая со стрелкой 18"/>
          <p:cNvCxnSpPr/>
          <p:nvPr/>
        </p:nvCxnSpPr>
        <p:spPr bwMode="auto">
          <a:xfrm>
            <a:off x="4572000" y="3573016"/>
            <a:ext cx="792088" cy="223224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1" name="Прямая со стрелкой 20"/>
          <p:cNvCxnSpPr/>
          <p:nvPr/>
        </p:nvCxnSpPr>
        <p:spPr bwMode="auto">
          <a:xfrm flipV="1">
            <a:off x="3995936" y="2564904"/>
            <a:ext cx="2592288" cy="194421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3" name="Прямая со стрелкой 22"/>
          <p:cNvCxnSpPr/>
          <p:nvPr/>
        </p:nvCxnSpPr>
        <p:spPr bwMode="auto">
          <a:xfrm flipV="1">
            <a:off x="4283968" y="1844824"/>
            <a:ext cx="2304256" cy="388843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698" name="AutoShape 26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Замечание</a:t>
            </a:r>
          </a:p>
        </p:txBody>
      </p:sp>
      <p:graphicFrame>
        <p:nvGraphicFramePr>
          <p:cNvPr id="146724" name="Group 292"/>
          <p:cNvGraphicFramePr>
            <a:graphicFrameLocks noGrp="1"/>
          </p:cNvGraphicFramePr>
          <p:nvPr>
            <p:ph idx="1"/>
          </p:nvPr>
        </p:nvGraphicFramePr>
        <p:xfrm>
          <a:off x="827088" y="2564904"/>
          <a:ext cx="7921625" cy="3511296"/>
        </p:xfrm>
        <a:graphic>
          <a:graphicData uri="http://schemas.openxmlformats.org/drawingml/2006/table">
            <a:tbl>
              <a:tblPr/>
              <a:tblGrid>
                <a:gridCol w="1944687"/>
                <a:gridCol w="863600"/>
                <a:gridCol w="646113"/>
                <a:gridCol w="1244600"/>
                <a:gridCol w="811212"/>
                <a:gridCol w="1647825"/>
                <a:gridCol w="763588"/>
              </a:tblGrid>
              <a:tr h="4524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Совместно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Отдельно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9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каменщик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на 6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&gt;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х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каменщик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1-х</a:t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1-х</a:t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1-х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64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90575" y="1628800"/>
            <a:ext cx="8353425" cy="719138"/>
          </a:xfrm>
        </p:spPr>
        <p:txBody>
          <a:bodyPr/>
          <a:lstStyle/>
          <a:p>
            <a:r>
              <a:rPr lang="ru-RU" sz="2000" dirty="0"/>
              <a:t>Используя другую связь для введения переменной </a:t>
            </a:r>
            <a:r>
              <a:rPr lang="ru-RU" sz="2000" dirty="0" err="1"/>
              <a:t>х</a:t>
            </a:r>
            <a:r>
              <a:rPr lang="ru-RU" sz="2000" dirty="0"/>
              <a:t>, можно получить другую таблицу и  уравнение</a:t>
            </a:r>
          </a:p>
        </p:txBody>
      </p:sp>
      <p:sp>
        <p:nvSpPr>
          <p:cNvPr id="146701" name="Line 269"/>
          <p:cNvSpPr>
            <a:spLocks noChangeShapeType="1"/>
          </p:cNvSpPr>
          <p:nvPr/>
        </p:nvSpPr>
        <p:spPr bwMode="auto">
          <a:xfrm>
            <a:off x="3059113" y="3933329"/>
            <a:ext cx="2873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6702" name="Line 270"/>
          <p:cNvSpPr>
            <a:spLocks noChangeShapeType="1"/>
          </p:cNvSpPr>
          <p:nvPr/>
        </p:nvSpPr>
        <p:spPr bwMode="auto">
          <a:xfrm>
            <a:off x="2987675" y="5228729"/>
            <a:ext cx="504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6703" name="AutoShape 271"/>
          <p:cNvSpPr>
            <a:spLocks/>
          </p:cNvSpPr>
          <p:nvPr/>
        </p:nvSpPr>
        <p:spPr bwMode="auto">
          <a:xfrm>
            <a:off x="5003800" y="3860304"/>
            <a:ext cx="152400" cy="1657350"/>
          </a:xfrm>
          <a:prstGeom prst="rightBrace">
            <a:avLst>
              <a:gd name="adj1" fmla="val 90625"/>
              <a:gd name="adj2" fmla="val 50000"/>
            </a:avLst>
          </a:prstGeom>
          <a:noFill/>
          <a:ln w="19050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6704" name="Text Box 272"/>
          <p:cNvSpPr txBox="1">
            <a:spLocks noChangeArrowheads="1"/>
          </p:cNvSpPr>
          <p:nvPr/>
        </p:nvSpPr>
        <p:spPr bwMode="auto">
          <a:xfrm>
            <a:off x="5148263" y="4436567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660066"/>
                </a:solidFill>
              </a:rPr>
              <a:t>1</a:t>
            </a:r>
          </a:p>
        </p:txBody>
      </p:sp>
      <p:sp>
        <p:nvSpPr>
          <p:cNvPr id="146706" name="Line 274"/>
          <p:cNvSpPr>
            <a:spLocks noChangeShapeType="1"/>
          </p:cNvSpPr>
          <p:nvPr/>
        </p:nvSpPr>
        <p:spPr bwMode="auto">
          <a:xfrm>
            <a:off x="5724525" y="4004767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6707" name="Line 275"/>
          <p:cNvSpPr>
            <a:spLocks noChangeShapeType="1"/>
          </p:cNvSpPr>
          <p:nvPr/>
        </p:nvSpPr>
        <p:spPr bwMode="auto">
          <a:xfrm>
            <a:off x="5724525" y="5228729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6708" name="Line 276"/>
          <p:cNvSpPr>
            <a:spLocks noChangeShapeType="1"/>
          </p:cNvSpPr>
          <p:nvPr/>
        </p:nvSpPr>
        <p:spPr bwMode="auto">
          <a:xfrm>
            <a:off x="7667625" y="3788867"/>
            <a:ext cx="217488" cy="0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6709" name="Line 277"/>
          <p:cNvSpPr>
            <a:spLocks noChangeShapeType="1"/>
          </p:cNvSpPr>
          <p:nvPr/>
        </p:nvSpPr>
        <p:spPr bwMode="auto">
          <a:xfrm>
            <a:off x="7885113" y="3788867"/>
            <a:ext cx="0" cy="1439862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6711" name="Line 279"/>
          <p:cNvSpPr>
            <a:spLocks noChangeShapeType="1"/>
          </p:cNvSpPr>
          <p:nvPr/>
        </p:nvSpPr>
        <p:spPr bwMode="auto">
          <a:xfrm flipH="1">
            <a:off x="7092950" y="5228729"/>
            <a:ext cx="792163" cy="0"/>
          </a:xfrm>
          <a:prstGeom prst="line">
            <a:avLst/>
          </a:prstGeom>
          <a:noFill/>
          <a:ln w="19050">
            <a:solidFill>
              <a:srgbClr val="66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6713" name="Line 281"/>
          <p:cNvSpPr>
            <a:spLocks noChangeShapeType="1"/>
          </p:cNvSpPr>
          <p:nvPr/>
        </p:nvSpPr>
        <p:spPr bwMode="auto">
          <a:xfrm>
            <a:off x="6443663" y="4365129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6719" name="Line 287"/>
          <p:cNvSpPr>
            <a:spLocks noChangeShapeType="1"/>
          </p:cNvSpPr>
          <p:nvPr/>
        </p:nvSpPr>
        <p:spPr bwMode="auto">
          <a:xfrm>
            <a:off x="6443663" y="5228729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6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6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6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6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6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6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6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6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6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6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6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46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46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46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46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6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698" grpId="0"/>
      <p:bldP spid="146701" grpId="0" animBg="1"/>
      <p:bldP spid="146702" grpId="0" animBg="1"/>
      <p:bldP spid="146703" grpId="0" animBg="1"/>
      <p:bldP spid="146703" grpId="1" animBg="1"/>
      <p:bldP spid="146704" grpId="0"/>
      <p:bldP spid="146706" grpId="0" animBg="1"/>
      <p:bldP spid="146707" grpId="0" animBg="1"/>
      <p:bldP spid="146708" grpId="0" animBg="1"/>
      <p:bldP spid="146709" grpId="0" animBg="1"/>
      <p:bldP spid="146709" grpId="1" animBg="1"/>
      <p:bldP spid="146711" grpId="0" animBg="1"/>
      <p:bldP spid="146713" grpId="0" animBg="1"/>
      <p:bldP spid="14671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Уравнение принимает вид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Дробно-рациональное уравнение</a:t>
            </a:r>
          </a:p>
          <a:p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сводится к квадратному</a:t>
            </a:r>
          </a:p>
        </p:txBody>
      </p:sp>
      <p:graphicFrame>
        <p:nvGraphicFramePr>
          <p:cNvPr id="152581" name="Object 5"/>
          <p:cNvGraphicFramePr>
            <a:graphicFrameLocks noChangeAspect="1"/>
          </p:cNvGraphicFramePr>
          <p:nvPr/>
        </p:nvGraphicFramePr>
        <p:xfrm>
          <a:off x="1692275" y="2781300"/>
          <a:ext cx="2519363" cy="1122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0" name="Формула" r:id="rId3" imgW="875920" imgH="393529" progId="Equation.3">
                  <p:embed/>
                </p:oleObj>
              </mc:Choice>
              <mc:Fallback>
                <p:oleObj name="Формула" r:id="rId3" imgW="875920" imgH="39352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2781300"/>
                        <a:ext cx="2519363" cy="1122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580" name="Object 4"/>
          <p:cNvGraphicFramePr>
            <a:graphicFrameLocks noChangeAspect="1"/>
          </p:cNvGraphicFramePr>
          <p:nvPr/>
        </p:nvGraphicFramePr>
        <p:xfrm>
          <a:off x="1619250" y="4508500"/>
          <a:ext cx="2808288" cy="206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1" name="Формула" r:id="rId5" imgW="1193800" imgH="876300" progId="Equation.3">
                  <p:embed/>
                </p:oleObj>
              </mc:Choice>
              <mc:Fallback>
                <p:oleObj name="Формула" r:id="rId5" imgW="1193800" imgH="8763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508500"/>
                        <a:ext cx="2808288" cy="2066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2582" name="Rectangle 6"/>
          <p:cNvSpPr>
            <a:spLocks noChangeArrowheads="1"/>
          </p:cNvSpPr>
          <p:nvPr/>
        </p:nvSpPr>
        <p:spPr bwMode="auto">
          <a:xfrm>
            <a:off x="0" y="2520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2583" name="Rectangle 7"/>
          <p:cNvSpPr>
            <a:spLocks noChangeArrowheads="1"/>
          </p:cNvSpPr>
          <p:nvPr/>
        </p:nvSpPr>
        <p:spPr bwMode="auto">
          <a:xfrm>
            <a:off x="0" y="2911475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>
                <a:cs typeface="Times New Roman" pitchFamily="18" charset="0"/>
              </a:rPr>
              <a:t>;</a:t>
            </a:r>
            <a:endParaRPr lang="ru-RU" sz="900"/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2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2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152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152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Интерпретация результата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 данном случае по смыслу задачи подходит лишь х=0,5.</a:t>
            </a:r>
          </a:p>
          <a:p>
            <a:r>
              <a:rPr lang="ru-RU"/>
              <a:t>Следующим шагом необходимо найти искомые величины, т.е. 14/х и 11/(1-х)</a:t>
            </a:r>
          </a:p>
          <a:p>
            <a:r>
              <a:rPr lang="ru-RU"/>
              <a:t>Данный способ нерационален, но ответ к задаче тот же: 28дней и 22 дня.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772816"/>
            <a:ext cx="7772400" cy="2808312"/>
          </a:xfrm>
        </p:spPr>
        <p:txBody>
          <a:bodyPr/>
          <a:lstStyle/>
          <a:p>
            <a:r>
              <a:rPr lang="ru-RU" sz="5400" dirty="0" smtClean="0">
                <a:latin typeface="Monotype Corsiva" pitchFamily="66" charset="0"/>
              </a:rPr>
              <a:t>Решение задач с помощью дробно-рациональных уравнений.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работы над задачей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74650" y="2420938"/>
            <a:ext cx="8229600" cy="3709987"/>
          </a:xfrm>
        </p:spPr>
        <p:txBody>
          <a:bodyPr/>
          <a:lstStyle/>
          <a:p>
            <a:pPr marL="711200" indent="-711200">
              <a:buFont typeface="Wingdings" pitchFamily="2" charset="2"/>
              <a:buAutoNum type="arabicPeriod"/>
            </a:pPr>
            <a:r>
              <a:rPr lang="ru-RU" b="1" dirty="0"/>
              <a:t>Анализ текста задачи</a:t>
            </a:r>
            <a:r>
              <a:rPr lang="en-US" b="1" dirty="0"/>
              <a:t>.</a:t>
            </a:r>
            <a:endParaRPr lang="ru-RU" b="1" dirty="0"/>
          </a:p>
          <a:p>
            <a:pPr marL="711200" indent="-711200">
              <a:buFont typeface="Wingdings" pitchFamily="2" charset="2"/>
              <a:buAutoNum type="arabicPeriod"/>
            </a:pPr>
            <a:r>
              <a:rPr lang="ru-RU" b="1" dirty="0"/>
              <a:t>Составление таблицы- условия.</a:t>
            </a:r>
          </a:p>
          <a:p>
            <a:pPr marL="711200" indent="-711200">
              <a:buFont typeface="Wingdings" pitchFamily="2" charset="2"/>
              <a:buAutoNum type="arabicPeriod"/>
            </a:pPr>
            <a:r>
              <a:rPr lang="ru-RU" b="1" dirty="0"/>
              <a:t>Выбор метода решения</a:t>
            </a:r>
            <a:r>
              <a:rPr lang="en-US" b="1" dirty="0"/>
              <a:t>.</a:t>
            </a:r>
            <a:endParaRPr lang="ru-RU" b="1" dirty="0"/>
          </a:p>
          <a:p>
            <a:pPr marL="711200" indent="-711200">
              <a:buFont typeface="Wingdings" pitchFamily="2" charset="2"/>
              <a:buAutoNum type="arabicPeriod"/>
            </a:pPr>
            <a:r>
              <a:rPr lang="ru-RU" b="1" dirty="0"/>
              <a:t>Решение</a:t>
            </a:r>
            <a:r>
              <a:rPr lang="en-US" b="1" dirty="0"/>
              <a:t>.</a:t>
            </a:r>
            <a:endParaRPr lang="ru-RU" b="1" dirty="0"/>
          </a:p>
          <a:p>
            <a:pPr marL="711200" indent="-711200">
              <a:buFont typeface="Wingdings" pitchFamily="2" charset="2"/>
              <a:buAutoNum type="arabicPeriod"/>
            </a:pPr>
            <a:r>
              <a:rPr lang="ru-RU" b="1" dirty="0"/>
              <a:t>Интерпретация полученного результата</a:t>
            </a:r>
            <a:r>
              <a:rPr lang="en-US" b="1" dirty="0"/>
              <a:t>.</a:t>
            </a:r>
            <a:endParaRPr lang="ru-RU" b="1" dirty="0"/>
          </a:p>
          <a:p>
            <a:pPr marL="711200" indent="-711200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772816"/>
            <a:ext cx="7128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0000"/>
                </a:solidFill>
              </a:rPr>
              <a:t>Дробно-рациональные уравнения используются при решении задач 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0000"/>
                </a:solidFill>
              </a:rPr>
              <a:t>на совместную работу.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0000"/>
                </a:solidFill>
              </a:rPr>
              <a:t>на движение</a:t>
            </a:r>
          </a:p>
          <a:p>
            <a:pPr>
              <a:buFont typeface="Wingdings" pitchFamily="2" charset="2"/>
              <a:buChar char="Ø"/>
            </a:pPr>
            <a:endParaRPr lang="ru-RU" sz="4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/>
          <p:cNvSpPr>
            <a:spLocks noChangeArrowheads="1" noChangeShapeType="1" noTextEdit="1"/>
          </p:cNvSpPr>
          <p:nvPr/>
        </p:nvSpPr>
        <p:spPr bwMode="auto">
          <a:xfrm>
            <a:off x="571472" y="357166"/>
            <a:ext cx="7786716" cy="1357300"/>
          </a:xfrm>
          <a:prstGeom prst="rect">
            <a:avLst/>
          </a:prstGeom>
        </p:spPr>
        <p:txBody>
          <a:bodyPr lIns="0" tIns="0" rIns="0" bIns="0" fromWordArt="1" anchor="ctr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kern="10" spc="50" dirty="0">
                <a:ln w="11430"/>
                <a:solidFill>
                  <a:srgbClr val="99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  к решению </a:t>
            </a:r>
            <a:r>
              <a:rPr lang="ru-RU" sz="4800" b="1" kern="10" spc="50" dirty="0" smtClean="0">
                <a:ln w="11430"/>
                <a:solidFill>
                  <a:srgbClr val="99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 на совместную работу:</a:t>
            </a:r>
            <a:endParaRPr lang="ru-RU" sz="4800" b="1" kern="10" spc="50" dirty="0">
              <a:ln w="11430"/>
              <a:solidFill>
                <a:srgbClr val="99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42938" y="1857375"/>
            <a:ext cx="5429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Что необходимо знать? 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57250" y="2571750"/>
            <a:ext cx="7858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</a:rPr>
              <a:t>1. Объём, выполняемой работы!</a:t>
            </a:r>
            <a:r>
              <a:rPr lang="en-US" sz="3200" b="1">
                <a:solidFill>
                  <a:srgbClr val="0000FF"/>
                </a:solidFill>
              </a:rPr>
              <a:t> (A)</a:t>
            </a:r>
            <a:endParaRPr lang="ru-RU" sz="3200" b="1">
              <a:solidFill>
                <a:srgbClr val="0000FF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57250" y="4214813"/>
            <a:ext cx="671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3</a:t>
            </a:r>
            <a:r>
              <a:rPr lang="ru-RU" sz="3200" b="1">
                <a:solidFill>
                  <a:srgbClr val="0000FF"/>
                </a:solidFill>
              </a:rPr>
              <a:t>. Производительность!</a:t>
            </a:r>
            <a:r>
              <a:rPr lang="en-US" sz="3200" b="1">
                <a:solidFill>
                  <a:srgbClr val="0000FF"/>
                </a:solidFill>
              </a:rPr>
              <a:t> (N)</a:t>
            </a:r>
            <a:endParaRPr lang="ru-RU" sz="3200" b="1">
              <a:solidFill>
                <a:srgbClr val="0000FF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857250" y="3429000"/>
            <a:ext cx="5143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2</a:t>
            </a:r>
            <a:r>
              <a:rPr lang="ru-RU" sz="3200" b="1">
                <a:solidFill>
                  <a:srgbClr val="0000FF"/>
                </a:solidFill>
              </a:rPr>
              <a:t>. Время работы!</a:t>
            </a:r>
            <a:r>
              <a:rPr lang="en-US" sz="3200" b="1">
                <a:solidFill>
                  <a:srgbClr val="0000FF"/>
                </a:solidFill>
              </a:rPr>
              <a:t> (t)</a:t>
            </a:r>
            <a:endParaRPr lang="ru-RU" sz="3200" b="1">
              <a:solidFill>
                <a:srgbClr val="0000FF"/>
              </a:solidFill>
            </a:endParaRPr>
          </a:p>
        </p:txBody>
      </p:sp>
      <p:sp>
        <p:nvSpPr>
          <p:cNvPr id="14343" name="Text Box 3"/>
          <p:cNvSpPr txBox="1">
            <a:spLocks noChangeArrowheads="1"/>
          </p:cNvSpPr>
          <p:nvPr/>
        </p:nvSpPr>
        <p:spPr bwMode="auto">
          <a:xfrm>
            <a:off x="928688" y="5929313"/>
            <a:ext cx="6858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Что необходимо делать? </a:t>
            </a:r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357188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75" y="5000625"/>
            <a:ext cx="52006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Rectangle 11"/>
          <p:cNvSpPr>
            <a:spLocks noChangeArrowheads="1"/>
          </p:cNvSpPr>
          <p:nvPr/>
        </p:nvSpPr>
        <p:spPr bwMode="auto">
          <a:xfrm>
            <a:off x="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4772025"/>
            <a:ext cx="1071562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7" grpId="0" autoUpdateAnimBg="0"/>
      <p:bldP spid="143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Задача № </a:t>
            </a:r>
            <a:r>
              <a:rPr lang="en-US" sz="3200" dirty="0"/>
              <a:t>8</a:t>
            </a:r>
            <a:r>
              <a:rPr lang="ru-RU" sz="3200" dirty="0"/>
              <a:t>.1</a:t>
            </a:r>
            <a:r>
              <a:rPr lang="en-US" sz="3200" dirty="0"/>
              <a:t>5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1800" dirty="0"/>
              <a:t>(«Алгебра. Сборник заданий для подготовки  к ГИА в 9классе», М. </a:t>
            </a:r>
            <a:r>
              <a:rPr lang="ru-RU" sz="1800" dirty="0" smtClean="0"/>
              <a:t>Просвещение.2012г</a:t>
            </a:r>
            <a:r>
              <a:rPr lang="ru-RU" sz="1800" dirty="0"/>
              <a:t>.)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dirty="0"/>
              <a:t>Два каменщика выложили стену за 14 дней, причем второй присоединился к первому через 3 дня после начала работы. Известно, что первому каменщику на выполнение всей работы потребовалось бы на 6 дней больше, чем второму. За сколько дней мог бы выложить эту стену каждый каменщик, работая отдельно?</a:t>
            </a:r>
          </a:p>
          <a:p>
            <a:pPr marL="0" indent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0" dirty="0"/>
              <a:t>Анализ текста задачи</a:t>
            </a:r>
            <a:r>
              <a:rPr lang="en-US" sz="3200" b="0" dirty="0"/>
              <a:t> </a:t>
            </a:r>
            <a:r>
              <a:rPr lang="ru-RU" sz="3200" b="0" dirty="0"/>
              <a:t>и составление условия-таблицы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dirty="0"/>
              <a:t>Необходимо ответить на вопросы:</a:t>
            </a:r>
          </a:p>
          <a:p>
            <a:r>
              <a:rPr lang="ru-RU" sz="2400" dirty="0"/>
              <a:t>Сколько участников задачи?</a:t>
            </a:r>
          </a:p>
          <a:p>
            <a:r>
              <a:rPr lang="ru-RU" sz="2400" dirty="0"/>
              <a:t>Какими величинами характеризуется ситуация?</a:t>
            </a:r>
          </a:p>
          <a:p>
            <a:r>
              <a:rPr lang="ru-RU" sz="2400" dirty="0"/>
              <a:t>Каково количество ситуаций, в которые попадают участники задачи?</a:t>
            </a:r>
          </a:p>
          <a:p>
            <a:r>
              <a:rPr lang="ru-RU" sz="2400" dirty="0"/>
              <a:t>Какие величины известны?</a:t>
            </a:r>
          </a:p>
          <a:p>
            <a:r>
              <a:rPr lang="ru-RU" sz="2400" dirty="0"/>
              <a:t>Как связаны величины, характеризующие процесс задачи?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6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6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</p:bldLst>
  </p:timing>
</p:sld>
</file>

<file path=ppt/theme/theme1.xml><?xml version="1.0" encoding="utf-8"?>
<a:theme xmlns:a="http://schemas.openxmlformats.org/drawingml/2006/main" name="Эскиз">
  <a:themeElements>
    <a:clrScheme name="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0D36E3"/>
      </a:hlink>
      <a:folHlink>
        <a:srgbClr val="0442DC"/>
      </a:folHlink>
    </a:clrScheme>
    <a:fontScheme name="Эски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Designs\Эскиз.pot</Template>
  <TotalTime>89398</TotalTime>
  <Words>861</Words>
  <Application>Microsoft Office PowerPoint</Application>
  <PresentationFormat>Экран (4:3)</PresentationFormat>
  <Paragraphs>261</Paragraphs>
  <Slides>32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Эскиз</vt:lpstr>
      <vt:lpstr>Формула</vt:lpstr>
      <vt:lpstr>Дробно-рациональные уравнения. Применение при решении задач.</vt:lpstr>
      <vt:lpstr>Устно.</vt:lpstr>
      <vt:lpstr>Устно.</vt:lpstr>
      <vt:lpstr>Решение задач с помощью дробно-рациональных уравнений.</vt:lpstr>
      <vt:lpstr>Этапы работы над задачей</vt:lpstr>
      <vt:lpstr>Презентация PowerPoint</vt:lpstr>
      <vt:lpstr>Презентация PowerPoint</vt:lpstr>
      <vt:lpstr>Задача № 8.15 («Алгебра. Сборник заданий для подготовки  к ГИА в 9классе», М. Просвещение.2012г.)</vt:lpstr>
      <vt:lpstr>Анализ текста задачи и составление условия-таблицы</vt:lpstr>
      <vt:lpstr>Сколько участников задачи?</vt:lpstr>
      <vt:lpstr>Какими величинами характеризуется ситуация?</vt:lpstr>
      <vt:lpstr>Каково количество ситуаций, в которые попадают участники задачи?</vt:lpstr>
      <vt:lpstr>Какие величины известны?</vt:lpstr>
      <vt:lpstr>Как связаны величины, характеризующие процесс задачи?</vt:lpstr>
      <vt:lpstr>Заполняем таблицу, используя формулы связывающие величины: </vt:lpstr>
      <vt:lpstr>Составление уравнения</vt:lpstr>
      <vt:lpstr>Анализ( интерпретация) полученного результата</vt:lpstr>
      <vt:lpstr>Ответ.</vt:lpstr>
      <vt:lpstr>Презентация PowerPoint</vt:lpstr>
      <vt:lpstr>Презентация PowerPoint</vt:lpstr>
      <vt:lpstr>Рекомендации к решению задач на   движение</vt:lpstr>
      <vt:lpstr>Задача № 8.11 («Алгебра. Сборник заданий для подготовки  к ГИА в 9классе», М. Просвещение.2012г.)</vt:lpstr>
      <vt:lpstr>Анализ текста задачи и составление условия-таблицы</vt:lpstr>
      <vt:lpstr>Составление уравнения</vt:lpstr>
      <vt:lpstr>Ответ.</vt:lpstr>
      <vt:lpstr>Презентация PowerPoint</vt:lpstr>
      <vt:lpstr>Этапы работы над задачей</vt:lpstr>
      <vt:lpstr>Презентация PowerPoint</vt:lpstr>
      <vt:lpstr>Презентация PowerPoint</vt:lpstr>
      <vt:lpstr>Замечание</vt:lpstr>
      <vt:lpstr>Уравнение принимает вид</vt:lpstr>
      <vt:lpstr>Интерпретация результата</vt:lpstr>
    </vt:vector>
  </TitlesOfParts>
  <Company>Брянский региональный Центр ФИО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Slushatel-1-2</dc:creator>
  <cp:lastModifiedBy>Windows User</cp:lastModifiedBy>
  <cp:revision>120</cp:revision>
  <dcterms:created xsi:type="dcterms:W3CDTF">2003-04-01T12:56:27Z</dcterms:created>
  <dcterms:modified xsi:type="dcterms:W3CDTF">2017-02-10T13:25:35Z</dcterms:modified>
</cp:coreProperties>
</file>