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13"/>
  </p:notesMasterIdLst>
  <p:sldIdLst>
    <p:sldId id="266" r:id="rId2"/>
    <p:sldId id="267" r:id="rId3"/>
    <p:sldId id="256" r:id="rId4"/>
    <p:sldId id="270" r:id="rId5"/>
    <p:sldId id="272" r:id="rId6"/>
    <p:sldId id="260" r:id="rId7"/>
    <p:sldId id="273" r:id="rId8"/>
    <p:sldId id="274" r:id="rId9"/>
    <p:sldId id="275" r:id="rId10"/>
    <p:sldId id="276" r:id="rId11"/>
    <p:sldId id="27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0CCBF-F448-4524-95C1-E247C2B9C6C4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88A062-49E0-4425-8935-9863331C3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8A062-49E0-4425-8935-9863331C31D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D2C6597-A3B5-4FA0-8486-F00FB38C30AC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B18AB2B-247E-4E57-AA25-86362D8C6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C6597-A3B5-4FA0-8486-F00FB38C30AC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AB2B-247E-4E57-AA25-86362D8C6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C6597-A3B5-4FA0-8486-F00FB38C30AC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AB2B-247E-4E57-AA25-86362D8C6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C6597-A3B5-4FA0-8486-F00FB38C30AC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AB2B-247E-4E57-AA25-86362D8C6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C6597-A3B5-4FA0-8486-F00FB38C30AC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AB2B-247E-4E57-AA25-86362D8C6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C6597-A3B5-4FA0-8486-F00FB38C30AC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AB2B-247E-4E57-AA25-86362D8C6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2C6597-A3B5-4FA0-8486-F00FB38C30AC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B18AB2B-247E-4E57-AA25-86362D8C63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D2C6597-A3B5-4FA0-8486-F00FB38C30AC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B18AB2B-247E-4E57-AA25-86362D8C6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C6597-A3B5-4FA0-8486-F00FB38C30AC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AB2B-247E-4E57-AA25-86362D8C6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C6597-A3B5-4FA0-8486-F00FB38C30AC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AB2B-247E-4E57-AA25-86362D8C6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C6597-A3B5-4FA0-8486-F00FB38C30AC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AB2B-247E-4E57-AA25-86362D8C6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D2C6597-A3B5-4FA0-8486-F00FB38C30AC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B18AB2B-247E-4E57-AA25-86362D8C63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8892480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600" dirty="0" smtClean="0">
                <a:latin typeface="Arial Black" pitchFamily="34" charset="0"/>
              </a:rPr>
              <a:t>Формирование учебной мотивации у детей с ОВЗ в условиях ФГОС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</a:p>
          <a:p>
            <a:pPr>
              <a:buNone/>
            </a:pPr>
            <a:r>
              <a:rPr lang="ru-RU" sz="3500" b="1" dirty="0" smtClean="0">
                <a:latin typeface="Monotype Corsiva" pitchFamily="66" charset="0"/>
                <a:cs typeface="Times New Roman" pitchFamily="18" charset="0"/>
              </a:rPr>
              <a:t>          </a:t>
            </a:r>
            <a:endParaRPr lang="ru-RU" sz="3500" b="1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4" name="Picture 2" descr="C:\Users\ангелина\Desktop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068960"/>
            <a:ext cx="4781550" cy="3543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818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Arial Black" pitchFamily="34" charset="0"/>
              </a:rPr>
              <a:t> Только сочетание разнообразных методов мотивации и стимулирования в своем единстве может обеспечить успешность каждого школьника в обучении.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1029" name="Picture 5" descr="C:\Users\ангелина\Desktop\клас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509120"/>
            <a:ext cx="2664296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гелина\Desktop\0018-018-Spasibo-za-vnimani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836712"/>
            <a:ext cx="5765800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052736"/>
            <a:ext cx="8229600" cy="5521800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«Все наши замыслы, все поиски и построения превращаются в прах, если у ученика нет желания учиться»</a:t>
            </a:r>
          </a:p>
          <a:p>
            <a:pPr algn="r">
              <a:buNone/>
            </a:pPr>
            <a:r>
              <a:rPr lang="ru-RU" dirty="0" smtClean="0">
                <a:latin typeface="Arial Black" pitchFamily="34" charset="0"/>
              </a:rPr>
              <a:t>В. А. Сухомлинский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1026" name="Picture 2" descr="C:\Users\ангелина\Desktop\сухомли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1599" y="3084446"/>
            <a:ext cx="2390321" cy="33688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гелина\Desktop\ЛЕ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692695"/>
            <a:ext cx="3240360" cy="3998563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b="1" dirty="0" smtClean="0"/>
              <a:t>Прежде чем призвать ребенка к какой – либо деятельности, заинтересуй его ею, позаботься о том, чтобы у него были направлены все силы, нужные для деятельности»</a:t>
            </a:r>
          </a:p>
          <a:p>
            <a:pPr>
              <a:buNone/>
            </a:pPr>
            <a:r>
              <a:rPr lang="ru-RU" sz="2800" b="1" dirty="0" smtClean="0"/>
              <a:t>                  Л.В. </a:t>
            </a:r>
            <a:r>
              <a:rPr lang="ru-RU" sz="2800" b="1" dirty="0" err="1" smtClean="0"/>
              <a:t>Выготский</a:t>
            </a:r>
            <a:endParaRPr lang="ru-RU" sz="2800" b="1" dirty="0" smtClean="0"/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600" b="1" dirty="0" smtClean="0">
                <a:latin typeface="Arial Black" pitchFamily="34" charset="0"/>
                <a:cs typeface="Times New Roman" pitchFamily="18" charset="0"/>
              </a:rPr>
              <a:t>Главная цель обучения и воспитания – дать человеку деятельность, которая бы наполняла его душу»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Arial Black" pitchFamily="34" charset="0"/>
                <a:cs typeface="Times New Roman" pitchFamily="18" charset="0"/>
              </a:rPr>
              <a:t>К.Д. Ушинский</a:t>
            </a:r>
          </a:p>
          <a:p>
            <a:endParaRPr lang="ru-RU" dirty="0"/>
          </a:p>
        </p:txBody>
      </p:sp>
      <p:pic>
        <p:nvPicPr>
          <p:cNvPr id="1026" name="Picture 2" descr="C:\Users\ангелина\Desktop\ушин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2735" y="1412776"/>
            <a:ext cx="3825619" cy="51770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229600" cy="5361459"/>
          </a:xfrm>
        </p:spPr>
        <p:txBody>
          <a:bodyPr/>
          <a:lstStyle/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95536" y="-1507657"/>
            <a:ext cx="9288016" cy="729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Мотив</a:t>
            </a:r>
            <a:r>
              <a:rPr lang="ru-RU" sz="36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– это, то, что побуждает человека к деятельности, ради чего она совершается.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Мотивация</a:t>
            </a:r>
            <a:r>
              <a:rPr lang="ru-RU" sz="36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– побуждение к действию.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Users\ангелина\AppData\Local\Microsoft\Windows\Temporary Internet Files\Content.IE5\LML5V1JE\MC90041239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437112"/>
            <a:ext cx="2578139" cy="2209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гелина\AppData\Local\Microsoft\Windows\Temporary Internet Files\Content.IE5\D9REC98I\MC90038257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369568"/>
            <a:ext cx="3488432" cy="348843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23021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Этапы формирования мотивации на уроке:</a:t>
            </a:r>
            <a:b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1. этап вызывания исходной мотивации;</a:t>
            </a:r>
            <a:b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2. этап подкрепления и усиления мотивации;</a:t>
            </a:r>
            <a:b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3. этап завершения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57200" y="3479727"/>
            <a:ext cx="8229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92696"/>
            <a:ext cx="8435280" cy="588184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Необходимо создать все возможные условия для развития у обучающихся положительных эмоций по отношению к формированию мотивации учебной деятельности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4" name="Picture 2" descr="C:\Users\ангелина\Desktop\1decnarsluh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355976" y="4005064"/>
            <a:ext cx="4445000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77784"/>
          </a:xfrm>
        </p:spPr>
        <p:txBody>
          <a:bodyPr/>
          <a:lstStyle/>
          <a:p>
            <a:r>
              <a:rPr lang="ru-RU" sz="3600" dirty="0" smtClean="0">
                <a:latin typeface="Arial Black" pitchFamily="34" charset="0"/>
              </a:rPr>
              <a:t>Введение ФГОС предполагает широкое использование  в учебном процессе, для мотивации учащихся с </a:t>
            </a:r>
            <a:r>
              <a:rPr lang="ru-RU" sz="3600" dirty="0" err="1" smtClean="0">
                <a:latin typeface="Arial Black" pitchFamily="34" charset="0"/>
              </a:rPr>
              <a:t>овз</a:t>
            </a:r>
            <a:r>
              <a:rPr lang="ru-RU" sz="3600" dirty="0" smtClean="0">
                <a:latin typeface="Arial Black" pitchFamily="34" charset="0"/>
              </a:rPr>
              <a:t>, ситуации успеха.</a:t>
            </a:r>
          </a:p>
          <a:p>
            <a:endParaRPr lang="ru-RU" dirty="0"/>
          </a:p>
        </p:txBody>
      </p:sp>
      <p:pic>
        <p:nvPicPr>
          <p:cNvPr id="5" name="Рисунок 4" descr="успех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4005064"/>
            <a:ext cx="3384376" cy="25382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Arial Black" pitchFamily="34" charset="0"/>
              </a:rPr>
              <a:t> Педагогические технологии:</a:t>
            </a:r>
          </a:p>
          <a:p>
            <a:endParaRPr lang="ru-RU" sz="3600" dirty="0" smtClean="0">
              <a:latin typeface="Arial Black" pitchFamily="34" charset="0"/>
            </a:endParaRPr>
          </a:p>
          <a:p>
            <a:r>
              <a:rPr lang="ru-RU" sz="3600" dirty="0" smtClean="0">
                <a:latin typeface="Arial Black" pitchFamily="34" charset="0"/>
              </a:rPr>
              <a:t> </a:t>
            </a:r>
            <a:r>
              <a:rPr lang="ru-RU" sz="3600" dirty="0" err="1" smtClean="0">
                <a:latin typeface="Arial Black" pitchFamily="34" charset="0"/>
              </a:rPr>
              <a:t>учебно</a:t>
            </a:r>
            <a:r>
              <a:rPr lang="ru-RU" sz="3600" dirty="0" smtClean="0">
                <a:latin typeface="Arial Black" pitchFamily="34" charset="0"/>
              </a:rPr>
              <a:t> – познавательные;</a:t>
            </a:r>
          </a:p>
          <a:p>
            <a:r>
              <a:rPr lang="ru-RU" sz="3600" dirty="0" smtClean="0">
                <a:latin typeface="Arial Black" pitchFamily="34" charset="0"/>
              </a:rPr>
              <a:t> коммуникативные;</a:t>
            </a:r>
          </a:p>
          <a:p>
            <a:r>
              <a:rPr lang="ru-RU" sz="3600" dirty="0" smtClean="0">
                <a:latin typeface="Arial Black" pitchFamily="34" charset="0"/>
              </a:rPr>
              <a:t> </a:t>
            </a:r>
            <a:r>
              <a:rPr lang="ru-RU" sz="3600" dirty="0" err="1" smtClean="0">
                <a:latin typeface="Arial Black" pitchFamily="34" charset="0"/>
              </a:rPr>
              <a:t>здоровьесберегающие</a:t>
            </a:r>
            <a:r>
              <a:rPr lang="ru-RU" sz="3600" dirty="0" smtClean="0">
                <a:latin typeface="Arial Black" pitchFamily="34" charset="0"/>
              </a:rPr>
              <a:t>;</a:t>
            </a:r>
          </a:p>
          <a:p>
            <a:r>
              <a:rPr lang="ru-RU" sz="3600" dirty="0" smtClean="0">
                <a:latin typeface="Arial Black" pitchFamily="34" charset="0"/>
              </a:rPr>
              <a:t> метод проектного обучения;</a:t>
            </a:r>
          </a:p>
          <a:p>
            <a:r>
              <a:rPr lang="ru-RU" sz="3600" dirty="0" smtClean="0">
                <a:latin typeface="Arial Black" pitchFamily="34" charset="0"/>
              </a:rPr>
              <a:t> </a:t>
            </a:r>
            <a:r>
              <a:rPr lang="ru-RU" sz="3600" dirty="0" err="1" smtClean="0">
                <a:latin typeface="Arial Black" pitchFamily="34" charset="0"/>
              </a:rPr>
              <a:t>портфолио</a:t>
            </a:r>
            <a:r>
              <a:rPr lang="ru-RU" sz="3600" dirty="0" smtClean="0">
                <a:latin typeface="Arial Black" pitchFamily="34" charset="0"/>
              </a:rPr>
              <a:t> ученика. </a:t>
            </a:r>
            <a:endParaRPr lang="ru-RU" sz="3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150</TotalTime>
  <Words>208</Words>
  <Application>Microsoft Office PowerPoint</Application>
  <PresentationFormat>Экран (4:3)</PresentationFormat>
  <Paragraphs>33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Этапы формирования мотивации на уроке:  1. этап вызывания исходной мотивации; 2. этап подкрепления и усиления мотивации; 3. этап завершения.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Владимир</dc:creator>
  <cp:lastModifiedBy>Владимир</cp:lastModifiedBy>
  <cp:revision>45</cp:revision>
  <dcterms:created xsi:type="dcterms:W3CDTF">2014-05-07T16:58:57Z</dcterms:created>
  <dcterms:modified xsi:type="dcterms:W3CDTF">2015-10-31T13:04:13Z</dcterms:modified>
</cp:coreProperties>
</file>