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7" r:id="rId1"/>
  </p:sldMasterIdLst>
  <p:sldIdLst>
    <p:sldId id="256" r:id="rId2"/>
    <p:sldId id="257" r:id="rId3"/>
    <p:sldId id="262" r:id="rId4"/>
    <p:sldId id="258" r:id="rId5"/>
    <p:sldId id="259" r:id="rId6"/>
    <p:sldId id="260" r:id="rId7"/>
    <p:sldId id="261" r:id="rId8"/>
    <p:sldId id="263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17" autoAdjust="0"/>
    <p:restoredTop sz="94630" autoAdjust="0"/>
  </p:normalViewPr>
  <p:slideViewPr>
    <p:cSldViewPr snapToGrid="0">
      <p:cViewPr varScale="1">
        <p:scale>
          <a:sx n="87" d="100"/>
          <a:sy n="87" d="100"/>
        </p:scale>
        <p:origin x="654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90A25-2FE5-4637-8264-E89862770B03}" type="datetimeFigureOut">
              <a:rPr lang="ru-RU" smtClean="0"/>
              <a:t>02.02.2017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751351-CC23-48DB-90CC-9142D71D86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70279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fallOver"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90A25-2FE5-4637-8264-E89862770B03}" type="datetimeFigureOut">
              <a:rPr lang="ru-RU" smtClean="0"/>
              <a:t>02.02.2017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751351-CC23-48DB-90CC-9142D71D86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642209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fallOver"/>
      </p:transition>
    </mc:Choice>
    <mc:Fallback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90A25-2FE5-4637-8264-E89862770B03}" type="datetimeFigureOut">
              <a:rPr lang="ru-RU" smtClean="0"/>
              <a:t>02.02.2017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751351-CC23-48DB-90CC-9142D71D8680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65910087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fallOver"/>
      </p:transition>
    </mc:Choice>
    <mc:Fallback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90A25-2FE5-4637-8264-E89862770B03}" type="datetimeFigureOut">
              <a:rPr lang="ru-RU" smtClean="0"/>
              <a:t>02.02.2017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751351-CC23-48DB-90CC-9142D71D86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942353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fallOver"/>
      </p:transition>
    </mc:Choice>
    <mc:Fallback>
      <p:transition spd="slow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90A25-2FE5-4637-8264-E89862770B03}" type="datetimeFigureOut">
              <a:rPr lang="ru-RU" smtClean="0"/>
              <a:t>02.02.2017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751351-CC23-48DB-90CC-9142D71D8680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1374946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fallOver"/>
      </p:transition>
    </mc:Choice>
    <mc:Fallback>
      <p:transition spd="slow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90A25-2FE5-4637-8264-E89862770B03}" type="datetimeFigureOut">
              <a:rPr lang="ru-RU" smtClean="0"/>
              <a:t>02.02.2017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751351-CC23-48DB-90CC-9142D71D86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565955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fallOver"/>
      </p:transition>
    </mc:Choice>
    <mc:Fallback>
      <p:transition spd="slow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90A25-2FE5-4637-8264-E89862770B03}" type="datetimeFigureOut">
              <a:rPr lang="ru-RU" smtClean="0"/>
              <a:t>02.02.2017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751351-CC23-48DB-90CC-9142D71D86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597440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fallOver"/>
      </p:transition>
    </mc:Choice>
    <mc:Fallback>
      <p:transition spd="slow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90A25-2FE5-4637-8264-E89862770B03}" type="datetimeFigureOut">
              <a:rPr lang="ru-RU" smtClean="0"/>
              <a:t>02.02.2017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751351-CC23-48DB-90CC-9142D71D86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982642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fallOver"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90A25-2FE5-4637-8264-E89862770B03}" type="datetimeFigureOut">
              <a:rPr lang="ru-RU" smtClean="0"/>
              <a:t>02.02.2017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751351-CC23-48DB-90CC-9142D71D86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182079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fallOver"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90A25-2FE5-4637-8264-E89862770B03}" type="datetimeFigureOut">
              <a:rPr lang="ru-RU" smtClean="0"/>
              <a:t>02.02.2017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751351-CC23-48DB-90CC-9142D71D86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368167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fallOver"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90A25-2FE5-4637-8264-E89862770B03}" type="datetimeFigureOut">
              <a:rPr lang="ru-RU" smtClean="0"/>
              <a:t>02.02.2017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751351-CC23-48DB-90CC-9142D71D86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47259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fallOver"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90A25-2FE5-4637-8264-E89862770B03}" type="datetimeFigureOut">
              <a:rPr lang="ru-RU" smtClean="0"/>
              <a:t>02.02.2017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751351-CC23-48DB-90CC-9142D71D86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008300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fallOver"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90A25-2FE5-4637-8264-E89862770B03}" type="datetimeFigureOut">
              <a:rPr lang="ru-RU" smtClean="0"/>
              <a:t>02.02.2017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751351-CC23-48DB-90CC-9142D71D86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621501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fallOver"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90A25-2FE5-4637-8264-E89862770B03}" type="datetimeFigureOut">
              <a:rPr lang="ru-RU" smtClean="0"/>
              <a:t>02.02.2017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751351-CC23-48DB-90CC-9142D71D86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902390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fallOver"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90A25-2FE5-4637-8264-E89862770B03}" type="datetimeFigureOut">
              <a:rPr lang="ru-RU" smtClean="0"/>
              <a:t>02.02.2017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751351-CC23-48DB-90CC-9142D71D86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325456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fallOver"/>
      </p:transition>
    </mc:Choice>
    <mc:Fallback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90A25-2FE5-4637-8264-E89862770B03}" type="datetimeFigureOut">
              <a:rPr lang="ru-RU" smtClean="0"/>
              <a:t>02.02.2017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751351-CC23-48DB-90CC-9142D71D86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55189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fallOver"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A90A25-2FE5-4637-8264-E89862770B03}" type="datetimeFigureOut">
              <a:rPr lang="ru-RU" smtClean="0"/>
              <a:t>02.02.2017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26751351-CC23-48DB-90CC-9142D71D86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26317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8" r:id="rId1"/>
    <p:sldLayoutId id="2147483769" r:id="rId2"/>
    <p:sldLayoutId id="2147483770" r:id="rId3"/>
    <p:sldLayoutId id="2147483771" r:id="rId4"/>
    <p:sldLayoutId id="2147483772" r:id="rId5"/>
    <p:sldLayoutId id="2147483773" r:id="rId6"/>
    <p:sldLayoutId id="2147483774" r:id="rId7"/>
    <p:sldLayoutId id="2147483775" r:id="rId8"/>
    <p:sldLayoutId id="2147483776" r:id="rId9"/>
    <p:sldLayoutId id="2147483777" r:id="rId10"/>
    <p:sldLayoutId id="2147483778" r:id="rId11"/>
    <p:sldLayoutId id="2147483779" r:id="rId12"/>
    <p:sldLayoutId id="2147483780" r:id="rId13"/>
    <p:sldLayoutId id="2147483781" r:id="rId14"/>
    <p:sldLayoutId id="2147483782" r:id="rId15"/>
    <p:sldLayoutId id="2147483783" r:id="rId16"/>
  </p:sldLayoutIdLst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fallOver"/>
      </p:transition>
    </mc:Choice>
    <mc:Fallback>
      <p:transition spd="slow">
        <p:fade/>
      </p:transition>
    </mc:Fallback>
  </mc:AlternateConten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2154" y="41563"/>
            <a:ext cx="7284027" cy="6654416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31453" y="79729"/>
            <a:ext cx="3023369" cy="1646302"/>
          </a:xfrm>
        </p:spPr>
        <p:txBody>
          <a:bodyPr/>
          <a:lstStyle/>
          <a:p>
            <a:pPr algn="ctr"/>
            <a:r>
              <a:rPr lang="en-US" sz="4800" b="1" u="sng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General </a:t>
            </a:r>
            <a:br>
              <a:rPr lang="en-US" sz="4800" b="1" u="sng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4800" b="1" u="sng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question</a:t>
            </a:r>
            <a:endParaRPr lang="ru-RU" sz="4800" b="1" u="sng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101" y="2369127"/>
            <a:ext cx="1601932" cy="160193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73504" y="357268"/>
            <a:ext cx="1362677" cy="1362677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4110" y="4869872"/>
            <a:ext cx="1601932" cy="1601932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8162" y="5067205"/>
            <a:ext cx="1601932" cy="1601932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1059" y="2448901"/>
            <a:ext cx="1601932" cy="1601932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7604" y="4774983"/>
            <a:ext cx="846399" cy="846399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41071" y="1955754"/>
            <a:ext cx="843277" cy="8432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735968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fallOve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effectLst>
            <a:glow rad="228600">
              <a:schemeClr val="accent1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normAutofit/>
          </a:bodyPr>
          <a:lstStyle/>
          <a:p>
            <a:pPr algn="ctr"/>
            <a:r>
              <a:rPr lang="en-US" sz="660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General question</a:t>
            </a:r>
            <a:endParaRPr lang="ru-RU" sz="6600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92970" y="2503489"/>
            <a:ext cx="8596668" cy="3880773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40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Общий вопрос 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это вопрос ко всему предложению, на который можно ответить «</a:t>
            </a:r>
            <a:r>
              <a:rPr lang="en-U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Yes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 или «</a:t>
            </a:r>
            <a:r>
              <a:rPr lang="en-U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No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», т.е. вопрос для получения общей информации. </a:t>
            </a:r>
          </a:p>
          <a:p>
            <a:pPr marL="0" indent="0" algn="just">
              <a:buNone/>
            </a:pP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Этот тип вопроса начинается со </a:t>
            </a:r>
            <a:r>
              <a:rPr lang="ru-RU" sz="40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вспомогательного глагола.</a:t>
            </a:r>
            <a:endParaRPr lang="ru-RU" sz="4000" b="1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9797" y="540387"/>
            <a:ext cx="1586345" cy="196310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1697" y="443405"/>
            <a:ext cx="1586345" cy="19631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766128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fallOve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97077" y="250372"/>
            <a:ext cx="8596668" cy="1320800"/>
          </a:xfrm>
        </p:spPr>
        <p:txBody>
          <a:bodyPr>
            <a:normAutofit/>
          </a:bodyPr>
          <a:lstStyle/>
          <a:p>
            <a:r>
              <a:rPr lang="ru-RU" sz="540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Структура общих вопросов</a:t>
            </a:r>
            <a:endParaRPr lang="ru-RU" sz="5400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Блок-схема: процесс 3"/>
          <p:cNvSpPr/>
          <p:nvPr/>
        </p:nvSpPr>
        <p:spPr>
          <a:xfrm>
            <a:off x="99767" y="2057400"/>
            <a:ext cx="2393061" cy="1262741"/>
          </a:xfrm>
          <a:prstGeom prst="flowChartProcess">
            <a:avLst/>
          </a:prstGeom>
          <a:solidFill>
            <a:schemeClr val="accent6">
              <a:lumMod val="20000"/>
              <a:lumOff val="80000"/>
            </a:schemeClr>
          </a:solidFill>
          <a:effectLst>
            <a:reflection blurRad="6350" stA="50000" endA="300" endPos="55500" dist="50800" dir="5400000" sy="-100000" algn="bl" rotWithShape="0"/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Вспомогательный глагол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2699657" y="2057400"/>
            <a:ext cx="2395755" cy="1262741"/>
          </a:xfrm>
          <a:prstGeom prst="flowChartProcess">
            <a:avLst/>
          </a:prstGeom>
          <a:solidFill>
            <a:schemeClr val="accent6">
              <a:lumMod val="20000"/>
              <a:lumOff val="80000"/>
            </a:schemeClr>
          </a:solidFill>
          <a:effectLst>
            <a:reflection blurRad="6350" stA="50000" endA="300" endPos="55500" dist="50800" dir="5400000" sy="-100000" algn="bl" rotWithShape="0"/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indent="0" algn="ctr">
              <a:buNone/>
            </a:pPr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Подлежащее</a:t>
            </a:r>
          </a:p>
          <a:p>
            <a:pPr marL="0" indent="0" algn="ctr">
              <a:buNone/>
            </a:pPr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(существительное или местоимение)</a:t>
            </a:r>
            <a:endParaRPr lang="ru-RU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Блок-схема: процесс 7"/>
          <p:cNvSpPr/>
          <p:nvPr/>
        </p:nvSpPr>
        <p:spPr>
          <a:xfrm>
            <a:off x="5302241" y="2057400"/>
            <a:ext cx="2186233" cy="1262739"/>
          </a:xfrm>
          <a:prstGeom prst="flowChartProcess">
            <a:avLst/>
          </a:prstGeom>
          <a:solidFill>
            <a:schemeClr val="accent6">
              <a:lumMod val="20000"/>
              <a:lumOff val="80000"/>
            </a:schemeClr>
          </a:solidFill>
          <a:effectLst>
            <a:reflection blurRad="6350" stA="50000" endA="300" endPos="55500" dist="50800" dir="5400000" sy="-100000" algn="bl" rotWithShape="0"/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Смысловой глагол</a:t>
            </a:r>
            <a:endParaRPr lang="ru-RU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Блок-схема: процесс 8"/>
          <p:cNvSpPr/>
          <p:nvPr/>
        </p:nvSpPr>
        <p:spPr>
          <a:xfrm>
            <a:off x="7695303" y="2057400"/>
            <a:ext cx="2186234" cy="1262739"/>
          </a:xfrm>
          <a:prstGeom prst="flowChartProcess">
            <a:avLst/>
          </a:prstGeom>
          <a:solidFill>
            <a:schemeClr val="accent6">
              <a:lumMod val="20000"/>
              <a:lumOff val="80000"/>
            </a:schemeClr>
          </a:solidFill>
          <a:effectLst>
            <a:reflection blurRad="6350" stA="50000" endA="300" endPos="55500" dist="50800" dir="5400000" sy="-100000" algn="bl" rotWithShape="0"/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Второстепенные члены предложения</a:t>
            </a:r>
            <a:endParaRPr lang="ru-RU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67687" y="4587087"/>
            <a:ext cx="1810999" cy="1868142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7516" y="4674172"/>
            <a:ext cx="1810999" cy="1868142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7659" y="4674172"/>
            <a:ext cx="1810999" cy="18681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268310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fallOve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build="p" animBg="1"/>
      <p:bldP spid="8" grpId="0" animBg="1"/>
      <p:bldP spid="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0"/>
            <a:ext cx="8596668" cy="1320800"/>
          </a:xfrm>
        </p:spPr>
        <p:txBody>
          <a:bodyPr>
            <a:noAutofit/>
          </a:bodyPr>
          <a:lstStyle/>
          <a:p>
            <a:pPr algn="ctr"/>
            <a:r>
              <a:rPr lang="ru-RU" sz="600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вспомогательные глаголы</a:t>
            </a:r>
            <a:endParaRPr lang="ru-RU" sz="6000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Выноска-облако 4"/>
          <p:cNvSpPr/>
          <p:nvPr/>
        </p:nvSpPr>
        <p:spPr>
          <a:xfrm>
            <a:off x="176645" y="1943100"/>
            <a:ext cx="4447310" cy="2805545"/>
          </a:xfrm>
          <a:prstGeom prst="cloudCallout">
            <a:avLst/>
          </a:prstGeom>
          <a:solidFill>
            <a:schemeClr val="bg1"/>
          </a:solidFill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u="sng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Present Simple</a:t>
            </a:r>
          </a:p>
          <a:p>
            <a:pPr algn="ctr"/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Do</a:t>
            </a:r>
            <a:r>
              <a:rPr lang="en-US" sz="280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(I, we, you, they)</a:t>
            </a:r>
          </a:p>
          <a:p>
            <a:pPr algn="ctr"/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Does</a:t>
            </a:r>
            <a:r>
              <a:rPr lang="en-US" sz="280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(He, She, It)</a:t>
            </a:r>
            <a:endParaRPr lang="ru-RU" sz="2800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Объект 7"/>
          <p:cNvSpPr>
            <a:spLocks noGrp="1"/>
          </p:cNvSpPr>
          <p:nvPr>
            <p:ph idx="1"/>
          </p:nvPr>
        </p:nvSpPr>
        <p:spPr>
          <a:xfrm>
            <a:off x="5114252" y="2060472"/>
            <a:ext cx="4320693" cy="4381892"/>
          </a:xfrm>
        </p:spPr>
        <p:txBody>
          <a:bodyPr/>
          <a:lstStyle/>
          <a:p>
            <a:pPr marL="0" indent="0" algn="ctr">
              <a:buNone/>
            </a:pPr>
            <a:r>
              <a:rPr lang="ru-RU" sz="36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Примеры:</a:t>
            </a:r>
          </a:p>
          <a:p>
            <a:pPr marL="0" indent="0" algn="ctr">
              <a:buNone/>
            </a:pPr>
            <a:r>
              <a:rPr lang="en-US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Do</a:t>
            </a:r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we play tennis?</a:t>
            </a:r>
          </a:p>
          <a:p>
            <a:pPr marL="0" indent="0" algn="ctr">
              <a:buNone/>
            </a:pPr>
            <a:r>
              <a:rPr lang="en-US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Do</a:t>
            </a: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you </a:t>
            </a: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play tennis?</a:t>
            </a:r>
          </a:p>
          <a:p>
            <a:pPr marL="0" indent="0" algn="ctr">
              <a:buNone/>
            </a:pPr>
            <a:r>
              <a:rPr lang="en-US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Do</a:t>
            </a: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they </a:t>
            </a: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play tennis?</a:t>
            </a:r>
          </a:p>
          <a:p>
            <a:pPr marL="0" indent="0" algn="ctr">
              <a:buNone/>
            </a:pPr>
            <a:r>
              <a:rPr lang="en-US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Does</a:t>
            </a:r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he play </a:t>
            </a: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tennis?</a:t>
            </a:r>
          </a:p>
          <a:p>
            <a:pPr marL="0" indent="0" algn="ctr">
              <a:buNone/>
            </a:pPr>
            <a:r>
              <a:rPr lang="en-US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Does </a:t>
            </a:r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she play </a:t>
            </a: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tennis?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8550" y="4963885"/>
            <a:ext cx="1140279" cy="1140279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4064" y="5534024"/>
            <a:ext cx="1140279" cy="1140279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1693" y="291646"/>
            <a:ext cx="737507" cy="737507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1036" y="308428"/>
            <a:ext cx="737507" cy="737507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97438" y="1943100"/>
            <a:ext cx="737507" cy="7375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663733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fallOve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20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18809" y="1707199"/>
            <a:ext cx="4644736" cy="4839074"/>
          </a:xfrm>
        </p:spPr>
        <p:txBody>
          <a:bodyPr>
            <a:normAutofit/>
          </a:bodyPr>
          <a:lstStyle/>
          <a:p>
            <a:pPr algn="ctr"/>
            <a:r>
              <a:rPr lang="ru-RU" b="1" u="sng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Примеры: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Did </a:t>
            </a:r>
            <a:r>
              <a:rPr lang="en-US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we play tennis</a:t>
            </a:r>
            <a:r>
              <a:rPr lang="en-US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Did you </a:t>
            </a:r>
            <a:r>
              <a:rPr lang="en-US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play tennis?</a:t>
            </a:r>
            <a:br>
              <a:rPr lang="en-US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Did they </a:t>
            </a:r>
            <a:r>
              <a:rPr lang="en-US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play tennis?</a:t>
            </a:r>
            <a:br>
              <a:rPr lang="en-US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Did he </a:t>
            </a:r>
            <a:r>
              <a:rPr lang="en-US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play tennis?</a:t>
            </a:r>
            <a:br>
              <a:rPr lang="en-US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Did she </a:t>
            </a:r>
            <a:r>
              <a:rPr lang="en-US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play tennis?</a:t>
            </a:r>
            <a:br>
              <a:rPr lang="en-US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Объект 5"/>
          <p:cNvSpPr>
            <a:spLocks noGrp="1"/>
          </p:cNvSpPr>
          <p:nvPr>
            <p:ph idx="1"/>
          </p:nvPr>
        </p:nvSpPr>
        <p:spPr>
          <a:xfrm>
            <a:off x="313653" y="290946"/>
            <a:ext cx="5297438" cy="3048781"/>
          </a:xfrm>
          <a:prstGeom prst="cloudCallout">
            <a:avLst/>
          </a:prstGeom>
          <a:solidFill>
            <a:schemeClr val="bg1"/>
          </a:solidFill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indent="0" algn="ctr">
              <a:buNone/>
            </a:pPr>
            <a:r>
              <a:rPr lang="en-US" sz="2800" b="1" u="sng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Past Simple</a:t>
            </a:r>
          </a:p>
          <a:p>
            <a:pPr marL="0" indent="0" algn="ctr">
              <a:buNone/>
            </a:pPr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Did </a:t>
            </a:r>
            <a:r>
              <a:rPr lang="en-US" sz="280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(I, we, you, they, he, she, it)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07087" y="291646"/>
            <a:ext cx="1132114" cy="1132114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8264" y="4352018"/>
            <a:ext cx="1390650" cy="139065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1835" y="3614511"/>
            <a:ext cx="737507" cy="737507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62372" y="5647417"/>
            <a:ext cx="737507" cy="737507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9379" y="5516789"/>
            <a:ext cx="737507" cy="737507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07779" y="5088617"/>
            <a:ext cx="737507" cy="737507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22521" y="414624"/>
            <a:ext cx="737507" cy="7375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724590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fallOve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18162" y="1808018"/>
            <a:ext cx="4320693" cy="4270664"/>
          </a:xfrm>
        </p:spPr>
        <p:txBody>
          <a:bodyPr>
            <a:normAutofit/>
          </a:bodyPr>
          <a:lstStyle/>
          <a:p>
            <a:pPr algn="ctr"/>
            <a:r>
              <a:rPr lang="ru-RU" b="1" u="sng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Примеры: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Will </a:t>
            </a:r>
            <a:r>
              <a:rPr lang="en-US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we play tennis?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Will </a:t>
            </a:r>
            <a:r>
              <a:rPr lang="en-US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you play tennis?</a:t>
            </a:r>
            <a:br>
              <a:rPr lang="en-US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Will </a:t>
            </a:r>
            <a:r>
              <a:rPr lang="en-US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they play tennis?</a:t>
            </a:r>
            <a:br>
              <a:rPr lang="en-US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Will </a:t>
            </a:r>
            <a:r>
              <a:rPr lang="en-US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he play tennis?</a:t>
            </a:r>
            <a:br>
              <a:rPr lang="en-US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Will </a:t>
            </a:r>
            <a:r>
              <a:rPr lang="en-US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she play tennis?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384811" y="290945"/>
            <a:ext cx="5371753" cy="3048780"/>
          </a:xfrm>
          <a:prstGeom prst="cloudCallout">
            <a:avLst/>
          </a:prstGeom>
          <a:solidFill>
            <a:schemeClr val="bg1"/>
          </a:solidFill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indent="0" algn="ctr">
              <a:buNone/>
            </a:pPr>
            <a:r>
              <a:rPr lang="en-US" sz="2800" b="1" u="sng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Future Simple</a:t>
            </a:r>
          </a:p>
          <a:p>
            <a:pPr marL="0" indent="0" algn="ctr">
              <a:buNone/>
            </a:pPr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Will </a:t>
            </a:r>
            <a:r>
              <a:rPr lang="en-US" sz="280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(I, we, you, they, he, she, it)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54208" y="160317"/>
            <a:ext cx="1433511" cy="177397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69294" y="3589317"/>
            <a:ext cx="1433511" cy="177397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1349" y="4721431"/>
            <a:ext cx="1433511" cy="177397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9608" y="5384898"/>
            <a:ext cx="1006763" cy="1245869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54208" y="5384898"/>
            <a:ext cx="674610" cy="834830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7307" y="465511"/>
            <a:ext cx="940268" cy="11635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301302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fallOve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61258" y="261258"/>
            <a:ext cx="5758542" cy="642257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6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Примеры:</a:t>
            </a:r>
          </a:p>
          <a:p>
            <a:pPr marL="0" indent="0" algn="ctr">
              <a:buNone/>
            </a:pP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Is he busy?</a:t>
            </a:r>
          </a:p>
          <a:p>
            <a:pPr marL="0" indent="0" algn="ctr">
              <a:buNone/>
            </a:pP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Are you busy?</a:t>
            </a:r>
          </a:p>
          <a:p>
            <a:pPr marL="0" indent="0" algn="ctr">
              <a:buNone/>
            </a:pP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Was he busy?</a:t>
            </a:r>
          </a:p>
          <a:p>
            <a:pPr marL="0" indent="0" algn="ctr">
              <a:buNone/>
            </a:pP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Were you busy?</a:t>
            </a:r>
          </a:p>
          <a:p>
            <a:pPr marL="0" indent="0" algn="ctr">
              <a:buNone/>
            </a:pP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Can you swim?</a:t>
            </a:r>
          </a:p>
          <a:p>
            <a:pPr marL="0" indent="0" algn="ctr">
              <a:buNone/>
            </a:pP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Could you open the window?</a:t>
            </a:r>
          </a:p>
          <a:p>
            <a:pPr marL="0" indent="0" algn="ctr">
              <a:buNone/>
            </a:pP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Have you got a bike?</a:t>
            </a:r>
            <a:endParaRPr lang="ru-RU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32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Но!!! </a:t>
            </a:r>
            <a:r>
              <a:rPr lang="en-US" sz="32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Did you have a bike?</a:t>
            </a:r>
            <a:endParaRPr lang="ru-RU" sz="3200" b="1" u="sng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en-US" sz="3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Овальная выноска 4"/>
          <p:cNvSpPr/>
          <p:nvPr/>
        </p:nvSpPr>
        <p:spPr>
          <a:xfrm>
            <a:off x="6106885" y="119743"/>
            <a:ext cx="5791201" cy="4151922"/>
          </a:xfrm>
          <a:prstGeom prst="wedgeEllipseCallout">
            <a:avLst/>
          </a:prstGeom>
          <a:solidFill>
            <a:schemeClr val="bg1"/>
          </a:solidFill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Чтобы задать общие вопросы с глаголом </a:t>
            </a:r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 be (am, is, are / was, were)</a:t>
            </a:r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 С оборотом </a:t>
            </a:r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have got/has got</a:t>
            </a:r>
            <a:r>
              <a:rPr lang="en-US" sz="280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 модальными глаголами </a:t>
            </a:r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Can (could)</a:t>
            </a:r>
            <a:r>
              <a:rPr lang="en-US" sz="280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must</a:t>
            </a:r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вспомогательный глагол не требуется. </a:t>
            </a:r>
            <a:endParaRPr lang="ru-RU" sz="2800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8393" y="370113"/>
            <a:ext cx="1070454" cy="1324687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98847" y="4380520"/>
            <a:ext cx="1433511" cy="177397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5437" y="5869034"/>
            <a:ext cx="658421" cy="814796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173" y="1698574"/>
            <a:ext cx="1433511" cy="1773970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3824" y="5889168"/>
            <a:ext cx="730115" cy="9035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980836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fallOve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05934" y="2601687"/>
            <a:ext cx="5081209" cy="535556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6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Примеры:</a:t>
            </a:r>
          </a:p>
          <a:p>
            <a:pPr marL="0" indent="0" algn="ctr">
              <a:buNone/>
            </a:pPr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Do you go to school?</a:t>
            </a:r>
          </a:p>
          <a:p>
            <a:pPr marL="0" indent="0" algn="ctr">
              <a:buNone/>
            </a:pPr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Yes, I do./No, I don’t.</a:t>
            </a:r>
          </a:p>
          <a:p>
            <a:pPr marL="0" indent="0" algn="ctr">
              <a:buNone/>
            </a:pPr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Can you swim?</a:t>
            </a:r>
          </a:p>
          <a:p>
            <a:pPr marL="0" indent="0" algn="ctr">
              <a:buNone/>
            </a:pPr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Yes, I can./No, I can’t.</a:t>
            </a:r>
          </a:p>
          <a:p>
            <a:pPr marL="0" indent="0" algn="ctr">
              <a:buNone/>
            </a:pPr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Etc…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Скругленная прямоугольная выноска 3"/>
          <p:cNvSpPr/>
          <p:nvPr/>
        </p:nvSpPr>
        <p:spPr>
          <a:xfrm>
            <a:off x="6574971" y="272143"/>
            <a:ext cx="5236029" cy="3341914"/>
          </a:xfrm>
          <a:prstGeom prst="wedgeRoundRectCallout">
            <a:avLst>
              <a:gd name="adj1" fmla="val -20610"/>
              <a:gd name="adj2" fmla="val 62135"/>
              <a:gd name="adj3" fmla="val 16667"/>
            </a:avLst>
          </a:prstGeom>
          <a:solidFill>
            <a:schemeClr val="bg1"/>
          </a:solidFill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ответах на общий вопрос, мы используем тот же вспомогательный глагол, что и в вопросе.</a:t>
            </a:r>
            <a:endParaRPr lang="ru-RU" sz="3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7143" y="4224528"/>
            <a:ext cx="2329543" cy="240304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838" y="198639"/>
            <a:ext cx="2329543" cy="240304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3404" y="68476"/>
            <a:ext cx="2329543" cy="24030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219685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fallOve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Грань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Грань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69</TotalTime>
  <Words>280</Words>
  <Application>Microsoft Office PowerPoint</Application>
  <PresentationFormat>Широкоэкранный</PresentationFormat>
  <Paragraphs>43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3" baseType="lpstr">
      <vt:lpstr>Arial</vt:lpstr>
      <vt:lpstr>Times New Roman</vt:lpstr>
      <vt:lpstr>Trebuchet MS</vt:lpstr>
      <vt:lpstr>Wingdings 3</vt:lpstr>
      <vt:lpstr>Грань</vt:lpstr>
      <vt:lpstr>General  question</vt:lpstr>
      <vt:lpstr>General question</vt:lpstr>
      <vt:lpstr>Структура общих вопросов</vt:lpstr>
      <vt:lpstr>Основные вспомогательные глаголы</vt:lpstr>
      <vt:lpstr>Примеры: Did we play tennis? Did you play tennis? Did they play tennis? Did he play tennis? Did she play tennis?  </vt:lpstr>
      <vt:lpstr>Примеры: Will we play tennis? Will you play tennis? Will they play tennis? Will he play tennis? Will she play tennis?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General  questions</dc:title>
  <dc:creator>Admin</dc:creator>
  <cp:lastModifiedBy>Admin</cp:lastModifiedBy>
  <cp:revision>9</cp:revision>
  <dcterms:created xsi:type="dcterms:W3CDTF">2017-02-02T10:32:14Z</dcterms:created>
  <dcterms:modified xsi:type="dcterms:W3CDTF">2017-02-02T11:41:56Z</dcterms:modified>
</cp:coreProperties>
</file>