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88" r:id="rId2"/>
    <p:sldId id="289" r:id="rId3"/>
    <p:sldId id="290" r:id="rId4"/>
    <p:sldId id="291" r:id="rId5"/>
    <p:sldId id="287" r:id="rId6"/>
    <p:sldId id="293" r:id="rId7"/>
    <p:sldId id="294" r:id="rId8"/>
    <p:sldId id="295" r:id="rId9"/>
    <p:sldId id="299" r:id="rId10"/>
    <p:sldId id="300" r:id="rId11"/>
    <p:sldId id="301" r:id="rId12"/>
    <p:sldId id="302" r:id="rId13"/>
    <p:sldId id="303" r:id="rId14"/>
    <p:sldId id="296" r:id="rId15"/>
    <p:sldId id="297" r:id="rId16"/>
    <p:sldId id="304" r:id="rId17"/>
    <p:sldId id="298" r:id="rId18"/>
  </p:sldIdLst>
  <p:sldSz cx="9144000" cy="6858000" type="screen4x3"/>
  <p:notesSz cx="6858000" cy="9144000"/>
  <p:embeddedFontLst>
    <p:embeddedFont>
      <p:font typeface="Century" panose="02040604050505020304" pitchFamily="18" charset="0"/>
      <p:regular r:id="rId19"/>
    </p:embeddedFont>
    <p:embeddedFont>
      <p:font typeface="Majestic" panose="020B0604020202020204" charset="0"/>
      <p:regular r:id="rId20"/>
    </p:embeddedFont>
    <p:embeddedFont>
      <p:font typeface="Candara" panose="020E0502030303020204" pitchFamily="34" charset="0"/>
      <p:regular r:id="rId21"/>
      <p:bold r:id="rId22"/>
      <p:italic r:id="rId23"/>
      <p:boldItalic r:id="rId24"/>
    </p:embeddedFont>
    <p:embeddedFont>
      <p:font typeface="Verdana" panose="020B0604030504040204" pitchFamily="34" charset="0"/>
      <p:regular r:id="rId25"/>
      <p:bold r:id="rId26"/>
      <p:italic r:id="rId27"/>
      <p:boldItalic r:id="rId28"/>
    </p:embeddedFont>
    <p:embeddedFont>
      <p:font typeface="Monotype Corsiva" panose="03010101010201010101" pitchFamily="66" charset="0"/>
      <p:italic r:id="rId29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E5CE9F"/>
    <a:srgbClr val="BEBEDC"/>
    <a:srgbClr val="BEBE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11413" y="1052513"/>
            <a:ext cx="4248150" cy="194468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43213" y="3213100"/>
            <a:ext cx="4249737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0333D-053B-4160-9617-DD5262078B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8932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630D8-ED28-495A-8372-31B6454211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4189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77038" y="274638"/>
            <a:ext cx="1909762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42988" y="274638"/>
            <a:ext cx="55816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F6993-C461-46D3-9A48-67B9AB23DB5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5436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DF050-F88E-47DA-B613-9A9A6630AA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470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B147A-DE5B-4CC5-B56F-644537835F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71582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7450" y="1600200"/>
            <a:ext cx="36734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13325" y="1600200"/>
            <a:ext cx="36734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9DBDB-A429-4CF2-91F2-25629F109A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887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D09D5-DF18-45A6-9B89-8FF34DEDD4D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8546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05BAE-DE17-4276-B90D-7CBD054D05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7235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23A08-5C5F-4CBA-8720-55C01CBDA5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04762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CB3D6-AAAB-40B8-8E1B-CF83A9B27C7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8121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7F07D-90BC-4FD9-AE06-6B1A7258B30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794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74638"/>
            <a:ext cx="76438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7450" y="1600200"/>
            <a:ext cx="749935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7718B2C-31C1-4AF6-8399-B11BA96571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Majestic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Majestic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Majestic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Majestic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Majestic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Majestic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Majestic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chemeClr val="tx2"/>
          </a:solidFill>
          <a:latin typeface="Majestic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50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 rot="20928938">
            <a:off x="1879600" y="1673225"/>
            <a:ext cx="5721350" cy="1470025"/>
          </a:xfrm>
        </p:spPr>
        <p:txBody>
          <a:bodyPr/>
          <a:lstStyle/>
          <a:p>
            <a:pPr eaLnBrk="1" hangingPunct="1"/>
            <a:r>
              <a:rPr lang="ru-RU" altLang="ru-RU" sz="6600" b="1" dirty="0" smtClean="0">
                <a:latin typeface="Century" panose="02040604050505020304" pitchFamily="18" charset="0"/>
              </a:rPr>
              <a:t>Мастер - класс 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 rot="-422009">
            <a:off x="2268538" y="3141663"/>
            <a:ext cx="51054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SzPct val="15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buFontTx/>
              <a:buNone/>
            </a:pPr>
            <a:r>
              <a:rPr lang="ru-RU" altLang="ru-RU" sz="2000" b="1" dirty="0">
                <a:latin typeface="Candara" pitchFamily="34" charset="0"/>
              </a:rPr>
              <a:t>Подготовила:</a:t>
            </a:r>
          </a:p>
          <a:p>
            <a:pPr algn="r" eaLnBrk="1" hangingPunct="1">
              <a:buFontTx/>
              <a:buNone/>
            </a:pPr>
            <a:r>
              <a:rPr lang="ru-RU" altLang="ru-RU" sz="2000" b="1" dirty="0">
                <a:latin typeface="Candara" pitchFamily="34" charset="0"/>
              </a:rPr>
              <a:t> педагог дополнительного образования</a:t>
            </a:r>
          </a:p>
          <a:p>
            <a:pPr algn="r" eaLnBrk="1" hangingPunct="1">
              <a:buFontTx/>
              <a:buNone/>
            </a:pPr>
            <a:r>
              <a:rPr lang="ru-RU" altLang="ru-RU" sz="2000" b="1" dirty="0">
                <a:latin typeface="Candara" pitchFamily="34" charset="0"/>
              </a:rPr>
              <a:t>МБОУ ДО ЦВР Кашарского района </a:t>
            </a:r>
          </a:p>
          <a:p>
            <a:pPr algn="r" eaLnBrk="1" hangingPunct="1">
              <a:buFontTx/>
              <a:buNone/>
            </a:pPr>
            <a:r>
              <a:rPr lang="ru-RU" altLang="ru-RU" sz="2000" b="1" dirty="0">
                <a:latin typeface="Candara" pitchFamily="34" charset="0"/>
              </a:rPr>
              <a:t>Полякова Виктория Ивановна 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2000" b="1">
                <a:solidFill>
                  <a:schemeClr val="tx2"/>
                </a:solidFill>
              </a:rPr>
              <a:t> </a:t>
            </a:r>
            <a:r>
              <a:rPr lang="en-US" altLang="ru-RU" sz="2000" b="1">
                <a:solidFill>
                  <a:schemeClr val="tx2"/>
                </a:solidFill>
              </a:rPr>
              <a:t/>
            </a:r>
            <a:br>
              <a:rPr lang="en-US" altLang="ru-RU" sz="2000" b="1">
                <a:solidFill>
                  <a:schemeClr val="tx2"/>
                </a:solidFill>
              </a:rPr>
            </a:br>
            <a:endParaRPr lang="ru-RU" altLang="ru-RU" sz="2000" b="1">
              <a:solidFill>
                <a:schemeClr val="tx2"/>
              </a:solidFill>
            </a:endParaRPr>
          </a:p>
        </p:txBody>
      </p:sp>
      <p:pic>
        <p:nvPicPr>
          <p:cNvPr id="3077" name="Picture 5" descr="7057813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FFFC"/>
              </a:clrFrom>
              <a:clrTo>
                <a:srgbClr val="FBFF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0" y="0"/>
            <a:ext cx="7620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extBox 1"/>
          <p:cNvSpPr txBox="1">
            <a:spLocks noChangeArrowheads="1"/>
          </p:cNvSpPr>
          <p:nvPr/>
        </p:nvSpPr>
        <p:spPr bwMode="auto">
          <a:xfrm>
            <a:off x="3383756" y="5650696"/>
            <a:ext cx="237648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2800" b="1" dirty="0" smtClean="0"/>
              <a:t>Сл. </a:t>
            </a:r>
            <a:r>
              <a:rPr lang="ru-RU" altLang="ru-RU" sz="2800" b="1" dirty="0" err="1" smtClean="0"/>
              <a:t>Кашары</a:t>
            </a:r>
            <a:r>
              <a:rPr lang="ru-RU" altLang="ru-RU" sz="2800" b="1" dirty="0" smtClean="0"/>
              <a:t> 2017г</a:t>
            </a:r>
            <a:r>
              <a:rPr lang="ru-RU" altLang="ru-RU" sz="2800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2425" y="3284538"/>
            <a:ext cx="3103563" cy="293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5148263" y="1373188"/>
            <a:ext cx="3671887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4.Делаем надрезы 1 см с одного края (который пойдет вниз банки) и приклеиваем к донышку универсальным клеем.</a:t>
            </a: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5700" y="803275"/>
            <a:ext cx="3560763" cy="270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3" name="Прямоугольник 5"/>
          <p:cNvSpPr>
            <a:spLocks noChangeArrowheads="1"/>
          </p:cNvSpPr>
          <p:nvPr/>
        </p:nvSpPr>
        <p:spPr bwMode="auto">
          <a:xfrm>
            <a:off x="1403350" y="3760788"/>
            <a:ext cx="3744913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altLang="ru-RU" sz="200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ru-RU" alt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 того, чтобы сделать карандашницу безопасной, обклеиваем пустую банку полоской  ткани. Отрезаем кусок ткани размером приблизительно 30 на 20 см и приклеиваем ее к банке клеем.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0675" y="3141663"/>
            <a:ext cx="3455988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5724525" y="1268413"/>
            <a:ext cx="28082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6. Оставшуюся ткань заправляем во внутрь банки и приклеиваем «внутреннее» донышко.</a:t>
            </a:r>
          </a:p>
        </p:txBody>
      </p:sp>
      <p:pic>
        <p:nvPicPr>
          <p:cNvPr id="13316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765175"/>
            <a:ext cx="3024187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2195513" y="3806825"/>
            <a:ext cx="223202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5. Приклеиваем «внешнее» донышко к банке.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25" y="908050"/>
            <a:ext cx="3068638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7650" y="3571875"/>
            <a:ext cx="3097213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4643438" y="574675"/>
            <a:ext cx="4249737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altLang="ru-RU" sz="200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. Приклеиваем полученные детали прищепки  к банке с помощь универсального клея. Наносим клей на ровную часть прищепки, оставляя углубления на лицевой стороне поделки. Важно не приклеить прищепки вверх ногами. Обратите внимание, что толстая часть должна быть наверху банки, а не на дне.</a:t>
            </a: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>
                <a:latin typeface="Times New Roman" pitchFamily="18" charset="0"/>
                <a:cs typeface="Times New Roman" pitchFamily="18" charset="0"/>
              </a:rPr>
            </a:b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1444625" y="4365625"/>
            <a:ext cx="3703638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8. Стараемся равномерно распределять подготовленные детали прищепок по всему объему банки.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981075"/>
            <a:ext cx="316865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4787900" y="981075"/>
            <a:ext cx="3960813" cy="31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200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9.Теперь обматываем поделку из прищепок веревкой. Сделаем несколько кругов по краю горлышка банки и завяжем в двойным узлом. Теперь 2-й ярус. Обматываем среднее углубление, а потом и нижнее. Веревку обрезаем в самом низу и приклеиваем  конец в щели</a:t>
            </a:r>
            <a:r>
              <a:rPr lang="ru-RU" altLang="ru-RU" sz="1800">
                <a:solidFill>
                  <a:srgbClr val="222222"/>
                </a:solidFill>
              </a:rPr>
              <a:t>.</a:t>
            </a:r>
            <a:r>
              <a:rPr lang="ru-RU" altLang="ru-RU" sz="1800"/>
              <a:t/>
            </a:r>
            <a:br>
              <a:rPr lang="ru-RU" altLang="ru-RU" sz="1800"/>
            </a:br>
            <a:endParaRPr lang="ru-RU" altLang="ru-RU" sz="1800"/>
          </a:p>
        </p:txBody>
      </p:sp>
      <p:pic>
        <p:nvPicPr>
          <p:cNvPr id="1536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3870325"/>
            <a:ext cx="2663825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1476375" y="4508500"/>
            <a:ext cx="42481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200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10. И вот -  результат. Вот так из подручных материалов получилась замечательная карандашница. </a:t>
            </a: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>
                <a:latin typeface="Times New Roman" pitchFamily="18" charset="0"/>
                <a:cs typeface="Times New Roman" pitchFamily="18" charset="0"/>
              </a:rPr>
            </a:b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0438" y="549275"/>
            <a:ext cx="7643812" cy="142557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4800" b="1" i="1" kern="1200" dirty="0" smtClean="0">
                <a:solidFill>
                  <a:schemeClr val="tx1"/>
                </a:solidFill>
                <a:latin typeface="Century" panose="02040604050505020304" pitchFamily="18" charset="0"/>
                <a:ea typeface="+mn-ea"/>
                <a:cs typeface="Arial" charset="0"/>
              </a:rPr>
              <a:t>Анализ изделия:</a:t>
            </a:r>
            <a:br>
              <a:rPr lang="ru-RU" altLang="ru-RU" sz="4800" b="1" i="1" kern="1200" dirty="0" smtClean="0">
                <a:solidFill>
                  <a:schemeClr val="tx1"/>
                </a:solidFill>
                <a:latin typeface="Century" panose="02040604050505020304" pitchFamily="18" charset="0"/>
                <a:ea typeface="+mn-ea"/>
                <a:cs typeface="Arial" charset="0"/>
              </a:rPr>
            </a:br>
            <a:endParaRPr lang="ru-RU" sz="4800" b="1" i="1" dirty="0">
              <a:solidFill>
                <a:schemeClr val="tx1"/>
              </a:solidFill>
              <a:latin typeface="Century" panose="020406040505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913" y="1484313"/>
            <a:ext cx="7127875" cy="40846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002060"/>
              </a:buClr>
              <a:buSzPct val="70000"/>
              <a:defRPr/>
            </a:pP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Достоинства: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rgbClr val="002060"/>
              </a:buClr>
              <a:buSzPct val="70000"/>
              <a:buFont typeface="Wingdings" pitchFamily="2" charset="2"/>
              <a:buChar char="v"/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Интересная форма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rgbClr val="002060"/>
              </a:buClr>
              <a:buSzPct val="70000"/>
              <a:buFont typeface="Wingdings" pitchFamily="2" charset="2"/>
              <a:buChar char="v"/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Простота в выполнении работы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rgbClr val="002060"/>
              </a:buClr>
              <a:buSzPct val="70000"/>
              <a:buFont typeface="Wingdings" pitchFamily="2" charset="2"/>
              <a:buChar char="v"/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Быстрое выполнение изделия</a:t>
            </a:r>
          </a:p>
          <a:p>
            <a:pPr fontAlgn="auto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  <a:buClr>
                <a:srgbClr val="002060"/>
              </a:buClr>
              <a:buSzPct val="70000"/>
              <a:defRPr/>
            </a:pP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оригинальное изделие, на изготовление будет затрачено мало времени, значит можно  быстро сделать карандашницу как сувенир и подарить другу.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60350"/>
            <a:ext cx="7643813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4400" b="1" i="1" kern="1200" dirty="0" smtClean="0">
                <a:solidFill>
                  <a:schemeClr val="tx1"/>
                </a:solidFill>
                <a:latin typeface="Century" panose="02040604050505020304" pitchFamily="18" charset="0"/>
                <a:ea typeface="+mn-ea"/>
                <a:cs typeface="Arial" charset="0"/>
              </a:rPr>
              <a:t>Себестоимость изделия</a:t>
            </a:r>
            <a:br>
              <a:rPr lang="ru-RU" altLang="ru-RU" sz="4400" b="1" i="1" kern="1200" dirty="0" smtClean="0">
                <a:solidFill>
                  <a:schemeClr val="tx1"/>
                </a:solidFill>
                <a:latin typeface="Century" panose="02040604050505020304" pitchFamily="18" charset="0"/>
                <a:ea typeface="+mn-ea"/>
                <a:cs typeface="Arial" charset="0"/>
              </a:rPr>
            </a:br>
            <a:endParaRPr lang="ru-RU" sz="4400" i="1" dirty="0">
              <a:solidFill>
                <a:schemeClr val="tx1"/>
              </a:solidFill>
              <a:latin typeface="Century" panose="02040604050505020304" pitchFamily="18" charset="0"/>
            </a:endParaRPr>
          </a:p>
        </p:txBody>
      </p:sp>
      <p:graphicFrame>
        <p:nvGraphicFramePr>
          <p:cNvPr id="3" name="Group 156"/>
          <p:cNvGraphicFramePr>
            <a:graphicFrameLocks noGrp="1"/>
          </p:cNvGraphicFramePr>
          <p:nvPr/>
        </p:nvGraphicFramePr>
        <p:xfrm>
          <a:off x="1189038" y="1125538"/>
          <a:ext cx="7775575" cy="3414712"/>
        </p:xfrm>
        <a:graphic>
          <a:graphicData uri="http://schemas.openxmlformats.org/drawingml/2006/table">
            <a:tbl>
              <a:tblPr/>
              <a:tblGrid>
                <a:gridCol w="641013"/>
                <a:gridCol w="1390054"/>
                <a:gridCol w="1611441"/>
                <a:gridCol w="2312066"/>
                <a:gridCol w="1821001"/>
              </a:tblGrid>
              <a:tr h="3491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 marL="91441" marR="91441" marT="45636" marB="45636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 </a:t>
                      </a:r>
                    </a:p>
                  </a:txBody>
                  <a:tcPr marL="91441" marR="91441" marT="45636" marB="456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  (руб.)</a:t>
                      </a:r>
                    </a:p>
                  </a:txBody>
                  <a:tcPr marL="91441" marR="91441" marT="45636" marB="456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 </a:t>
                      </a:r>
                    </a:p>
                  </a:txBody>
                  <a:tcPr marL="91441" marR="91441" marT="45636" marB="456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Затраты на материал</a:t>
                      </a:r>
                    </a:p>
                  </a:txBody>
                  <a:tcPr marL="91441" marR="91441" marT="45636" marB="456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0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41" marR="91441" marT="45636" marB="45636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Прищепки</a:t>
                      </a:r>
                    </a:p>
                  </a:txBody>
                  <a:tcPr marL="91441" marR="91441" marT="45636" marB="456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 руб.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упаковка</a:t>
                      </a:r>
                    </a:p>
                  </a:txBody>
                  <a:tcPr marL="91441" marR="91441" marT="45636" marB="456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½ упаковки прищепок</a:t>
                      </a:r>
                    </a:p>
                  </a:txBody>
                  <a:tcPr marL="91441" marR="91441" marT="45636" marB="456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руб.</a:t>
                      </a:r>
                    </a:p>
                  </a:txBody>
                  <a:tcPr marL="91441" marR="91441" marT="45636" marB="456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0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41" marR="91441" marT="45636" marB="45636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Клей универсальный</a:t>
                      </a:r>
                    </a:p>
                  </a:txBody>
                  <a:tcPr marL="91441" marR="91441" marT="45636" marB="456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шт.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 руб.</a:t>
                      </a:r>
                    </a:p>
                  </a:txBody>
                  <a:tcPr marL="91441" marR="91441" marT="45636" marB="456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½ тюбика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 marT="45636" marB="456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руб.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 marT="45636" marB="456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0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1441" marR="91441" marT="45636" marB="45636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</a:t>
                      </a:r>
                    </a:p>
                  </a:txBody>
                  <a:tcPr marL="91441" marR="91441" marT="45636" marB="456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1*1м.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 руб.</a:t>
                      </a:r>
                    </a:p>
                  </a:txBody>
                  <a:tcPr marL="91441" marR="91441" marT="45636" marB="456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30*30 см</a:t>
                      </a:r>
                    </a:p>
                  </a:txBody>
                  <a:tcPr marL="91441" marR="91441" marT="45636" marB="456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руб.</a:t>
                      </a:r>
                    </a:p>
                  </a:txBody>
                  <a:tcPr marL="91441" marR="91441" marT="45636" marB="456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09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 marT="45636" marB="45636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Шпагат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 marT="45636" marB="456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м.</a:t>
                      </a:r>
                    </a:p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руб.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 marT="45636" marB="456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м.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 marT="45636" marB="456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руб.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 marT="45636" marB="456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160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Итого:</a:t>
                      </a:r>
                    </a:p>
                  </a:txBody>
                  <a:tcPr marL="91441" marR="91441" marT="45636" marB="45636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 руб.</a:t>
                      </a:r>
                    </a:p>
                  </a:txBody>
                  <a:tcPr marL="91441" marR="91441" marT="45636" marB="456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52" name="Прямоугольник 3"/>
          <p:cNvSpPr>
            <a:spLocks noChangeArrowheads="1"/>
          </p:cNvSpPr>
          <p:nvPr/>
        </p:nvSpPr>
        <p:spPr bwMode="auto">
          <a:xfrm>
            <a:off x="1258888" y="4797425"/>
            <a:ext cx="7705725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1600" b="1" u="sng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 i="1">
                <a:latin typeface="Times New Roman" pitchFamily="18" charset="0"/>
                <a:cs typeface="Times New Roman" pitchFamily="18" charset="0"/>
              </a:rPr>
              <a:t>поставленная цель была выполнена- изготовлена карандашница из старых прищепок.  В  магазине она  стоит  от 250 -300 руб. Мои затраты составили 76 руб.  Значит экономия составила- 174 -224 руб. Значит, выгоднее изготовить изделие своими руками. К тому же творчество всегда доставляет  массу удовольствия.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5400" b="1" i="1" dirty="0" smtClean="0">
                <a:latin typeface="Century" panose="02040604050505020304" pitchFamily="18" charset="0"/>
              </a:rPr>
              <a:t>Реклама</a:t>
            </a:r>
          </a:p>
        </p:txBody>
      </p:sp>
      <p:sp>
        <p:nvSpPr>
          <p:cNvPr id="18435" name="TextBox 1"/>
          <p:cNvSpPr txBox="1">
            <a:spLocks noChangeArrowheads="1"/>
          </p:cNvSpPr>
          <p:nvPr/>
        </p:nvSpPr>
        <p:spPr bwMode="auto">
          <a:xfrm>
            <a:off x="1763713" y="1484313"/>
            <a:ext cx="63373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 i="1">
                <a:latin typeface="Times New Roman" pitchFamily="18" charset="0"/>
                <a:cs typeface="Times New Roman" pitchFamily="18" charset="0"/>
              </a:rPr>
              <a:t>Художник и плотник играют с огнем,</a:t>
            </a:r>
          </a:p>
          <a:p>
            <a:pPr eaLnBrk="1" hangingPunct="1"/>
            <a:r>
              <a:rPr lang="ru-RU" altLang="ru-RU" sz="3200" b="1" i="1">
                <a:latin typeface="Times New Roman" pitchFamily="18" charset="0"/>
                <a:cs typeface="Times New Roman" pitchFamily="18" charset="0"/>
              </a:rPr>
              <a:t>Храня карандаш в кармане своем.</a:t>
            </a:r>
          </a:p>
          <a:p>
            <a:pPr eaLnBrk="1" hangingPunct="1"/>
            <a:r>
              <a:rPr lang="ru-RU" altLang="ru-RU" sz="3200" b="1" i="1">
                <a:latin typeface="Times New Roman" pitchFamily="18" charset="0"/>
                <a:cs typeface="Times New Roman" pitchFamily="18" charset="0"/>
              </a:rPr>
              <a:t>Десяток прищепок, шпагат и коллаж,</a:t>
            </a:r>
          </a:p>
          <a:p>
            <a:pPr eaLnBrk="1" hangingPunct="1"/>
            <a:r>
              <a:rPr lang="ru-RU" altLang="ru-RU" sz="3200" b="1" i="1">
                <a:latin typeface="Times New Roman" pitchFamily="18" charset="0"/>
                <a:cs typeface="Times New Roman" pitchFamily="18" charset="0"/>
              </a:rPr>
              <a:t>Всегда будут стильно хранить карандаш!!!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ctrTitle"/>
          </p:nvPr>
        </p:nvSpPr>
        <p:spPr>
          <a:xfrm rot="21238032">
            <a:off x="2554288" y="1720850"/>
            <a:ext cx="4248150" cy="1944688"/>
          </a:xfrm>
        </p:spPr>
        <p:txBody>
          <a:bodyPr/>
          <a:lstStyle/>
          <a:p>
            <a:r>
              <a:rPr lang="ru-RU" altLang="ru-RU" b="1" dirty="0" smtClean="0">
                <a:latin typeface="Century" panose="02040604050505020304" pitchFamily="18" charset="0"/>
              </a:rPr>
              <a:t>Спасибо </a:t>
            </a:r>
            <a:br>
              <a:rPr lang="ru-RU" altLang="ru-RU" b="1" dirty="0" smtClean="0">
                <a:latin typeface="Century" panose="02040604050505020304" pitchFamily="18" charset="0"/>
              </a:rPr>
            </a:br>
            <a:r>
              <a:rPr lang="ru-RU" altLang="ru-RU" b="1" dirty="0" smtClean="0">
                <a:latin typeface="Century" panose="02040604050505020304" pitchFamily="18" charset="0"/>
              </a:rPr>
              <a:t>за </a:t>
            </a:r>
            <a:br>
              <a:rPr lang="ru-RU" altLang="ru-RU" b="1" dirty="0" smtClean="0">
                <a:latin typeface="Century" panose="02040604050505020304" pitchFamily="18" charset="0"/>
              </a:rPr>
            </a:br>
            <a:r>
              <a:rPr lang="ru-RU" altLang="ru-RU" b="1" dirty="0" smtClean="0">
                <a:latin typeface="Century" panose="02040604050505020304" pitchFamily="18" charset="0"/>
              </a:rPr>
              <a:t>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ctrTitle"/>
          </p:nvPr>
        </p:nvSpPr>
        <p:spPr>
          <a:xfrm rot="21311797">
            <a:off x="1765482" y="1583851"/>
            <a:ext cx="5976937" cy="3725756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4800" b="1" kern="1200" dirty="0" smtClean="0">
                <a:solidFill>
                  <a:schemeClr val="tx1"/>
                </a:solidFill>
                <a:latin typeface="Century" panose="02040604050505020304" pitchFamily="18" charset="0"/>
                <a:ea typeface="+mn-ea"/>
                <a:cs typeface="Arial" charset="0"/>
              </a:rPr>
              <a:t>«Удивительное превращение</a:t>
            </a:r>
            <a:br>
              <a:rPr lang="ru-RU" altLang="ru-RU" sz="4800" b="1" kern="1200" dirty="0" smtClean="0">
                <a:solidFill>
                  <a:schemeClr val="tx1"/>
                </a:solidFill>
                <a:latin typeface="Century" panose="02040604050505020304" pitchFamily="18" charset="0"/>
                <a:ea typeface="+mn-ea"/>
                <a:cs typeface="Arial" charset="0"/>
              </a:rPr>
            </a:br>
            <a:r>
              <a:rPr lang="ru-RU" altLang="ru-RU" sz="4800" b="1" kern="1200" dirty="0" smtClean="0">
                <a:solidFill>
                  <a:schemeClr val="tx1"/>
                </a:solidFill>
                <a:latin typeface="Century" panose="02040604050505020304" pitchFamily="18" charset="0"/>
                <a:ea typeface="+mn-ea"/>
                <a:cs typeface="Arial" charset="0"/>
              </a:rPr>
              <a:t>прищепки»</a:t>
            </a:r>
            <a:r>
              <a:rPr lang="ru-RU" altLang="ru-RU" sz="7200" b="1" kern="1200" dirty="0" smtClean="0">
                <a:solidFill>
                  <a:schemeClr val="tx1"/>
                </a:solidFill>
                <a:ea typeface="+mn-ea"/>
                <a:cs typeface="Arial" charset="0"/>
              </a:rPr>
              <a:t/>
            </a:r>
            <a:br>
              <a:rPr lang="ru-RU" altLang="ru-RU" sz="7200" b="1" kern="1200" dirty="0" smtClean="0">
                <a:solidFill>
                  <a:schemeClr val="tx1"/>
                </a:solidFill>
                <a:ea typeface="+mn-ea"/>
                <a:cs typeface="Arial" charset="0"/>
              </a:rPr>
            </a:br>
            <a:endParaRPr lang="ru-RU" altLang="ru-RU" sz="72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908050"/>
            <a:ext cx="7499350" cy="4525963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rgbClr val="002060"/>
              </a:buClr>
              <a:buSzPct val="70000"/>
              <a:buFontTx/>
              <a:buNone/>
              <a:defRPr/>
            </a:pPr>
            <a:r>
              <a:rPr lang="ru-RU" sz="2800" b="1" u="sng" kern="1200" dirty="0" smtClean="0">
                <a:latin typeface="Monotype Corsiva" pitchFamily="66" charset="0"/>
                <a:cs typeface="Times New Roman" pitchFamily="18" charset="0"/>
              </a:rPr>
              <a:t>Цель  мастер - класса: </a:t>
            </a:r>
            <a:endParaRPr lang="ru-RU" sz="2800" u="sng" kern="1200" dirty="0" smtClean="0">
              <a:latin typeface="Monotype Corsiva" pitchFamily="66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Clr>
                <a:srgbClr val="002060"/>
              </a:buClr>
              <a:buSzPct val="70000"/>
              <a:buFont typeface="Wingdings" pitchFamily="2" charset="2"/>
              <a:buChar char="v"/>
              <a:defRPr/>
            </a:pPr>
            <a:r>
              <a:rPr lang="ru-RU" sz="2800" kern="1200" dirty="0" smtClean="0">
                <a:latin typeface="Monotype Corsiva" pitchFamily="66" charset="0"/>
                <a:cs typeface="Times New Roman" pitchFamily="18" charset="0"/>
              </a:rPr>
              <a:t>развитие  творческих способностей, с помощью использования старых деревянных прищепок.</a:t>
            </a:r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Clr>
                <a:srgbClr val="002060"/>
              </a:buClr>
              <a:buSzPct val="70000"/>
              <a:buFontTx/>
              <a:buNone/>
              <a:defRPr/>
            </a:pPr>
            <a:r>
              <a:rPr lang="ru-RU" sz="2800" b="1" u="sng" kern="1200" dirty="0" smtClean="0">
                <a:latin typeface="Monotype Corsiva" pitchFamily="66" charset="0"/>
                <a:cs typeface="Times New Roman" pitchFamily="18" charset="0"/>
              </a:rPr>
              <a:t>Задачи</a:t>
            </a:r>
            <a:r>
              <a:rPr lang="ru-RU" sz="2800" b="1" u="sng" kern="1200" dirty="0">
                <a:latin typeface="Monotype Corsiva" pitchFamily="66" charset="0"/>
                <a:cs typeface="Times New Roman" pitchFamily="18" charset="0"/>
              </a:rPr>
              <a:t>:</a:t>
            </a:r>
            <a:endParaRPr lang="ru-RU" sz="2800" u="sng" kern="1200" dirty="0">
              <a:latin typeface="Monotype Corsiva" pitchFamily="66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Clr>
                <a:srgbClr val="002060"/>
              </a:buClr>
              <a:buSzPct val="70000"/>
              <a:buFont typeface="Wingdings" pitchFamily="2" charset="2"/>
              <a:buChar char="v"/>
              <a:defRPr/>
            </a:pPr>
            <a:r>
              <a:rPr lang="ru-RU" sz="2800" kern="1200" dirty="0">
                <a:latin typeface="Monotype Corsiva" pitchFamily="66" charset="0"/>
                <a:cs typeface="Times New Roman" pitchFamily="18" charset="0"/>
              </a:rPr>
              <a:t>познакомиться с историей возникновения прищепки</a:t>
            </a:r>
            <a:r>
              <a:rPr lang="ru-RU" sz="2800" kern="1200" dirty="0" smtClean="0">
                <a:latin typeface="Monotype Corsiva" pitchFamily="66" charset="0"/>
                <a:cs typeface="Times New Roman" pitchFamily="18" charset="0"/>
              </a:rPr>
              <a:t>;</a:t>
            </a:r>
            <a:endParaRPr lang="ru-RU" sz="2800" kern="1200" dirty="0">
              <a:latin typeface="Monotype Corsiva" pitchFamily="66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Clr>
                <a:srgbClr val="002060"/>
              </a:buClr>
              <a:buSzPct val="70000"/>
              <a:buFont typeface="Wingdings" pitchFamily="2" charset="2"/>
              <a:buChar char="v"/>
              <a:defRPr/>
            </a:pPr>
            <a:r>
              <a:rPr lang="ru-RU" sz="2800" kern="1200" dirty="0">
                <a:latin typeface="Monotype Corsiva" pitchFamily="66" charset="0"/>
                <a:cs typeface="Times New Roman" pitchFamily="18" charset="0"/>
              </a:rPr>
              <a:t>научиться изготавливать сувениры </a:t>
            </a:r>
            <a:r>
              <a:rPr lang="ru-RU" sz="2800" kern="1200" dirty="0" smtClean="0">
                <a:latin typeface="Monotype Corsiva" pitchFamily="66" charset="0"/>
                <a:cs typeface="Times New Roman" pitchFamily="18" charset="0"/>
              </a:rPr>
              <a:t>из </a:t>
            </a:r>
            <a:r>
              <a:rPr lang="ru-RU" sz="2800" kern="1200" dirty="0">
                <a:latin typeface="Monotype Corsiva" pitchFamily="66" charset="0"/>
                <a:cs typeface="Times New Roman" pitchFamily="18" charset="0"/>
              </a:rPr>
              <a:t>деревянных прищепок;</a:t>
            </a:r>
          </a:p>
          <a:p>
            <a:pPr eaLnBrk="1" fontAlgn="auto" hangingPunct="1">
              <a:spcAft>
                <a:spcPts val="0"/>
              </a:spcAft>
              <a:buClr>
                <a:srgbClr val="002060"/>
              </a:buClr>
              <a:buSzPct val="70000"/>
              <a:buFont typeface="Wingdings" pitchFamily="2" charset="2"/>
              <a:buChar char="v"/>
              <a:defRPr/>
            </a:pPr>
            <a:r>
              <a:rPr lang="ru-RU" sz="2800" kern="1200" dirty="0">
                <a:latin typeface="Monotype Corsiva" pitchFamily="66" charset="0"/>
                <a:cs typeface="Times New Roman" pitchFamily="18" charset="0"/>
              </a:rPr>
              <a:t>найти практическое применение, изготовленным поделкам.</a:t>
            </a:r>
          </a:p>
          <a:p>
            <a:pPr marL="0" indent="0" eaLnBrk="1" hangingPunct="1">
              <a:buFontTx/>
              <a:buNone/>
              <a:defRPr/>
            </a:pPr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404664"/>
            <a:ext cx="7620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4800" b="1" i="1" kern="1200" dirty="0" smtClean="0">
                <a:solidFill>
                  <a:schemeClr val="tx1"/>
                </a:solidFill>
                <a:latin typeface="Century" panose="02040604050505020304" pitchFamily="18" charset="0"/>
                <a:ea typeface="+mn-ea"/>
                <a:cs typeface="Arial" charset="0"/>
              </a:rPr>
              <a:t>Бывает и такое</a:t>
            </a:r>
            <a:br>
              <a:rPr lang="ru-RU" altLang="ru-RU" sz="4800" b="1" i="1" kern="1200" dirty="0" smtClean="0">
                <a:solidFill>
                  <a:schemeClr val="tx1"/>
                </a:solidFill>
                <a:latin typeface="Century" panose="02040604050505020304" pitchFamily="18" charset="0"/>
                <a:ea typeface="+mn-ea"/>
                <a:cs typeface="Arial" charset="0"/>
              </a:rPr>
            </a:br>
            <a:endParaRPr lang="ru-RU" altLang="ru-RU" sz="4800" i="1" dirty="0" smtClean="0">
              <a:solidFill>
                <a:schemeClr val="tx1"/>
              </a:solidFill>
              <a:latin typeface="Century" panose="02040604050505020304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981075"/>
            <a:ext cx="5184775" cy="312420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Оригинальную деревянную лавочку Molletta bench в виде гигантской бельевой прищепки придумали дизайнеры Michela и Paolo Baldessari для итальянской компании RIVA 1920. </a:t>
            </a:r>
          </a:p>
          <a:p>
            <a:pPr marL="0" indent="0"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Филадельфийскую скульптуру создал Клаус Ольденбург (Claes Oldenburg) в 1976 году; установлена прищепка на Centre Square Plaza. Её высота - около 15 метров. Этот скульптор известен тем, что он часто использовал для выражения своего искусства обычные, каждодневные предметы (лопаты, совки, веники, прищепки).</a:t>
            </a:r>
          </a:p>
          <a:p>
            <a:pPr marL="0" indent="0"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Гигантская деревянная прищепка находится в Бельгии в парке Chaudfontaine; она - образец современного городского искусства в лучших его проявлениях. Проект Mehmet Ali Uysa. Прищепка является центром части парка и выглядит великолепно</a:t>
            </a:r>
          </a:p>
          <a:p>
            <a:pPr marL="0" indent="0" eaLnBrk="1" hangingPunct="1">
              <a:spcBef>
                <a:spcPct val="0"/>
              </a:spcBef>
            </a:pPr>
            <a:endParaRPr lang="ru-RU" altLang="ru-RU" sz="2400" smtClean="0"/>
          </a:p>
        </p:txBody>
      </p:sp>
      <p:pic>
        <p:nvPicPr>
          <p:cNvPr id="6148" name="Рисунок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1700213"/>
            <a:ext cx="2376487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title"/>
          </p:nvPr>
        </p:nvSpPr>
        <p:spPr>
          <a:xfrm>
            <a:off x="1187450" y="333375"/>
            <a:ext cx="7561263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4000" b="1" i="1" kern="1200" dirty="0" smtClean="0">
                <a:solidFill>
                  <a:schemeClr val="tx1"/>
                </a:solidFill>
                <a:latin typeface="Century" panose="02040604050505020304" pitchFamily="18" charset="0"/>
                <a:ea typeface="+mn-ea"/>
                <a:cs typeface="Arial" charset="0"/>
              </a:rPr>
              <a:t>Из истории прищепки</a:t>
            </a:r>
            <a:br>
              <a:rPr lang="ru-RU" altLang="ru-RU" sz="4000" b="1" i="1" kern="1200" dirty="0" smtClean="0">
                <a:solidFill>
                  <a:schemeClr val="tx1"/>
                </a:solidFill>
                <a:latin typeface="Century" panose="02040604050505020304" pitchFamily="18" charset="0"/>
                <a:ea typeface="+mn-ea"/>
                <a:cs typeface="Arial" charset="0"/>
              </a:rPr>
            </a:br>
            <a:endParaRPr lang="ru-RU" altLang="ru-RU" sz="4000" i="1" dirty="0" smtClean="0">
              <a:solidFill>
                <a:schemeClr val="tx1"/>
              </a:solidFill>
              <a:latin typeface="Century" panose="02040604050505020304" pitchFamily="18" charset="0"/>
            </a:endParaRPr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258888" y="908050"/>
            <a:ext cx="7643812" cy="4525963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rgbClr val="05E0DB">
                  <a:lumMod val="75000"/>
                </a:srgbClr>
              </a:buClr>
              <a:buSzPct val="70000"/>
              <a:buFontTx/>
              <a:buNone/>
              <a:defRPr/>
            </a:pPr>
            <a:r>
              <a:rPr lang="ru-RU" sz="2000" b="1" kern="1200" dirty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000" b="1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со словарем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rgbClr val="05E0DB">
                  <a:lumMod val="75000"/>
                </a:srgbClr>
              </a:buClr>
              <a:buSzPct val="70000"/>
              <a:buFontTx/>
              <a:buNone/>
              <a:defRPr/>
            </a:pPr>
            <a:r>
              <a:rPr lang="ru-RU" sz="1800" b="1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Прищепка </a:t>
            </a:r>
            <a:r>
              <a:rPr lang="ru-RU" sz="18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специальный вид зажима, обычно использующийся для крепления предметов (например, одежды) к верёвке (например, бельевой).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rgbClr val="05E0DB">
                  <a:lumMod val="75000"/>
                </a:srgbClr>
              </a:buClr>
              <a:buSzPct val="70000"/>
              <a:buFontTx/>
              <a:buNone/>
              <a:defRPr/>
            </a:pPr>
            <a:r>
              <a:rPr lang="ru-RU" sz="1800" b="1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Немного истории</a:t>
            </a:r>
          </a:p>
          <a:p>
            <a:pPr algn="just" eaLnBrk="1" fontAlgn="auto" hangingPunct="1">
              <a:spcAft>
                <a:spcPts val="0"/>
              </a:spcAft>
              <a:buClr>
                <a:srgbClr val="002060"/>
              </a:buClr>
              <a:buSzPct val="70000"/>
              <a:buFont typeface="Wingdings" pitchFamily="2" charset="2"/>
              <a:buChar char="v"/>
              <a:defRPr/>
            </a:pPr>
            <a:r>
              <a:rPr lang="ru-RU" sz="18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Археологи относят момент возникновения прищепки к далеким первобытным временам. Женщины-хранительницы пещерного огня носили тогда  подобие одежды. Им приходилось ее стирать и сушить над костром или на солнце. Тогда и была придумана прищепка. Она состояла из двух щепок, перевязанных высохшими жилами убитых животных. </a:t>
            </a:r>
            <a:endPara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spcAft>
                <a:spcPts val="0"/>
              </a:spcAft>
              <a:buClr>
                <a:srgbClr val="002060"/>
              </a:buClr>
              <a:buSzPct val="70000"/>
              <a:buFont typeface="Wingdings" pitchFamily="2" charset="2"/>
              <a:buChar char="v"/>
              <a:defRPr/>
            </a:pPr>
            <a:endPara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spcAft>
                <a:spcPts val="0"/>
              </a:spcAft>
              <a:buClr>
                <a:srgbClr val="002060"/>
              </a:buClr>
              <a:buSzPct val="70000"/>
              <a:buFont typeface="Wingdings" pitchFamily="2" charset="2"/>
              <a:buChar char="v"/>
              <a:defRPr/>
            </a:pPr>
            <a:endParaRPr lang="ru-RU" sz="2000" kern="1200" dirty="0">
              <a:latin typeface="Monotype Corsiva" pitchFamily="66" charset="0"/>
              <a:cs typeface="Times New Roman" pitchFamily="18" charset="0"/>
            </a:endParaRPr>
          </a:p>
          <a:p>
            <a:pPr eaLnBrk="1" fontAlgn="auto" hangingPunct="1">
              <a:lnSpc>
                <a:spcPct val="115000"/>
              </a:lnSpc>
              <a:spcAft>
                <a:spcPts val="1000"/>
              </a:spcAft>
              <a:buClr>
                <a:srgbClr val="002060"/>
              </a:buClr>
              <a:buSzPct val="70000"/>
              <a:buFont typeface="Wingdings" pitchFamily="2" charset="2"/>
              <a:buChar char="v"/>
              <a:defRPr/>
            </a:pPr>
            <a:endParaRPr lang="ru-RU" sz="2000" kern="1200" dirty="0" smtClean="0">
              <a:latin typeface="Monotype Corsiva" pitchFamily="66" charset="0"/>
              <a:cs typeface="Times New Roman" pitchFamily="18" charset="0"/>
            </a:endParaRPr>
          </a:p>
          <a:p>
            <a:pPr eaLnBrk="1" fontAlgn="auto" hangingPunct="1">
              <a:lnSpc>
                <a:spcPct val="115000"/>
              </a:lnSpc>
              <a:spcAft>
                <a:spcPts val="1000"/>
              </a:spcAft>
              <a:buClr>
                <a:srgbClr val="002060"/>
              </a:buClr>
              <a:buSzPct val="70000"/>
              <a:buFont typeface="Wingdings" pitchFamily="2" charset="2"/>
              <a:buChar char="v"/>
              <a:defRPr/>
            </a:pPr>
            <a:r>
              <a:rPr lang="ru-RU" sz="18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древнем Египте с появлением тканей появились и первые подобия современных прищепок -  соединенные между собой две  палочки, использовавшиеся для сушки полотен и одежды.</a:t>
            </a:r>
          </a:p>
          <a:p>
            <a:pPr marL="0" indent="0" eaLnBrk="1" hangingPunct="1">
              <a:buFontTx/>
              <a:buNone/>
              <a:defRPr/>
            </a:pPr>
            <a:endParaRPr lang="ru-RU" altLang="ru-RU" dirty="0" smtClean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3933825"/>
            <a:ext cx="2376487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0113" y="476250"/>
            <a:ext cx="7858125" cy="4525963"/>
          </a:xfrm>
        </p:spPr>
        <p:txBody>
          <a:bodyPr/>
          <a:lstStyle/>
          <a:p>
            <a:pPr algn="just" eaLnBrk="1" hangingPunct="1">
              <a:buClr>
                <a:srgbClr val="002060"/>
              </a:buClr>
              <a:buSzPct val="70000"/>
              <a:buFont typeface="Wingdings" pitchFamily="2" charset="2"/>
              <a:buChar char="v"/>
              <a:defRPr/>
            </a:pPr>
            <a:r>
              <a:rPr lang="ru-RU" sz="18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Женщины использовали ее не только как средство для закрепления одежды на веревке, прищепка служила им еще и «заколкой» для волос, и своего рода пуговицами на теплой одежде. </a:t>
            </a:r>
          </a:p>
          <a:p>
            <a:pPr eaLnBrk="1" hangingPunct="1">
              <a:lnSpc>
                <a:spcPct val="115000"/>
              </a:lnSpc>
              <a:spcAft>
                <a:spcPts val="1000"/>
              </a:spcAft>
              <a:buClr>
                <a:srgbClr val="002060"/>
              </a:buClr>
              <a:buSzPct val="70000"/>
              <a:buFont typeface="Wingdings" pitchFamily="2" charset="2"/>
              <a:buChar char="v"/>
              <a:defRPr/>
            </a:pPr>
            <a:r>
              <a:rPr lang="ru-RU" sz="18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 Англии изобретение прищепок связывают с цыганами, которые сушили вещи на веревках, защемляя его ивовыми ветками, скрепленными между собой жгутом.</a:t>
            </a:r>
          </a:p>
          <a:p>
            <a:pPr eaLnBrk="1" hangingPunct="1">
              <a:lnSpc>
                <a:spcPct val="115000"/>
              </a:lnSpc>
              <a:spcAft>
                <a:spcPts val="1000"/>
              </a:spcAft>
              <a:buClr>
                <a:srgbClr val="002060"/>
              </a:buClr>
              <a:buSzPct val="70000"/>
              <a:buFont typeface="Wingdings" pitchFamily="2" charset="2"/>
              <a:buChar char="v"/>
              <a:defRPr/>
            </a:pPr>
            <a:endParaRPr lang="ru-RU" sz="2000" kern="1200" dirty="0" smtClean="0">
              <a:latin typeface="Monotype Corsiva" pitchFamily="66" charset="0"/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Aft>
                <a:spcPts val="1000"/>
              </a:spcAft>
              <a:buClr>
                <a:srgbClr val="002060"/>
              </a:buClr>
              <a:buSzPct val="70000"/>
              <a:buFont typeface="Wingdings" pitchFamily="2" charset="2"/>
              <a:buChar char="v"/>
              <a:defRPr/>
            </a:pPr>
            <a:r>
              <a:rPr lang="ru-RU" sz="18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Прищепки </a:t>
            </a:r>
            <a:r>
              <a:rPr lang="ru-RU" sz="18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белья не выходили из моды и в средневековье - тогда использовались только деревянные прищепки с простой системой крепления в виде пружины.</a:t>
            </a:r>
          </a:p>
          <a:p>
            <a:pPr eaLnBrk="1" hangingPunct="1">
              <a:lnSpc>
                <a:spcPct val="115000"/>
              </a:lnSpc>
              <a:spcAft>
                <a:spcPts val="1000"/>
              </a:spcAft>
              <a:buClr>
                <a:srgbClr val="002060"/>
              </a:buClr>
              <a:buSzPct val="70000"/>
              <a:buFont typeface="Wingdings" pitchFamily="2" charset="2"/>
              <a:buChar char="v"/>
              <a:defRPr/>
            </a:pPr>
            <a:r>
              <a:rPr lang="ru-RU" sz="18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Привычную нашему взгляду прищепку, состоящую из двух деревянных (ныне часто - пластмассовых) реечек, скреплённых между собой стальной пружинкой, изобрёл некий Дэвид М. Смит (</a:t>
            </a:r>
            <a:r>
              <a:rPr lang="ru-RU" sz="1800" kern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David</a:t>
            </a:r>
            <a:r>
              <a:rPr lang="ru-RU" sz="18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M. </a:t>
            </a:r>
            <a:r>
              <a:rPr lang="ru-RU" sz="1800" kern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Smith</a:t>
            </a:r>
            <a:r>
              <a:rPr lang="ru-RU" sz="18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из Спрингфилда, штат Вермонт, в 1853-м год.</a:t>
            </a:r>
          </a:p>
          <a:p>
            <a:pPr eaLnBrk="1" hangingPunct="1">
              <a:lnSpc>
                <a:spcPct val="115000"/>
              </a:lnSpc>
              <a:spcAft>
                <a:spcPts val="1000"/>
              </a:spcAft>
              <a:buClr>
                <a:srgbClr val="002060"/>
              </a:buClr>
              <a:buSzPct val="70000"/>
              <a:buFont typeface="Wingdings" pitchFamily="2" charset="2"/>
              <a:buChar char="v"/>
              <a:defRPr/>
            </a:pPr>
            <a:r>
              <a:rPr lang="ru-RU" sz="18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прищепки могут быть такими:</a:t>
            </a:r>
          </a:p>
          <a:p>
            <a:pPr marL="0" indent="0">
              <a:buFontTx/>
              <a:buNone/>
              <a:defRPr/>
            </a:pPr>
            <a:endParaRPr lang="ru-RU" dirty="0"/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3831">
            <a:off x="5413375" y="1895475"/>
            <a:ext cx="252095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5229225"/>
            <a:ext cx="244792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042988" y="115888"/>
            <a:ext cx="7643812" cy="1143000"/>
          </a:xfrm>
        </p:spPr>
        <p:txBody>
          <a:bodyPr/>
          <a:lstStyle/>
          <a:p>
            <a:r>
              <a:rPr lang="ru-RU" altLang="ru-RU" sz="4800" b="1" i="1" dirty="0" smtClean="0">
                <a:latin typeface="Century" panose="02040604050505020304" pitchFamily="18" charset="0"/>
              </a:rPr>
              <a:t>Есть идея!</a:t>
            </a:r>
          </a:p>
        </p:txBody>
      </p:sp>
      <p:pic>
        <p:nvPicPr>
          <p:cNvPr id="9219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1196975"/>
            <a:ext cx="4187825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868144" y="2133600"/>
            <a:ext cx="32758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>
                <a:latin typeface="Century" panose="02040604050505020304" pitchFamily="18" charset="0"/>
              </a:rPr>
              <a:t>«Карандашница»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1041400" y="6350"/>
            <a:ext cx="7643813" cy="1143000"/>
          </a:xfrm>
        </p:spPr>
        <p:txBody>
          <a:bodyPr/>
          <a:lstStyle/>
          <a:p>
            <a:r>
              <a:rPr lang="ru-RU" altLang="ru-RU" sz="4000" b="1" i="1" dirty="0" smtClean="0">
                <a:latin typeface="Century" panose="02040604050505020304" pitchFamily="18" charset="0"/>
              </a:rPr>
              <a:t>Инструменты и материалы</a:t>
            </a:r>
            <a:r>
              <a:rPr lang="ru-RU" altLang="ru-RU" sz="4000" i="1" dirty="0" smtClean="0">
                <a:latin typeface="Century" panose="02040604050505020304" pitchFamily="18" charset="0"/>
              </a:rPr>
              <a:t>:</a:t>
            </a:r>
          </a:p>
        </p:txBody>
      </p:sp>
      <p:pic>
        <p:nvPicPr>
          <p:cNvPr id="1024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1125538"/>
            <a:ext cx="129540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8113" y="1125538"/>
            <a:ext cx="147637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1125538"/>
            <a:ext cx="1423987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8113" y="3789363"/>
            <a:ext cx="2147887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TextBox 6"/>
          <p:cNvSpPr txBox="1">
            <a:spLocks noChangeArrowheads="1"/>
          </p:cNvSpPr>
          <p:nvPr/>
        </p:nvSpPr>
        <p:spPr bwMode="auto">
          <a:xfrm>
            <a:off x="1284288" y="3244850"/>
            <a:ext cx="22717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6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1800"/>
              <a:t>Банка (жестяная)</a:t>
            </a:r>
          </a:p>
        </p:txBody>
      </p:sp>
      <p:sp>
        <p:nvSpPr>
          <p:cNvPr id="10248" name="TextBox 7"/>
          <p:cNvSpPr txBox="1">
            <a:spLocks noChangeArrowheads="1"/>
          </p:cNvSpPr>
          <p:nvPr/>
        </p:nvSpPr>
        <p:spPr bwMode="auto">
          <a:xfrm>
            <a:off x="3856038" y="3143250"/>
            <a:ext cx="16557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6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1800"/>
              <a:t>Материал (мешковина)</a:t>
            </a:r>
          </a:p>
        </p:txBody>
      </p:sp>
      <p:sp>
        <p:nvSpPr>
          <p:cNvPr id="10249" name="TextBox 8"/>
          <p:cNvSpPr txBox="1">
            <a:spLocks noChangeArrowheads="1"/>
          </p:cNvSpPr>
          <p:nvPr/>
        </p:nvSpPr>
        <p:spPr bwMode="auto">
          <a:xfrm>
            <a:off x="7019925" y="2276475"/>
            <a:ext cx="2016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6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1800"/>
              <a:t>Клей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1800"/>
              <a:t>(универсальный)</a:t>
            </a:r>
          </a:p>
        </p:txBody>
      </p:sp>
      <p:sp>
        <p:nvSpPr>
          <p:cNvPr id="10250" name="TextBox 9"/>
          <p:cNvSpPr txBox="1">
            <a:spLocks noChangeArrowheads="1"/>
          </p:cNvSpPr>
          <p:nvPr/>
        </p:nvSpPr>
        <p:spPr bwMode="auto">
          <a:xfrm>
            <a:off x="1558925" y="5707063"/>
            <a:ext cx="20081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6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1800"/>
              <a:t>Прищепки</a:t>
            </a:r>
          </a:p>
        </p:txBody>
      </p:sp>
      <p:pic>
        <p:nvPicPr>
          <p:cNvPr id="1025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9675" y="3789363"/>
            <a:ext cx="1868488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3650" y="3856038"/>
            <a:ext cx="2185988" cy="177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3" name="TextBox 12"/>
          <p:cNvSpPr txBox="1">
            <a:spLocks noChangeArrowheads="1"/>
          </p:cNvSpPr>
          <p:nvPr/>
        </p:nvSpPr>
        <p:spPr bwMode="auto">
          <a:xfrm>
            <a:off x="3873500" y="5718175"/>
            <a:ext cx="21891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6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1800"/>
              <a:t>Веревка</a:t>
            </a:r>
          </a:p>
        </p:txBody>
      </p:sp>
      <p:sp>
        <p:nvSpPr>
          <p:cNvPr id="10254" name="TextBox 13"/>
          <p:cNvSpPr txBox="1">
            <a:spLocks noChangeArrowheads="1"/>
          </p:cNvSpPr>
          <p:nvPr/>
        </p:nvSpPr>
        <p:spPr bwMode="auto">
          <a:xfrm>
            <a:off x="6343650" y="5707063"/>
            <a:ext cx="2665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6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1800"/>
              <a:t>Ножницы и маркер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549275"/>
            <a:ext cx="3275012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1331913" y="4076700"/>
            <a:ext cx="33845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1800"/>
              <a:t>1. </a:t>
            </a: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Разбираем заготовленные прищепки на две части. Нужно примерно 16 прищепок.</a:t>
            </a:r>
          </a:p>
        </p:txBody>
      </p:sp>
      <p:sp>
        <p:nvSpPr>
          <p:cNvPr id="11268" name="TextBox 4"/>
          <p:cNvSpPr txBox="1">
            <a:spLocks noChangeArrowheads="1"/>
          </p:cNvSpPr>
          <p:nvPr/>
        </p:nvSpPr>
        <p:spPr bwMode="auto">
          <a:xfrm>
            <a:off x="5148263" y="1125538"/>
            <a:ext cx="3168650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Берем на ткани, обводим маркером дно банки  и вырезаем деталь  в количестве 2 штук.</a:t>
            </a: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9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5388" y="2997200"/>
            <a:ext cx="3670300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003399"/>
      </a:folHlink>
    </a:clrScheme>
    <a:fontScheme name="Оформление по умолчанию">
      <a:majorFont>
        <a:latin typeface="Majestic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</TotalTime>
  <Words>749</Words>
  <Application>Microsoft Office PowerPoint</Application>
  <PresentationFormat>Экран (4:3)</PresentationFormat>
  <Paragraphs>98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Century</vt:lpstr>
      <vt:lpstr>Times New Roman</vt:lpstr>
      <vt:lpstr>Majestic</vt:lpstr>
      <vt:lpstr>Wingdings</vt:lpstr>
      <vt:lpstr>Candara</vt:lpstr>
      <vt:lpstr>Verdana</vt:lpstr>
      <vt:lpstr>Monotype Corsiva</vt:lpstr>
      <vt:lpstr>Оформление по умолчанию</vt:lpstr>
      <vt:lpstr>Мастер - класс </vt:lpstr>
      <vt:lpstr>«Удивительное превращение прищепки» </vt:lpstr>
      <vt:lpstr>Презентация PowerPoint</vt:lpstr>
      <vt:lpstr>Бывает и такое </vt:lpstr>
      <vt:lpstr>Из истории прищепки </vt:lpstr>
      <vt:lpstr>Презентация PowerPoint</vt:lpstr>
      <vt:lpstr>Есть идея!</vt:lpstr>
      <vt:lpstr>Инструменты и материалы: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Анализ изделия: </vt:lpstr>
      <vt:lpstr>Себестоимость изделия </vt:lpstr>
      <vt:lpstr>Реклама</vt:lpstr>
      <vt:lpstr>Спасибо  за  внимание!</vt:lpstr>
    </vt:vector>
  </TitlesOfParts>
  <Company>Филиал ЗАО "ЛУКОЙЛ-Информ" в г. Волгограде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Виктория Полякова</cp:lastModifiedBy>
  <cp:revision>53</cp:revision>
  <dcterms:created xsi:type="dcterms:W3CDTF">2011-08-05T04:20:45Z</dcterms:created>
  <dcterms:modified xsi:type="dcterms:W3CDTF">2017-02-10T18:39:21Z</dcterms:modified>
</cp:coreProperties>
</file>