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35"/>
  </p:notesMasterIdLst>
  <p:sldIdLst>
    <p:sldId id="284" r:id="rId2"/>
    <p:sldId id="352" r:id="rId3"/>
    <p:sldId id="418" r:id="rId4"/>
    <p:sldId id="368" r:id="rId5"/>
    <p:sldId id="425" r:id="rId6"/>
    <p:sldId id="398" r:id="rId7"/>
    <p:sldId id="369" r:id="rId8"/>
    <p:sldId id="400" r:id="rId9"/>
    <p:sldId id="370" r:id="rId10"/>
    <p:sldId id="372" r:id="rId11"/>
    <p:sldId id="420" r:id="rId12"/>
    <p:sldId id="407" r:id="rId13"/>
    <p:sldId id="417" r:id="rId14"/>
    <p:sldId id="373" r:id="rId15"/>
    <p:sldId id="375" r:id="rId16"/>
    <p:sldId id="423" r:id="rId17"/>
    <p:sldId id="376" r:id="rId18"/>
    <p:sldId id="377" r:id="rId19"/>
    <p:sldId id="378" r:id="rId20"/>
    <p:sldId id="441" r:id="rId21"/>
    <p:sldId id="318" r:id="rId22"/>
    <p:sldId id="432" r:id="rId23"/>
    <p:sldId id="328" r:id="rId24"/>
    <p:sldId id="427" r:id="rId25"/>
    <p:sldId id="430" r:id="rId26"/>
    <p:sldId id="435" r:id="rId27"/>
    <p:sldId id="330" r:id="rId28"/>
    <p:sldId id="363" r:id="rId29"/>
    <p:sldId id="437" r:id="rId30"/>
    <p:sldId id="431" r:id="rId31"/>
    <p:sldId id="415" r:id="rId32"/>
    <p:sldId id="436" r:id="rId33"/>
    <p:sldId id="440" r:id="rId3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9" autoAdjust="0"/>
    <p:restoredTop sz="86380" autoAdjust="0"/>
  </p:normalViewPr>
  <p:slideViewPr>
    <p:cSldViewPr>
      <p:cViewPr varScale="1">
        <p:scale>
          <a:sx n="50" d="100"/>
          <a:sy n="50" d="100"/>
        </p:scale>
        <p:origin x="-96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66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209215D-A378-419B-81C4-230506B8FF9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09215D-A378-419B-81C4-230506B8FF9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09215D-A378-419B-81C4-230506B8FF99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09215D-A378-419B-81C4-230506B8FF99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76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3700" cy="4103688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mtClean="0">
              <a:latin typeface="Times New Roman" pitchFamily="18" charset="0"/>
              <a:ea typeface="SimSun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7E05591-31E1-4490-9ED8-52D66E428B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0B3233-779D-47AC-A88F-01D1C799A8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5C37DD9-E841-4114-B2E8-5A054D0D8F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96BAB-ABE0-4DCD-97E6-DEABD7B017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CD6D6D6-F1AE-4CEC-B578-0124DE42C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2F3702-7A01-426F-B2A5-9871E312BB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1E9F89-82E0-4A1E-A65E-16813EDE3A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93C20E-6590-46E7-89FD-ECB6C05526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8FE5D3-3F48-4831-8E30-BABBC7EA2E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3293E6-E6AE-4475-BA9D-97A6FFFD95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11951D-E5D8-4463-B2AB-DB8FD9A437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2ABAB38-549B-4192-89FA-756558303DE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Шаблон (фон) презентаций &quot;Россия&quot;-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61513" y="633047"/>
            <a:ext cx="6358597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0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5">
                  <a:lumMod val="2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endParaRPr lang="ru-RU" sz="40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5">
                  <a:lumMod val="2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2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Система                  патриотического</a:t>
            </a:r>
          </a:p>
          <a:p>
            <a:pPr algn="ctr"/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2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воспитания  дошкольников</a:t>
            </a:r>
            <a:endParaRPr lang="ru-RU" sz="28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5">
                  <a:lumMod val="2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r>
              <a:rPr lang="ru-RU" sz="2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.</a:t>
            </a:r>
            <a:endParaRPr lang="ru-RU" sz="2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6804248" cy="83099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Развитие интереса к русским традициям и промыслам</a:t>
            </a:r>
          </a:p>
        </p:txBody>
      </p:sp>
      <p:pic>
        <p:nvPicPr>
          <p:cNvPr id="3" name="Picture 2" descr="C:\Users\Acer\Desktop\патриотическая\фото патриотический уголок\DCIM\100NIKON\DSCN240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19672" y="1844824"/>
            <a:ext cx="5334207" cy="4000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Знакомство с бытом наших прадедов</a:t>
            </a:r>
            <a:endParaRPr lang="ru-RU" sz="2400" dirty="0"/>
          </a:p>
        </p:txBody>
      </p:sp>
      <p:pic>
        <p:nvPicPr>
          <p:cNvPr id="80900" name="Picture 4" descr="C:\Users\Acer\Desktop\патриотическая\фото патриотический уголок\фото музей патриот\флтл музей патриот\P116100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268760"/>
            <a:ext cx="2478937" cy="3305401"/>
          </a:xfrm>
          <a:prstGeom prst="rect">
            <a:avLst/>
          </a:prstGeom>
          <a:noFill/>
        </p:spPr>
      </p:pic>
      <p:pic>
        <p:nvPicPr>
          <p:cNvPr id="7" name="Picture 2" descr="C:\Users\Acer\Desktop\патриотическая\фото патриотический уголок\DCIM\100NIKON\DSCN240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63888" y="3284984"/>
            <a:ext cx="3854288" cy="28913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Знакомство с народным творчеством, народным костюмом</a:t>
            </a:r>
            <a:endParaRPr lang="ru-RU" sz="2400" dirty="0"/>
          </a:p>
        </p:txBody>
      </p:sp>
      <p:pic>
        <p:nvPicPr>
          <p:cNvPr id="7" name="Picture 2" descr="C:\Users\Acer\Desktop\патриотическая\фото патриотический уголок\DCIM\100NIKON\DSCN242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139952" y="3789040"/>
            <a:ext cx="3486002" cy="2614502"/>
          </a:xfrm>
          <a:prstGeom prst="rect">
            <a:avLst/>
          </a:prstGeom>
          <a:noFill/>
        </p:spPr>
      </p:pic>
      <p:pic>
        <p:nvPicPr>
          <p:cNvPr id="6" name="Picture 2" descr="C:\Users\Acer\Desktop\патриотическая\фото патриотический уголок\DCIM\100NIKON\DSCN241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1772816"/>
            <a:ext cx="3528392" cy="26462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24204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Знакомство детей с русской культурой через русские народные сказки </a:t>
            </a:r>
            <a:endParaRPr lang="ru-RU" sz="2800" dirty="0"/>
          </a:p>
        </p:txBody>
      </p:sp>
      <p:pic>
        <p:nvPicPr>
          <p:cNvPr id="78850" name="Picture 2" descr="C:\Users\Acer\Desktop\ФОТО РАЗНОЕ\МАТВЕЙ\фото\викторина по сказкам\DSCN017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75656" y="2060848"/>
            <a:ext cx="4670913" cy="35031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332656"/>
            <a:ext cx="6156176" cy="83099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Формирование элементарных знаний о правах человека</a:t>
            </a:r>
          </a:p>
        </p:txBody>
      </p:sp>
      <p:pic>
        <p:nvPicPr>
          <p:cNvPr id="1026" name="Picture 2" descr="C:\Users\Acer\Desktop\DSCN245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75656" y="1844824"/>
            <a:ext cx="5390628" cy="40429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7200800" cy="95410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Знакомство детей с символами государства (герб, флаг, гимн)</a:t>
            </a:r>
          </a:p>
        </p:txBody>
      </p:sp>
      <p:pic>
        <p:nvPicPr>
          <p:cNvPr id="3" name="Picture 2" descr="C:\Users\Acer\Desktop\патриотическая\фото патриотический уголок\DCIM\100NIKON\DSCN242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1574" y="1628800"/>
            <a:ext cx="6144682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239000" cy="57606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Дидактические игры</a:t>
            </a:r>
            <a:endParaRPr lang="ru-RU" sz="2400" dirty="0"/>
          </a:p>
        </p:txBody>
      </p:sp>
      <p:pic>
        <p:nvPicPr>
          <p:cNvPr id="83972" name="Picture 4" descr="C:\Users\Acer\Desktop\день горошины\SAM_623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75656" y="1844824"/>
            <a:ext cx="5223920" cy="39179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6696744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Расширение представлений о городах России</a:t>
            </a:r>
            <a:endParaRPr lang="ru-RU" sz="2400" dirty="0"/>
          </a:p>
        </p:txBody>
      </p:sp>
      <p:pic>
        <p:nvPicPr>
          <p:cNvPr id="3" name="Picture 3" descr="C:\Users\Acer\Desktop\день горошины\20170120_10242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785826" y="2525996"/>
            <a:ext cx="4565506" cy="25680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6984776" cy="83099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чувства ответственности и гордости за достижения страны, области</a:t>
            </a:r>
            <a:endParaRPr lang="ru-RU" sz="2400" dirty="0"/>
          </a:p>
        </p:txBody>
      </p:sp>
      <p:pic>
        <p:nvPicPr>
          <p:cNvPr id="7" name="Picture 2" descr="C:\Users\Acer\Desktop\патриотическая\фото патриотический уголок\DCIM\100NIKON\DSCN240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1844824"/>
            <a:ext cx="3558010" cy="2668508"/>
          </a:xfrm>
          <a:prstGeom prst="rect">
            <a:avLst/>
          </a:prstGeom>
          <a:noFill/>
        </p:spPr>
      </p:pic>
      <p:pic>
        <p:nvPicPr>
          <p:cNvPr id="4" name="Picture 2" descr="C:\Users\Acer\Desktop\патриотическая\фото патриотический уголок\DCIM\100NIKON\DSCN239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91880" y="3429000"/>
            <a:ext cx="3678023" cy="27585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92696"/>
            <a:ext cx="6300192" cy="83099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толерантности, чувства уважения к другим народам, их традициям</a:t>
            </a:r>
            <a:endParaRPr lang="ru-RU" sz="2400" dirty="0"/>
          </a:p>
        </p:txBody>
      </p:sp>
      <p:pic>
        <p:nvPicPr>
          <p:cNvPr id="2050" name="Picture 2" descr="C:\Users\Acer\Desktop\DSCN245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624" y="2132856"/>
            <a:ext cx="5652120" cy="423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79513" y="-68807"/>
            <a:ext cx="77768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97346"/>
            <a:ext cx="65722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b="1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836712"/>
            <a:ext cx="7344816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+mn-lt"/>
              </a:rPr>
              <a:t>Патриотическое воспитание сегодня - одно из важнейших звеньев системы воспита</a:t>
            </a:r>
            <a:r>
              <a:rPr lang="ru-RU" sz="2800" b="1" dirty="0" smtClean="0"/>
              <a:t>тельной работы</a:t>
            </a:r>
            <a:r>
              <a:rPr lang="ru-RU" sz="2800" dirty="0" smtClean="0"/>
              <a:t>.</a:t>
            </a:r>
            <a:r>
              <a:rPr lang="ru-RU" sz="2800" dirty="0" smtClean="0">
                <a:latin typeface="Bookman Old Style" pitchFamily="18" charset="0"/>
              </a:rPr>
              <a:t> </a:t>
            </a:r>
            <a:endParaRPr lang="ru-RU" sz="2800" b="1" dirty="0" smtClean="0">
              <a:latin typeface="+mn-lt"/>
            </a:endParaRPr>
          </a:p>
          <a:p>
            <a:pPr marL="0" indent="0" algn="ctr">
              <a:buNone/>
            </a:pPr>
            <a:r>
              <a:rPr lang="ru-RU" sz="2800" dirty="0" smtClean="0">
                <a:latin typeface="Bookman Old Style" pitchFamily="18" charset="0"/>
              </a:rPr>
              <a:t>Ответ на вопрос «Что такое патриотизм?» в разные времена пытались дать многие известные люди нашей страны. </a:t>
            </a:r>
            <a:endParaRPr lang="ru-RU" sz="2800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algn="ctr"/>
            <a:r>
              <a:rPr lang="ru-RU" sz="2800" dirty="0" smtClean="0">
                <a:latin typeface="Bookman Old Style" pitchFamily="18" charset="0"/>
              </a:rPr>
              <a:t>Так, С.И. Ожегов определял патриотизм как                  </a:t>
            </a:r>
            <a:r>
              <a:rPr lang="ru-RU" sz="2800" dirty="0" smtClean="0">
                <a:solidFill>
                  <a:schemeClr val="tx2"/>
                </a:solidFill>
                <a:latin typeface="Bookman Old Style" pitchFamily="18" charset="0"/>
              </a:rPr>
              <a:t>"преданность и любовь к своему Отечеству, своему народу»</a:t>
            </a:r>
            <a:endParaRPr lang="ru-RU" sz="28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ru-RU" sz="2800" dirty="0" smtClean="0">
              <a:latin typeface="Bookman Old Style" pitchFamily="18" charset="0"/>
            </a:endParaRPr>
          </a:p>
          <a:p>
            <a:pPr marL="0" indent="0" algn="ctr">
              <a:buNone/>
            </a:pPr>
            <a:r>
              <a:rPr lang="ru-RU" sz="2800" dirty="0" smtClean="0">
                <a:latin typeface="Bookman Old Style" pitchFamily="18" charset="0"/>
              </a:rPr>
              <a:t>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Шаблон (фон) презентаций &quot;Россия&quot;-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63996"/>
            <a:ext cx="9640956" cy="7230717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58963" y="975360"/>
            <a:ext cx="7216775" cy="1229504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accent5">
                    <a:lumMod val="2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5">
                    <a:lumMod val="25000"/>
                  </a:schemeClr>
                </a:solidFill>
              </a:rPr>
            </a:br>
            <a:r>
              <a:rPr lang="ru-RU" sz="2800" dirty="0" smtClean="0">
                <a:solidFill>
                  <a:schemeClr val="accent5">
                    <a:lumMod val="25000"/>
                  </a:schemeClr>
                </a:solidFill>
              </a:rPr>
              <a:t>                     </a:t>
            </a:r>
            <a:r>
              <a:rPr lang="ru-RU" sz="22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по направлению         </a:t>
            </a:r>
            <a:br>
              <a:rPr lang="ru-RU" sz="22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патриотического воспитания                                            \                       проходит  по следующим этапам:</a:t>
            </a:r>
            <a:endParaRPr lang="ru-RU" sz="2200" b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115616" y="2194560"/>
            <a:ext cx="7776864" cy="361070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lnSpc>
                <a:spcPct val="150000"/>
              </a:lnSpc>
              <a:buNone/>
            </a:pPr>
            <a:r>
              <a:rPr lang="ru-RU" sz="2800" dirty="0" smtClean="0">
                <a:solidFill>
                  <a:schemeClr val="accent5">
                    <a:lumMod val="25000"/>
                  </a:schemeClr>
                </a:solidFill>
              </a:rPr>
              <a:t>    </a:t>
            </a:r>
            <a:r>
              <a:rPr lang="en-US" sz="32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2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Работа с детьми</a:t>
            </a:r>
            <a:br>
              <a:rPr lang="ru-RU" sz="32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Работа с родителями</a:t>
            </a:r>
          </a:p>
          <a:p>
            <a:pPr>
              <a:lnSpc>
                <a:spcPct val="150000"/>
              </a:lnSpc>
              <a:buNone/>
            </a:pPr>
            <a:r>
              <a:rPr lang="ru-RU" sz="32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3. Работа с социумом   </a:t>
            </a: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184731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56591" y="274638"/>
            <a:ext cx="7301557" cy="51115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Проведение образовательной деятельности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Acer\Desktop\Сайт доу\СОЛНЫШКО ДОБРОТЫ\SAM_62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03648" y="1700808"/>
            <a:ext cx="5196316" cy="3895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7242048" cy="4776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</a:t>
            </a:r>
            <a:r>
              <a:rPr lang="ru-RU" sz="2400" dirty="0" smtClean="0"/>
              <a:t>урок доброты»</a:t>
            </a:r>
            <a:endParaRPr lang="ru-RU" sz="2400" dirty="0"/>
          </a:p>
        </p:txBody>
      </p:sp>
      <p:pic>
        <p:nvPicPr>
          <p:cNvPr id="5123" name="Picture 3" descr="C:\Users\Acer\Desktop\Сайт доу\СОЛНЫШКО ДОБРОТЫ\SAM_619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79912" y="1196751"/>
            <a:ext cx="4067638" cy="3050729"/>
          </a:xfrm>
          <a:prstGeom prst="rect">
            <a:avLst/>
          </a:prstGeom>
          <a:noFill/>
        </p:spPr>
      </p:pic>
      <p:pic>
        <p:nvPicPr>
          <p:cNvPr id="5124" name="Picture 4" descr="C:\Users\Acer\Desktop\Сайт доу\СОЛНЫШКО ДОБРОТЫ\DSCN234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3068960"/>
            <a:ext cx="4224469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27225" y="404664"/>
            <a:ext cx="7216775" cy="291892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Праздники и развлечения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1027" name="Picture 3" descr="C:\Users\Acer\Desktop\PB25065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27984" y="3068960"/>
            <a:ext cx="4405214" cy="3303910"/>
          </a:xfrm>
          <a:prstGeom prst="rect">
            <a:avLst/>
          </a:prstGeom>
          <a:noFill/>
        </p:spPr>
      </p:pic>
      <p:pic>
        <p:nvPicPr>
          <p:cNvPr id="1028" name="Picture 4" descr="C:\Users\Acer\Desktop\веселые старты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1268760"/>
            <a:ext cx="4398104" cy="3298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242048" cy="69833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прогулки по родному селу</a:t>
            </a:r>
            <a:endParaRPr lang="ru-RU" sz="2400" dirty="0"/>
          </a:p>
        </p:txBody>
      </p:sp>
      <p:pic>
        <p:nvPicPr>
          <p:cNvPr id="77827" name="Picture 3" descr="C:\Users\Acer\Desktop\ФОТО РАЗНОЕ\день здоровья\DSCN12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75656" y="1754814"/>
            <a:ext cx="5364087" cy="4023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 idx="4294967295"/>
          </p:nvPr>
        </p:nvSpPr>
        <p:spPr>
          <a:xfrm>
            <a:off x="1331640" y="908720"/>
            <a:ext cx="5910263" cy="228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sz="2700" dirty="0" smtClean="0"/>
              <a:t>участие в праздниках</a:t>
            </a:r>
            <a:endParaRPr lang="ru-RU" sz="27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Picture 2" descr="C:\Users\Acer\Desktop\старты с пугало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484784"/>
            <a:ext cx="4416491" cy="3312368"/>
          </a:xfrm>
          <a:prstGeom prst="rect">
            <a:avLst/>
          </a:prstGeom>
          <a:noFill/>
        </p:spPr>
      </p:pic>
      <p:pic>
        <p:nvPicPr>
          <p:cNvPr id="2050" name="Picture 2" descr="C:\Users\Acer\Desktop\PB25063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3968" y="3501008"/>
            <a:ext cx="3611051" cy="27060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 Акция «Цветок ветерану»</a:t>
            </a:r>
            <a:endParaRPr lang="ru-RU" sz="2400" dirty="0"/>
          </a:p>
        </p:txBody>
      </p:sp>
      <p:pic>
        <p:nvPicPr>
          <p:cNvPr id="757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624" y="1844824"/>
            <a:ext cx="6214981" cy="372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291673" cy="5040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Совместная творческая деятельность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75656" y="1844823"/>
            <a:ext cx="4896544" cy="3672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404664"/>
            <a:ext cx="5841892" cy="5166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Семейный Проект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 «Моя родословная»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Acer\Desktop\DSCN245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640" y="1484784"/>
            <a:ext cx="6221624" cy="46662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7671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Музей </a:t>
            </a:r>
            <a:r>
              <a:rPr lang="ru-RU" sz="2400" dirty="0" err="1" smtClean="0"/>
              <a:t>Вагайской</a:t>
            </a:r>
            <a:r>
              <a:rPr lang="ru-RU" sz="2400" dirty="0" smtClean="0"/>
              <a:t> СОШ</a:t>
            </a:r>
            <a:endParaRPr lang="ru-RU" sz="2400" dirty="0"/>
          </a:p>
        </p:txBody>
      </p:sp>
      <p:pic>
        <p:nvPicPr>
          <p:cNvPr id="77826" name="Picture 2" descr="C:\Users\Acer\Desktop\патриотическая\фото патриотический уголок\фото музей патриот\флтл музей патриот\P11609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75656" y="1916832"/>
            <a:ext cx="5400600" cy="4050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Работу  по привитию детям духовно – нравственных ценностей следует вести  по нескольким направлениям: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400" dirty="0" smtClean="0">
                <a:latin typeface="Arial" pitchFamily="34" charset="0"/>
                <a:cs typeface="Arial" pitchFamily="34" charset="0"/>
              </a:rPr>
            </a:b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340768"/>
            <a:ext cx="7776864" cy="504296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2800" dirty="0" smtClean="0">
                <a:latin typeface="Bookman Old Style" pitchFamily="18" charset="0"/>
                <a:sym typeface="Wingdings"/>
              </a:rPr>
              <a:t></a:t>
            </a:r>
            <a:r>
              <a:rPr lang="ru-RU" sz="2800" dirty="0" smtClean="0">
                <a:latin typeface="Bookman Old Style" pitchFamily="18" charset="0"/>
              </a:rPr>
              <a:t> </a:t>
            </a:r>
            <a:r>
              <a:rPr lang="ru-RU" sz="2800" b="1" dirty="0" smtClean="0">
                <a:latin typeface="Bookman Old Style" pitchFamily="18" charset="0"/>
              </a:rPr>
              <a:t>духовно – образовательном </a:t>
            </a:r>
            <a:r>
              <a:rPr lang="ru-RU" sz="2800" dirty="0" smtClean="0">
                <a:latin typeface="Bookman Old Style" pitchFamily="18" charset="0"/>
              </a:rPr>
              <a:t>(тематические занятия, беседы, чтение литературы, рассматривание иллюстраций);</a:t>
            </a:r>
          </a:p>
          <a:p>
            <a:pPr marL="0" indent="0" algn="ctr">
              <a:buNone/>
            </a:pPr>
            <a:r>
              <a:rPr lang="ru-RU" sz="2800" b="1" dirty="0" smtClean="0">
                <a:latin typeface="Bookman Old Style" pitchFamily="18" charset="0"/>
                <a:sym typeface="Wingdings"/>
              </a:rPr>
              <a:t></a:t>
            </a:r>
            <a:r>
              <a:rPr lang="ru-RU" sz="2800" b="1" dirty="0" smtClean="0">
                <a:latin typeface="Bookman Old Style" pitchFamily="18" charset="0"/>
              </a:rPr>
              <a:t> </a:t>
            </a:r>
            <a:r>
              <a:rPr lang="ru-RU" sz="2800" b="1" dirty="0" err="1" smtClean="0">
                <a:latin typeface="Bookman Old Style" pitchFamily="18" charset="0"/>
              </a:rPr>
              <a:t>воспитательно</a:t>
            </a:r>
            <a:r>
              <a:rPr lang="ru-RU" sz="2800" b="1" dirty="0" smtClean="0">
                <a:latin typeface="Bookman Old Style" pitchFamily="18" charset="0"/>
              </a:rPr>
              <a:t> – образовательном </a:t>
            </a:r>
            <a:r>
              <a:rPr lang="ru-RU" sz="2800" dirty="0" smtClean="0">
                <a:latin typeface="Bookman Old Style" pitchFamily="18" charset="0"/>
              </a:rPr>
              <a:t>(развлечения, народные праздники, игровая деятельность);</a:t>
            </a:r>
          </a:p>
          <a:p>
            <a:pPr marL="0" indent="0" algn="ctr">
              <a:buFont typeface="Wingdings"/>
              <a:buChar char="t"/>
            </a:pPr>
            <a:r>
              <a:rPr lang="ru-RU" sz="2800" b="1" dirty="0" smtClean="0">
                <a:latin typeface="Bookman Old Style" pitchFamily="18" charset="0"/>
              </a:rPr>
              <a:t>культурно – познавательном  </a:t>
            </a:r>
            <a:r>
              <a:rPr lang="ru-RU" sz="2800" dirty="0" smtClean="0">
                <a:latin typeface="Bookman Old Style" pitchFamily="18" charset="0"/>
              </a:rPr>
              <a:t>(экскурсии, целевые прогулки, встречи с интересными людьми);</a:t>
            </a:r>
          </a:p>
          <a:p>
            <a:pPr algn="ctr">
              <a:buFont typeface="Wingdings"/>
              <a:buChar char="t"/>
            </a:pPr>
            <a:r>
              <a:rPr lang="ru-RU" sz="2800" b="1" dirty="0" smtClean="0">
                <a:latin typeface="Bookman Old Style" pitchFamily="18" charset="0"/>
              </a:rPr>
              <a:t>нравственно – трудовом                           </a:t>
            </a:r>
            <a:r>
              <a:rPr lang="ru-RU" sz="2800" dirty="0" smtClean="0">
                <a:latin typeface="Bookman Old Style" pitchFamily="18" charset="0"/>
              </a:rPr>
              <a:t>( продуктивная деятельность, организация труда детей).       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9487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 проект  в рамках социального договора</a:t>
            </a:r>
            <a:br>
              <a:rPr lang="ru-RU" sz="2400" dirty="0" smtClean="0"/>
            </a:br>
            <a:r>
              <a:rPr lang="ru-RU" sz="2400" dirty="0" smtClean="0"/>
              <a:t>«Край родной, навек любимый»</a:t>
            </a:r>
            <a:endParaRPr lang="ru-RU" sz="2400" dirty="0"/>
          </a:p>
        </p:txBody>
      </p:sp>
      <p:pic>
        <p:nvPicPr>
          <p:cNvPr id="3074" name="Picture 2" descr="C:\Users\Acer\Desktop\Сайт доу\информация на сайт январь\проект с библиотекой\DSCN22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75656" y="1772816"/>
            <a:ext cx="5616112" cy="42120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7599040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Совместный Проект детского сада, Окуневской СОШ, сельской библиотеки</a:t>
            </a:r>
            <a:br>
              <a:rPr lang="ru-RU" sz="2400" dirty="0" smtClean="0"/>
            </a:br>
            <a:r>
              <a:rPr lang="ru-RU" sz="2400" dirty="0" smtClean="0"/>
              <a:t> «Улица моего села»</a:t>
            </a:r>
            <a:endParaRPr lang="ru-RU" sz="2400" dirty="0"/>
          </a:p>
        </p:txBody>
      </p:sp>
      <p:pic>
        <p:nvPicPr>
          <p:cNvPr id="76803" name="Picture 3" descr="C:\Users\Acer\Desktop\патриотическая\улица села\DSCN225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1628799"/>
            <a:ext cx="3168352" cy="2376263"/>
          </a:xfrm>
          <a:prstGeom prst="rect">
            <a:avLst/>
          </a:prstGeom>
          <a:noFill/>
        </p:spPr>
      </p:pic>
      <p:pic>
        <p:nvPicPr>
          <p:cNvPr id="6" name="Picture 2" descr="C:\Users\Acer\Desktop\патриотическая\фото патриотический уголок\DCIM\100NIKON\DSCN238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39952" y="3789040"/>
            <a:ext cx="3168352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512" y="404664"/>
            <a:ext cx="6984776" cy="549275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           Взаимодействие со школой 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7" name="Picture 2" descr="C:\Users\1\Desktop\увлечения — копия\IMG_0591.JPG"/>
          <p:cNvPicPr preferRelativeResize="0"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99592" y="1484784"/>
            <a:ext cx="6048672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8435" name="WordArt 2"/>
          <p:cNvSpPr>
            <a:spLocks noChangeArrowheads="1" noChangeShapeType="1" noTextEdit="1"/>
          </p:cNvSpPr>
          <p:nvPr/>
        </p:nvSpPr>
        <p:spPr bwMode="auto">
          <a:xfrm>
            <a:off x="684213" y="6092825"/>
            <a:ext cx="78581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>
                <a:ln w="9360">
                  <a:solidFill>
                    <a:srgbClr val="FFFFFF"/>
                  </a:solidFill>
                  <a:miter lim="800000"/>
                  <a:headEnd/>
                  <a:tailEnd/>
                </a:ln>
                <a:solidFill>
                  <a:srgbClr val="FFFFFF"/>
                </a:solidFill>
                <a:effectLst>
                  <a:outerShdw dist="17819" dir="2700000" algn="ctr" rotWithShape="0">
                    <a:srgbClr val="000000">
                      <a:alpha val="80011"/>
                    </a:srgbClr>
                  </a:outerShdw>
                </a:effectLst>
                <a:latin typeface="Arial"/>
                <a:cs typeface="Arial"/>
              </a:rPr>
              <a:t>Нашим детям есть чем гордиться!</a:t>
            </a:r>
          </a:p>
        </p:txBody>
      </p:sp>
      <p:sp>
        <p:nvSpPr>
          <p:cNvPr id="18436" name="TextBox 3"/>
          <p:cNvSpPr txBox="1">
            <a:spLocks noChangeArrowheads="1"/>
          </p:cNvSpPr>
          <p:nvPr/>
        </p:nvSpPr>
        <p:spPr bwMode="auto">
          <a:xfrm>
            <a:off x="2700338" y="476250"/>
            <a:ext cx="59039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/>
              <a:t> </a:t>
            </a:r>
            <a:endParaRPr lang="ru-RU"/>
          </a:p>
        </p:txBody>
      </p:sp>
    </p:spTree>
  </p:cSld>
  <p:clrMapOvr>
    <a:masterClrMapping/>
  </p:clrMapOvr>
  <p:transition spd="slow" advTm="5141"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60648"/>
            <a:ext cx="6840760" cy="70788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Воспитание у ребенка любви и привязанности к своей семье, дому, детскому саду, улице, селу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3" name="Picture 2" descr="C:\Users\Acer\Desktop\патриотическая\фото патриотический уголок\DCIM\100NIKON\DSCN24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635896" y="1196752"/>
            <a:ext cx="4350098" cy="3262574"/>
          </a:xfrm>
          <a:prstGeom prst="rect">
            <a:avLst/>
          </a:prstGeom>
          <a:noFill/>
        </p:spPr>
      </p:pic>
      <p:pic>
        <p:nvPicPr>
          <p:cNvPr id="4098" name="Picture 2" descr="C:\Users\Acer\Desktop\DSCN245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3212976"/>
            <a:ext cx="4446109" cy="33345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60688"/>
          </a:xfrm>
        </p:spPr>
        <p:txBody>
          <a:bodyPr>
            <a:normAutofit/>
          </a:bodyPr>
          <a:lstStyle/>
          <a:p>
            <a:r>
              <a:rPr lang="ru-RU" sz="2800" b="0" dirty="0" smtClean="0"/>
              <a:t>Проект:   «Д</a:t>
            </a:r>
            <a:r>
              <a:rPr lang="ru-RU" sz="2800" dirty="0" smtClean="0"/>
              <a:t>ом, В котором я живу»</a:t>
            </a:r>
            <a:endParaRPr lang="ru-RU" sz="28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47664" y="1772816"/>
            <a:ext cx="5227307" cy="39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73269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История  Моего села</a:t>
            </a:r>
            <a:endParaRPr lang="ru-RU" sz="2800" dirty="0"/>
          </a:p>
        </p:txBody>
      </p:sp>
      <p:pic>
        <p:nvPicPr>
          <p:cNvPr id="76802" name="Picture 2" descr="C:\Users\Acer\Desktop\патриотическая\фото патриотический уголок\DCIM\100NIKON\DSCN241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1700808"/>
            <a:ext cx="5798436" cy="43488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6984776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Формирование бережного отношения к природе и всему живому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Picture 3" descr="C:\Users\Acer\Desktop\патриотическая\фото патриотический уголок\DCIM\100NIKON\DSCN237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0" y="1556792"/>
            <a:ext cx="5304589" cy="39784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7242048" cy="648072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Фотовыставка  </a:t>
            </a:r>
            <a:br>
              <a:rPr lang="ru-RU" sz="2400" dirty="0" smtClean="0"/>
            </a:br>
            <a:r>
              <a:rPr lang="ru-RU" sz="2400" dirty="0" smtClean="0"/>
              <a:t>«Мы землю эту родиной зовем…»     </a:t>
            </a:r>
            <a:endParaRPr lang="ru-RU" sz="2400" dirty="0"/>
          </a:p>
        </p:txBody>
      </p:sp>
      <p:pic>
        <p:nvPicPr>
          <p:cNvPr id="78850" name="Picture 2" descr="C:\Users\Acer\Desktop\патриотическая\фото патриотический уголок\DCIM\100NIKON\DSCN241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07637" y="1700808"/>
            <a:ext cx="6336704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6758" y="548680"/>
            <a:ext cx="4363054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Воспитание уважения к труду</a:t>
            </a:r>
          </a:p>
        </p:txBody>
      </p:sp>
      <p:pic>
        <p:nvPicPr>
          <p:cNvPr id="6" name="Picture 2" descr="C:\Users\Acer\Desktop\патриотическая\фото патриотический уголок\DCIM\100NIKON\DSCN240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624" y="1628800"/>
            <a:ext cx="5502226" cy="4126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1980</TotalTime>
  <Words>312</Words>
  <Application>Microsoft Office PowerPoint</Application>
  <PresentationFormat>Экран (4:3)</PresentationFormat>
  <Paragraphs>68</Paragraphs>
  <Slides>33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Изящная</vt:lpstr>
      <vt:lpstr>Слайд 1</vt:lpstr>
      <vt:lpstr>Слайд 2</vt:lpstr>
      <vt:lpstr>Работу  по привитию детям духовно – нравственных ценностей следует вести  по нескольким направлениям: </vt:lpstr>
      <vt:lpstr>Слайд 4</vt:lpstr>
      <vt:lpstr>Проект:   «Дом, В котором я живу»</vt:lpstr>
      <vt:lpstr>История  Моего села</vt:lpstr>
      <vt:lpstr>Слайд 7</vt:lpstr>
      <vt:lpstr>Фотовыставка   «Мы землю эту родиной зовем…»     </vt:lpstr>
      <vt:lpstr>Слайд 9</vt:lpstr>
      <vt:lpstr>Слайд 10</vt:lpstr>
      <vt:lpstr>Знакомство с бытом наших прадедов</vt:lpstr>
      <vt:lpstr>Знакомство с народным творчеством, народным костюмом</vt:lpstr>
      <vt:lpstr>Знакомство детей с русской культурой через русские народные сказки </vt:lpstr>
      <vt:lpstr>Слайд 14</vt:lpstr>
      <vt:lpstr>Слайд 15</vt:lpstr>
      <vt:lpstr>Дидактические игры</vt:lpstr>
      <vt:lpstr>Слайд 17</vt:lpstr>
      <vt:lpstr>Слайд 18</vt:lpstr>
      <vt:lpstr>Слайд 19</vt:lpstr>
      <vt:lpstr>                      Работа по направлению                                   патриотического воспитания                                            \                       проходит  по следующим этапам:</vt:lpstr>
      <vt:lpstr>Проведение образовательной деятельности</vt:lpstr>
      <vt:lpstr>«урок доброты»</vt:lpstr>
      <vt:lpstr>Праздники и развлечения</vt:lpstr>
      <vt:lpstr>прогулки по родному селу</vt:lpstr>
      <vt:lpstr> участие в праздниках</vt:lpstr>
      <vt:lpstr> Акция «Цветок ветерану»</vt:lpstr>
      <vt:lpstr>Совместная творческая деятельность</vt:lpstr>
      <vt:lpstr>Семейный Проект  «Моя родословная»</vt:lpstr>
      <vt:lpstr>Музей Вагайской СОШ</vt:lpstr>
      <vt:lpstr> проект  в рамках социального договора «Край родной, навек любимый»</vt:lpstr>
      <vt:lpstr>Совместный Проект детского сада, Окуневской СОШ, сельской библиотеки  «Улица моего села»</vt:lpstr>
      <vt:lpstr>           Взаимодействие со школой </vt:lpstr>
      <vt:lpstr>Слайд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Acer</cp:lastModifiedBy>
  <cp:revision>181</cp:revision>
  <dcterms:modified xsi:type="dcterms:W3CDTF">2017-02-10T14:43:27Z</dcterms:modified>
</cp:coreProperties>
</file>