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6" r:id="rId3"/>
    <p:sldId id="258" r:id="rId4"/>
    <p:sldId id="259" r:id="rId5"/>
    <p:sldId id="292" r:id="rId6"/>
    <p:sldId id="293" r:id="rId7"/>
    <p:sldId id="311" r:id="rId8"/>
    <p:sldId id="314" r:id="rId9"/>
    <p:sldId id="316" r:id="rId10"/>
    <p:sldId id="317" r:id="rId11"/>
    <p:sldId id="318" r:id="rId12"/>
    <p:sldId id="319" r:id="rId13"/>
    <p:sldId id="294" r:id="rId14"/>
    <p:sldId id="320" r:id="rId15"/>
    <p:sldId id="322" r:id="rId16"/>
    <p:sldId id="323" r:id="rId17"/>
    <p:sldId id="324" r:id="rId18"/>
    <p:sldId id="303" r:id="rId19"/>
    <p:sldId id="291" r:id="rId20"/>
    <p:sldId id="30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903"/>
    <a:srgbClr val="FFFFFF"/>
    <a:srgbClr val="B2B2B2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67" autoAdjust="0"/>
    <p:restoredTop sz="95062" autoAdjust="0"/>
  </p:normalViewPr>
  <p:slideViewPr>
    <p:cSldViewPr>
      <p:cViewPr varScale="1">
        <p:scale>
          <a:sx n="69" d="100"/>
          <a:sy n="69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3066"/>
    </p:cViewPr>
  </p:sorterViewPr>
  <p:notesViewPr>
    <p:cSldViewPr>
      <p:cViewPr varScale="1">
        <p:scale>
          <a:sx n="83" d="100"/>
          <a:sy n="83" d="100"/>
        </p:scale>
        <p:origin x="-172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8CC3BDD-663C-4E6E-AE33-835E79595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8ECEB0-DADC-4862-A123-7C5E0A52D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5C71D79-1798-4C51-B44A-2EE965876AE9}" type="slidenum">
              <a:rPr lang="en-US" smtClean="0"/>
              <a:pPr eaLnBrk="1" hangingPunct="1">
                <a:defRPr/>
              </a:pPr>
              <a:t>1</a:t>
            </a:fld>
            <a:endParaRPr lang="en-US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297CA61-7552-4EC4-B8C7-C56641DBBCC6}" type="slidenum">
              <a:rPr lang="en-US" smtClean="0"/>
              <a:pPr eaLnBrk="1" hangingPunct="1">
                <a:defRPr/>
              </a:pPr>
              <a:t>3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D3DAE425-E86E-4AE7-95A5-E41BCBA38CC2}" type="slidenum">
              <a:rPr lang="en-US" smtClean="0"/>
              <a:pPr eaLnBrk="1" hangingPunct="1">
                <a:defRPr/>
              </a:pPr>
              <a:t>4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9DF1937-4E95-4B3F-9AA0-1CEAE7743D9A}" type="slidenum">
              <a:rPr lang="en-US" smtClean="0"/>
              <a:pPr eaLnBrk="1" hangingPunct="1">
                <a:defRPr/>
              </a:pPr>
              <a:t>19</a:t>
            </a:fld>
            <a:endParaRPr lang="en-US" smtClean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6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83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9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195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Rectangle 164"/>
          <p:cNvSpPr>
            <a:spLocks noChangeArrowheads="1"/>
          </p:cNvSpPr>
          <p:nvPr/>
        </p:nvSpPr>
        <p:spPr bwMode="gray">
          <a:xfrm rot="162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195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15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18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21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3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24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6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27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0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2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5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6" name="Rectangle 242"/>
            <p:cNvSpPr>
              <a:spLocks noChangeArrowheads="1"/>
            </p:cNvSpPr>
            <p:nvPr userDrawn="1"/>
          </p:nvSpPr>
          <p:spPr bwMode="gray">
            <a:xfrm rot="5400000">
              <a:off x="621" y="3443"/>
              <a:ext cx="81" cy="1336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8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39" name="Group 219"/>
            <p:cNvGrpSpPr>
              <a:grpSpLocks/>
            </p:cNvGrpSpPr>
            <p:nvPr userDrawn="1"/>
          </p:nvGrpSpPr>
          <p:grpSpPr bwMode="auto">
            <a:xfrm rot="5400000">
              <a:off x="505" y="-92"/>
              <a:ext cx="346" cy="1336"/>
              <a:chOff x="767" y="1699"/>
              <a:chExt cx="406" cy="2620"/>
            </a:xfrm>
          </p:grpSpPr>
          <p:sp>
            <p:nvSpPr>
              <p:cNvPr id="43" name="Rectangle 220"/>
              <p:cNvSpPr>
                <a:spLocks noChangeArrowheads="1"/>
              </p:cNvSpPr>
              <p:nvPr userDrawn="1"/>
            </p:nvSpPr>
            <p:spPr bwMode="gray">
              <a:xfrm>
                <a:off x="767" y="1699"/>
                <a:ext cx="95" cy="2620"/>
              </a:xfrm>
              <a:prstGeom prst="rect">
                <a:avLst/>
              </a:prstGeom>
              <a:solidFill>
                <a:schemeClr val="tx2">
                  <a:alpha val="30196"/>
                </a:scheme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221"/>
              <p:cNvSpPr>
                <a:spLocks noChangeArrowheads="1"/>
              </p:cNvSpPr>
              <p:nvPr userDrawn="1"/>
            </p:nvSpPr>
            <p:spPr bwMode="gray">
              <a:xfrm>
                <a:off x="913" y="1699"/>
                <a:ext cx="260" cy="2620"/>
              </a:xfrm>
              <a:prstGeom prst="rect">
                <a:avLst/>
              </a:prstGeom>
              <a:solidFill>
                <a:schemeClr val="tx2">
                  <a:alpha val="30196"/>
                </a:scheme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0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41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5" name="Rectangle 163"/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6" name="Rectangle 29"/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/>
            <a:srcRect/>
            <a:stretch>
              <a:fillRect b="-15205"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47" name="Text Box 33"/>
          <p:cNvSpPr txBox="1">
            <a:spLocks noChangeArrowheads="1"/>
          </p:cNvSpPr>
          <p:nvPr/>
        </p:nvSpPr>
        <p:spPr bwMode="gray">
          <a:xfrm>
            <a:off x="7459663" y="6248400"/>
            <a:ext cx="1303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2200">
                <a:latin typeface="Arial Black" pitchFamily="34" charset="0"/>
              </a:rPr>
              <a:t>L/O/G/O</a:t>
            </a:r>
          </a:p>
        </p:txBody>
      </p:sp>
      <p:pic>
        <p:nvPicPr>
          <p:cNvPr id="48" name="Picture 32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gray">
          <a:xfrm>
            <a:off x="0" y="3302000"/>
            <a:ext cx="403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4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E5344-395D-4EED-91CD-97AD2B9E4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6CA1D-9A83-466E-AF9C-7753D3132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F4A59-BF66-4BE7-B5D9-F0FDE8B52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8F1ED-C7DE-4E86-B559-8290B1F1C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4E9CE-77F0-4CD5-BE88-95D73C75B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08F3E-BCB8-4179-96DA-328B6AC87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55183-CB42-4E55-89AC-EA9D58BA8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50FEC-B1B1-430F-976F-F45C490D1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3C65-7452-4EF6-9CFC-0F6B07E52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3EE51-DB7E-44D8-83F1-2D1F82A5A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B4DCB-32FF-45E3-8313-9DE314227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8D43-3BF7-4177-B1FF-0A524C4FD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905E3-96A6-4FDF-9DFA-F06946F52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Rectangle 56"/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549D90C-8C21-4994-BC23-9F0E719F8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1032" name="Group 71"/>
          <p:cNvGrpSpPr>
            <a:grpSpLocks/>
          </p:cNvGrpSpPr>
          <p:nvPr/>
        </p:nvGrpSpPr>
        <p:grpSpPr bwMode="auto">
          <a:xfrm rot="-54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6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7" name="Rectangle 73"/>
            <p:cNvSpPr>
              <a:spLocks noChangeArrowheads="1"/>
            </p:cNvSpPr>
            <p:nvPr userDrawn="1"/>
          </p:nvSpPr>
          <p:spPr bwMode="gray">
            <a:xfrm>
              <a:off x="105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3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195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80"/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064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" name="Rectangle 82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5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E5E5E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6" name="Rectangle 61"/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7" name="Group 83"/>
          <p:cNvGrpSpPr>
            <a:grpSpLocks/>
          </p:cNvGrpSpPr>
          <p:nvPr/>
        </p:nvGrpSpPr>
        <p:grpSpPr bwMode="auto">
          <a:xfrm rot="54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062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3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8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195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9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060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1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0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058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1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056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2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054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043" name="Picture 62" descr="2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045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052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50195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Rectangle 103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50195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6" name="Group 104"/>
          <p:cNvGrpSpPr>
            <a:grpSpLocks/>
          </p:cNvGrpSpPr>
          <p:nvPr/>
        </p:nvGrpSpPr>
        <p:grpSpPr bwMode="auto">
          <a:xfrm rot="-54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050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Rectangle 106"/>
            <p:cNvSpPr>
              <a:spLocks noChangeArrowheads="1"/>
            </p:cNvSpPr>
            <p:nvPr userDrawn="1"/>
          </p:nvSpPr>
          <p:spPr bwMode="gray">
            <a:xfrm>
              <a:off x="105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7" name="Group 107"/>
          <p:cNvGrpSpPr>
            <a:grpSpLocks/>
          </p:cNvGrpSpPr>
          <p:nvPr/>
        </p:nvGrpSpPr>
        <p:grpSpPr bwMode="auto">
          <a:xfrm rot="54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048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1725" y="6289675"/>
            <a:ext cx="1441450" cy="431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7563" y="4111625"/>
            <a:ext cx="233997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497388" y="6032500"/>
            <a:ext cx="4646612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>
                <a:solidFill>
                  <a:schemeClr val="accent2"/>
                </a:solidFill>
              </a:rPr>
              <a:t>Выполнили воспитатели средней группы </a:t>
            </a:r>
          </a:p>
          <a:p>
            <a:r>
              <a:rPr lang="ru-RU" sz="1600" b="1" i="1">
                <a:solidFill>
                  <a:schemeClr val="accent2"/>
                </a:solidFill>
              </a:rPr>
              <a:t>МБДОУ д</a:t>
            </a:r>
            <a:r>
              <a:rPr lang="en-US" sz="1600" b="1" i="1">
                <a:solidFill>
                  <a:schemeClr val="accent2"/>
                </a:solidFill>
              </a:rPr>
              <a:t>/</a:t>
            </a:r>
            <a:r>
              <a:rPr lang="ru-RU" sz="1600" b="1" i="1">
                <a:solidFill>
                  <a:schemeClr val="accent2"/>
                </a:solidFill>
              </a:rPr>
              <a:t>с № 15 «Солнышко» г.Бор</a:t>
            </a:r>
          </a:p>
          <a:p>
            <a:r>
              <a:rPr lang="ru-RU" sz="1600" b="1" i="1">
                <a:solidFill>
                  <a:schemeClr val="accent2"/>
                </a:solidFill>
              </a:rPr>
              <a:t>Буренина Н.В., Хахалева М.М.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2771775" y="2852738"/>
            <a:ext cx="6372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</a:rPr>
              <a:t>Правильно питаемся –</a:t>
            </a:r>
          </a:p>
          <a:p>
            <a:r>
              <a:rPr lang="ru-RU" sz="3600" b="1">
                <a:solidFill>
                  <a:schemeClr val="accent2"/>
                </a:solidFill>
              </a:rPr>
              <a:t>растём и развиваемся</a:t>
            </a:r>
          </a:p>
        </p:txBody>
      </p:sp>
    </p:spTree>
  </p:cSld>
  <p:clrMapOvr>
    <a:masterClrMapping/>
  </p:clrMapOvr>
  <p:transition spd="slow" advTm="1848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 flipH="1">
            <a:off x="8686800" y="1600200"/>
            <a:ext cx="69850" cy="100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28675" name="Picture 8" descr="P105016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3800" y="1341438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9" descr="IMGP50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571612"/>
            <a:ext cx="417671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WordArt 10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59769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Самые талантливые</a:t>
            </a:r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2771775" y="4797425"/>
            <a:ext cx="42687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Рисуем, клеим, лепим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Мы овощи и фрукты.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Теперь мы твёрдо знаем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Полезные продукты.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IMGP50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643182"/>
            <a:ext cx="5311775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843213" y="1341438"/>
            <a:ext cx="3768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Книжек умных много знаем,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Их в работе применяем.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В них задания для ребят.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Заниматься каждый рад.</a:t>
            </a:r>
          </a:p>
        </p:txBody>
      </p:sp>
      <p:sp>
        <p:nvSpPr>
          <p:cNvPr id="29701" name="WordArt 6"/>
          <p:cNvSpPr>
            <a:spLocks noChangeArrowheads="1" noChangeShapeType="1" noTextEdit="1"/>
          </p:cNvSpPr>
          <p:nvPr/>
        </p:nvSpPr>
        <p:spPr bwMode="auto">
          <a:xfrm>
            <a:off x="2051050" y="476250"/>
            <a:ext cx="51117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Занимаемся вместе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0499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Читаем - много знаем</a:t>
            </a:r>
          </a:p>
        </p:txBody>
      </p:sp>
      <p:pic>
        <p:nvPicPr>
          <p:cNvPr id="30724" name="Picture 5" descr="IMGP50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736"/>
            <a:ext cx="53467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2268538" y="5516563"/>
            <a:ext cx="54721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Книг читаем много очень.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Быть здоровым каждый хочет.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3933825"/>
            <a:ext cx="719138" cy="5048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smtClean="0"/>
          </a:p>
        </p:txBody>
      </p:sp>
      <p:pic>
        <p:nvPicPr>
          <p:cNvPr id="31747" name="Picture 4" descr="P10504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636838"/>
            <a:ext cx="4017962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P105044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2188" y="1357298"/>
            <a:ext cx="4341812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4500563" y="5013325"/>
            <a:ext cx="48593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Где полезная еда?</a:t>
            </a:r>
          </a:p>
          <a:p>
            <a:endParaRPr lang="ru-RU" sz="2400" b="1" i="1">
              <a:solidFill>
                <a:schemeClr val="accent2"/>
              </a:solidFill>
            </a:endParaRPr>
          </a:p>
          <a:p>
            <a:r>
              <a:rPr lang="ru-RU" sz="2400" b="1" i="1">
                <a:solidFill>
                  <a:schemeClr val="accent2"/>
                </a:solidFill>
              </a:rPr>
              <a:t>Ответ подскажет нам игра.</a:t>
            </a:r>
          </a:p>
        </p:txBody>
      </p:sp>
      <p:sp>
        <p:nvSpPr>
          <p:cNvPr id="31750" name="WordArt 7"/>
          <p:cNvSpPr>
            <a:spLocks noChangeArrowheads="1" noChangeShapeType="1" noTextEdit="1"/>
          </p:cNvSpPr>
          <p:nvPr/>
        </p:nvSpPr>
        <p:spPr bwMode="auto">
          <a:xfrm>
            <a:off x="1476375" y="549275"/>
            <a:ext cx="55435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Развиваемся играя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 descr="P105043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02013"/>
            <a:ext cx="46085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P105042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428736"/>
            <a:ext cx="4500562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1331913" y="1412875"/>
            <a:ext cx="32400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</a:rPr>
              <a:t>Витамины </a:t>
            </a:r>
          </a:p>
          <a:p>
            <a:endParaRPr lang="ru-RU" sz="2800" b="1" i="1">
              <a:solidFill>
                <a:schemeClr val="accent2"/>
              </a:solidFill>
            </a:endParaRPr>
          </a:p>
          <a:p>
            <a:r>
              <a:rPr lang="ru-RU" sz="2800" b="1" i="1">
                <a:solidFill>
                  <a:schemeClr val="accent2"/>
                </a:solidFill>
              </a:rPr>
              <a:t>нам друзья -</a:t>
            </a:r>
          </a:p>
          <a:p>
            <a:endParaRPr lang="ru-RU" sz="2800" b="1" i="1">
              <a:solidFill>
                <a:schemeClr val="accent2"/>
              </a:solidFill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5364163" y="5013325"/>
            <a:ext cx="21272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</a:rPr>
              <a:t>Это знаем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 </a:t>
            </a:r>
          </a:p>
          <a:p>
            <a:r>
              <a:rPr lang="ru-RU" sz="2800" b="1" i="1">
                <a:solidFill>
                  <a:schemeClr val="accent2"/>
                </a:solidFill>
              </a:rPr>
              <a:t>Ты и я!</a:t>
            </a:r>
          </a:p>
        </p:txBody>
      </p:sp>
      <p:sp>
        <p:nvSpPr>
          <p:cNvPr id="32775" name="WordArt 8"/>
          <p:cNvSpPr>
            <a:spLocks noChangeArrowheads="1" noChangeShapeType="1" noTextEdit="1"/>
          </p:cNvSpPr>
          <p:nvPr/>
        </p:nvSpPr>
        <p:spPr bwMode="auto">
          <a:xfrm>
            <a:off x="2051050" y="549275"/>
            <a:ext cx="51847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Развиваемся играя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235825" y="5084763"/>
            <a:ext cx="271463" cy="39211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33795" name="Picture 6" descr="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428736"/>
            <a:ext cx="363537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59563" y="1700213"/>
            <a:ext cx="2347912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WordArt 6"/>
          <p:cNvSpPr>
            <a:spLocks noChangeArrowheads="1" noChangeShapeType="1" noTextEdit="1"/>
          </p:cNvSpPr>
          <p:nvPr/>
        </p:nvSpPr>
        <p:spPr bwMode="auto">
          <a:xfrm>
            <a:off x="1979613" y="333375"/>
            <a:ext cx="5256212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Питание и спорт 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 здоровью приведёт</a:t>
            </a:r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3779838" y="3429000"/>
            <a:ext cx="4148137" cy="1311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Чтоб здоровым каждый стал,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Рецепт доктор прописал: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Есть полезные продукты-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Соки, молоко и фрукты.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79838" y="5949950"/>
            <a:ext cx="227012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34819" name="Picture 4" descr="P10504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3573463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IMG_929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0412" y="1643050"/>
            <a:ext cx="4573588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1187450" y="1773238"/>
            <a:ext cx="3219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Родители в курсе –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 </a:t>
            </a:r>
          </a:p>
          <a:p>
            <a:r>
              <a:rPr lang="ru-RU" sz="2400" b="1" i="1">
                <a:solidFill>
                  <a:schemeClr val="accent2"/>
                </a:solidFill>
              </a:rPr>
              <a:t>конфет не хотим.</a:t>
            </a: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5148263" y="4941888"/>
            <a:ext cx="28559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Соки и фрукты</a:t>
            </a:r>
          </a:p>
          <a:p>
            <a:endParaRPr lang="ru-RU" sz="2400" b="1" i="1">
              <a:solidFill>
                <a:schemeClr val="accent2"/>
              </a:solidFill>
            </a:endParaRPr>
          </a:p>
          <a:p>
            <a:r>
              <a:rPr lang="ru-RU" sz="2400" b="1" i="1">
                <a:solidFill>
                  <a:schemeClr val="accent2"/>
                </a:solidFill>
              </a:rPr>
              <a:t>теперь мы едим.</a:t>
            </a:r>
          </a:p>
        </p:txBody>
      </p:sp>
      <p:sp>
        <p:nvSpPr>
          <p:cNvPr id="34823" name="WordArt 8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57610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Работа с родителями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4" descr="IMGP505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1142984"/>
            <a:ext cx="428466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 descr="IMGP50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6013" y="3832225"/>
            <a:ext cx="40322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WordArt 6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5618163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Будь здоров,малыш!</a:t>
            </a: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611188" y="1989138"/>
            <a:ext cx="4227512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На плакат малыш посмотрит,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Правила простые вспомнит:</a:t>
            </a: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5148263" y="5205413"/>
            <a:ext cx="35734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Мыть овощи, мыть руки-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Важные науки!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 flipH="1">
            <a:off x="6300788" y="4581525"/>
            <a:ext cx="69850" cy="3159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36867" name="Picture 4" descr="IMGP487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312863"/>
            <a:ext cx="8027987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1547813" y="5241925"/>
            <a:ext cx="3671887" cy="1616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Посмотрите-ка на нас.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Чудо-дети, просто класс!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Правильно питаемся,</a:t>
            </a:r>
          </a:p>
          <a:p>
            <a:r>
              <a:rPr lang="ru-RU" sz="2000" b="1" i="1">
                <a:solidFill>
                  <a:schemeClr val="accent2"/>
                </a:solidFill>
              </a:rPr>
              <a:t>Растём и развиваемся.</a:t>
            </a:r>
          </a:p>
          <a:p>
            <a:endParaRPr lang="ru-RU" sz="2000" b="1" i="1">
              <a:solidFill>
                <a:schemeClr val="accent2"/>
              </a:solidFill>
            </a:endParaRPr>
          </a:p>
        </p:txBody>
      </p:sp>
      <p:sp>
        <p:nvSpPr>
          <p:cNvPr id="36869" name="WordArt 6"/>
          <p:cNvSpPr>
            <a:spLocks noChangeArrowheads="1" noChangeShapeType="1" noTextEdit="1"/>
          </p:cNvSpPr>
          <p:nvPr/>
        </p:nvSpPr>
        <p:spPr bwMode="auto">
          <a:xfrm>
            <a:off x="2411413" y="404813"/>
            <a:ext cx="41052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Чудо-дети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black">
          <a:xfrm>
            <a:off x="2051720" y="1352269"/>
            <a:ext cx="7488832" cy="990116"/>
          </a:xfrm>
          <a:prstGeom prst="rect">
            <a:avLst/>
          </a:prstGeom>
          <a:noFill/>
          <a:ln>
            <a:noFill/>
          </a:ln>
          <a:effectLst/>
          <a:scene3d>
            <a:camera prst="perspectiveHeroicExtremeRightFacing"/>
            <a:lightRig rig="threePt" dir="t"/>
          </a:scene3d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SzPct val="90000"/>
              <a:buFontTx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правильном питании </a:t>
            </a:r>
          </a:p>
          <a:p>
            <a:pPr marL="0" indent="0">
              <a:buSzPct val="90000"/>
              <a:buFontTx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важно знать</a:t>
            </a:r>
          </a:p>
          <a:p>
            <a:pPr marL="0" indent="0">
              <a:buSzPct val="90000"/>
              <a:buFontTx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режим питания</a:t>
            </a:r>
          </a:p>
          <a:p>
            <a:pPr marL="0" indent="0">
              <a:buSzPct val="90000"/>
              <a:buFontTx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Строго соблюдать!</a:t>
            </a:r>
          </a:p>
          <a:p>
            <a:pPr marL="0" indent="0">
              <a:buSzPct val="90000"/>
              <a:buFontTx/>
              <a:buNone/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все детки растут</a:t>
            </a:r>
          </a:p>
          <a:p>
            <a:pPr marL="0" indent="0">
              <a:buSzPct val="90000"/>
              <a:buFontTx/>
              <a:buNone/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здоровыми и крепкими!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dutsadok.com.ua/clipart/ljudi/doctor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65400" y="3284538"/>
            <a:ext cx="33845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u="sng" dirty="0" smtClean="0">
                <a:solidFill>
                  <a:schemeClr val="accent2"/>
                </a:solidFill>
              </a:rPr>
              <a:t>Цель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2"/>
                </a:solidFill>
              </a:rPr>
              <a:t>     Воспитание физически и психологически здорового ребёнка в пространстве ДОУ.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i="1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u="sng" dirty="0" smtClean="0">
                <a:solidFill>
                  <a:schemeClr val="accent2"/>
                </a:solidFill>
              </a:rPr>
              <a:t>Задачи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>
                <a:solidFill>
                  <a:schemeClr val="accent2"/>
                </a:solidFill>
              </a:rPr>
              <a:t>Отработать систему уровня культуры здорового питания детей.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>
                <a:solidFill>
                  <a:schemeClr val="accent2"/>
                </a:solidFill>
              </a:rPr>
              <a:t>Популяризация преимуществ культуры здорового образа жизни.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>
                <a:solidFill>
                  <a:schemeClr val="accent2"/>
                </a:solidFill>
              </a:rPr>
              <a:t>Расширение кругозора дошкольников в области здорового и рационального питания.</a:t>
            </a:r>
          </a:p>
          <a:p>
            <a:pPr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2051050" y="620713"/>
            <a:ext cx="5111750" cy="5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Цель, задачи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WordArt 4"/>
          <p:cNvSpPr>
            <a:spLocks noChangeArrowheads="1" noChangeShapeType="1" noTextEdit="1"/>
          </p:cNvSpPr>
          <p:nvPr/>
        </p:nvSpPr>
        <p:spPr bwMode="auto">
          <a:xfrm>
            <a:off x="1619250" y="2781300"/>
            <a:ext cx="6767513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4"/>
          <p:cNvSpPr txBox="1">
            <a:spLocks noChangeArrowheads="1"/>
          </p:cNvSpPr>
          <p:nvPr/>
        </p:nvSpPr>
        <p:spPr bwMode="gray">
          <a:xfrm>
            <a:off x="2060575" y="3735388"/>
            <a:ext cx="346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9458" name="Text Box 22"/>
          <p:cNvSpPr txBox="1">
            <a:spLocks noChangeArrowheads="1"/>
          </p:cNvSpPr>
          <p:nvPr/>
        </p:nvSpPr>
        <p:spPr bwMode="gray">
          <a:xfrm>
            <a:off x="2055813" y="5411788"/>
            <a:ext cx="327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9459" name="WordArt 7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5400675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Средняя группа</a:t>
            </a:r>
          </a:p>
        </p:txBody>
      </p:sp>
      <p:pic>
        <p:nvPicPr>
          <p:cNvPr id="19460" name="Picture 6" descr="IMGP5037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187450" y="1341438"/>
            <a:ext cx="7559040" cy="5346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sz="half" idx="1"/>
          </p:nvPr>
        </p:nvSpPr>
        <p:spPr bwMode="black">
          <a:xfrm>
            <a:off x="2267745" y="4627064"/>
            <a:ext cx="5129516" cy="18919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  <a:extLst/>
        </p:spPr>
        <p:txBody>
          <a:bodyPr/>
          <a:lstStyle/>
          <a:p>
            <a:pPr marL="0" indent="0" eaLnBrk="1" hangingPunct="1">
              <a:buSzPct val="90000"/>
              <a:buFontTx/>
              <a:buNone/>
              <a:defRPr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 любимый детский сад!</a:t>
            </a:r>
          </a:p>
          <a:p>
            <a:pPr marL="0" indent="0" eaLnBrk="1" hangingPunct="1">
              <a:buSzPct val="90000"/>
              <a:buFontTx/>
              <a:buNone/>
              <a:defRPr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всегда нам очень рад!</a:t>
            </a:r>
          </a:p>
          <a:p>
            <a:pPr marL="0" indent="0" eaLnBrk="1" hangingPunct="1">
              <a:buSzPct val="90000"/>
              <a:buFontTx/>
              <a:buNone/>
              <a:defRPr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Утром весело встречает,</a:t>
            </a:r>
          </a:p>
          <a:p>
            <a:pPr marL="0" indent="0" eaLnBrk="1" hangingPunct="1">
              <a:buSzPct val="90000"/>
              <a:buFontTx/>
              <a:buNone/>
              <a:defRPr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на завтрак приглашает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5" descr="P10504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813" y="1412875"/>
            <a:ext cx="266382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P105026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363" y="1412875"/>
            <a:ext cx="3384550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WordArt 7"/>
          <p:cNvSpPr>
            <a:spLocks noChangeArrowheads="1" noChangeShapeType="1" noTextEdit="1"/>
          </p:cNvSpPr>
          <p:nvPr/>
        </p:nvSpPr>
        <p:spPr bwMode="auto">
          <a:xfrm>
            <a:off x="2627313" y="476250"/>
            <a:ext cx="4289425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Мы дежурим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4" descr="P105043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341438"/>
            <a:ext cx="355123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P10504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214422"/>
            <a:ext cx="30781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2339975" y="5084763"/>
            <a:ext cx="52562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accent2"/>
                </a:solidFill>
              </a:rPr>
              <a:t>Очень хочется поесть!</a:t>
            </a:r>
          </a:p>
          <a:p>
            <a:pPr algn="ctr"/>
            <a:r>
              <a:rPr lang="ru-RU" sz="2400" b="1" i="1">
                <a:solidFill>
                  <a:schemeClr val="accent2"/>
                </a:solidFill>
              </a:rPr>
              <a:t>Перед тем как завтрак съесть,</a:t>
            </a:r>
          </a:p>
          <a:p>
            <a:pPr algn="ctr"/>
            <a:r>
              <a:rPr lang="ru-RU" sz="2400" b="1" i="1">
                <a:solidFill>
                  <a:schemeClr val="accent2"/>
                </a:solidFill>
              </a:rPr>
              <a:t>И обед, и даже ужин,</a:t>
            </a:r>
          </a:p>
          <a:p>
            <a:pPr algn="ctr"/>
            <a:r>
              <a:rPr lang="ru-RU" sz="2400" b="1" i="1">
                <a:solidFill>
                  <a:schemeClr val="accent2"/>
                </a:solidFill>
              </a:rPr>
              <a:t>Детям руки вымыть нужно.</a:t>
            </a:r>
          </a:p>
        </p:txBody>
      </p:sp>
      <p:sp>
        <p:nvSpPr>
          <p:cNvPr id="23558" name="WordArt 11"/>
          <p:cNvSpPr>
            <a:spLocks noChangeArrowheads="1" noChangeShapeType="1" noTextEdit="1"/>
          </p:cNvSpPr>
          <p:nvPr/>
        </p:nvSpPr>
        <p:spPr bwMode="auto">
          <a:xfrm>
            <a:off x="2700338" y="476250"/>
            <a:ext cx="417671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Моем руки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4" descr="P10504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00240"/>
            <a:ext cx="382587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P10504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2857496"/>
            <a:ext cx="5133975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WordArt 6"/>
          <p:cNvSpPr>
            <a:spLocks noChangeArrowheads="1" noChangeShapeType="1" noTextEdit="1"/>
          </p:cNvSpPr>
          <p:nvPr/>
        </p:nvSpPr>
        <p:spPr bwMode="auto">
          <a:xfrm>
            <a:off x="2700338" y="476250"/>
            <a:ext cx="38877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Лукотерапия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4572000" y="1557338"/>
            <a:ext cx="45720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Лук, чеснок весь год едим.</a:t>
            </a:r>
          </a:p>
          <a:p>
            <a:endParaRPr lang="ru-RU" sz="2400" b="1" i="1">
              <a:solidFill>
                <a:schemeClr val="accent2"/>
              </a:solidFill>
            </a:endParaRPr>
          </a:p>
          <a:p>
            <a:r>
              <a:rPr lang="ru-RU" sz="2400" b="1" i="1">
                <a:solidFill>
                  <a:schemeClr val="accent2"/>
                </a:solidFill>
              </a:rPr>
              <a:t>Мы болезни победим.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3"/>
          <p:cNvSpPr>
            <a:spLocks noChangeArrowheads="1" noChangeShapeType="1" noTextEdit="1"/>
          </p:cNvSpPr>
          <p:nvPr/>
        </p:nvSpPr>
        <p:spPr bwMode="auto">
          <a:xfrm>
            <a:off x="1619250" y="476250"/>
            <a:ext cx="57594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Витамины каждый день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5292725" y="2852738"/>
            <a:ext cx="38512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Витамины нам друзья.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Это знаем ты и я!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Каждый день сок мы пьем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И здоровыми растем.</a:t>
            </a:r>
          </a:p>
        </p:txBody>
      </p:sp>
      <p:pic>
        <p:nvPicPr>
          <p:cNvPr id="25604" name="Picture 5" descr="IMGP505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412875"/>
            <a:ext cx="4084638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3068638"/>
            <a:ext cx="227012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26627" name="Picture 4" descr="IMGP504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412875"/>
            <a:ext cx="3765550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IMGP504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3643313"/>
            <a:ext cx="42846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4965700" y="1916113"/>
            <a:ext cx="4178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Тему «Овощи» прошли.</a:t>
            </a:r>
          </a:p>
          <a:p>
            <a:endParaRPr lang="ru-RU" sz="2400" b="1" i="1">
              <a:solidFill>
                <a:schemeClr val="accent2"/>
              </a:solidFill>
            </a:endParaRPr>
          </a:p>
          <a:p>
            <a:r>
              <a:rPr lang="ru-RU" sz="2400" b="1" i="1">
                <a:solidFill>
                  <a:schemeClr val="accent2"/>
                </a:solidFill>
              </a:rPr>
              <a:t>Их мы в группу принесли.</a:t>
            </a:r>
          </a:p>
          <a:p>
            <a:endParaRPr lang="ru-RU" sz="2400" b="1" i="1">
              <a:solidFill>
                <a:schemeClr val="accent2"/>
              </a:solidFill>
            </a:endParaRP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1187450" y="4797425"/>
            <a:ext cx="3505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</a:rPr>
              <a:t>Очень вкусный был обед-</a:t>
            </a:r>
          </a:p>
          <a:p>
            <a:endParaRPr lang="ru-RU" sz="2000" b="1" i="1">
              <a:solidFill>
                <a:schemeClr val="accent2"/>
              </a:solidFill>
            </a:endParaRPr>
          </a:p>
          <a:p>
            <a:r>
              <a:rPr lang="ru-RU" sz="2000" b="1" i="1">
                <a:solidFill>
                  <a:schemeClr val="accent2"/>
                </a:solidFill>
              </a:rPr>
              <a:t>Витаминный винегрет.</a:t>
            </a:r>
          </a:p>
        </p:txBody>
      </p:sp>
      <p:sp>
        <p:nvSpPr>
          <p:cNvPr id="26631" name="WordArt 8"/>
          <p:cNvSpPr>
            <a:spLocks noChangeArrowheads="1" noChangeShapeType="1" noTextEdit="1"/>
          </p:cNvSpPr>
          <p:nvPr/>
        </p:nvSpPr>
        <p:spPr bwMode="auto">
          <a:xfrm>
            <a:off x="1547813" y="476250"/>
            <a:ext cx="54006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пользе овощей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P10504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28736"/>
            <a:ext cx="489743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3348038" y="5157788"/>
            <a:ext cx="56165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Тему «Фрукты» мы прошли,</a:t>
            </a:r>
          </a:p>
          <a:p>
            <a:endParaRPr lang="ru-RU" sz="2400" b="1" i="1">
              <a:solidFill>
                <a:schemeClr val="accent2"/>
              </a:solidFill>
            </a:endParaRPr>
          </a:p>
          <a:p>
            <a:r>
              <a:rPr lang="ru-RU" sz="2400" b="1" i="1">
                <a:solidFill>
                  <a:schemeClr val="accent2"/>
                </a:solidFill>
              </a:rPr>
              <a:t>В фруктах пользу мы нашли.</a:t>
            </a:r>
          </a:p>
        </p:txBody>
      </p:sp>
      <p:sp>
        <p:nvSpPr>
          <p:cNvPr id="27653" name="WordArt 6"/>
          <p:cNvSpPr>
            <a:spLocks noChangeArrowheads="1" noChangeShapeType="1" noTextEdit="1"/>
          </p:cNvSpPr>
          <p:nvPr/>
        </p:nvSpPr>
        <p:spPr bwMode="auto">
          <a:xfrm>
            <a:off x="1547813" y="476250"/>
            <a:ext cx="5400675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пользе фруктов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dorpit">
  <a:themeElements>
    <a:clrScheme name="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367</Words>
  <Application>Microsoft Office PowerPoint</Application>
  <PresentationFormat>Экран (4:3)</PresentationFormat>
  <Paragraphs>109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Zdorpit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 питаемся – растем и улыбаемся</dc:title>
  <dc:creator>user</dc:creator>
  <cp:lastModifiedBy>ДС Солнышко 4</cp:lastModifiedBy>
  <cp:revision>32</cp:revision>
  <dcterms:created xsi:type="dcterms:W3CDTF">2013-01-12T17:11:58Z</dcterms:created>
  <dcterms:modified xsi:type="dcterms:W3CDTF">2017-02-10T12:04:38Z</dcterms:modified>
</cp:coreProperties>
</file>