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90" r:id="rId3"/>
    <p:sldId id="273" r:id="rId4"/>
    <p:sldId id="274" r:id="rId5"/>
    <p:sldId id="258" r:id="rId6"/>
    <p:sldId id="277" r:id="rId7"/>
    <p:sldId id="265" r:id="rId8"/>
    <p:sldId id="276" r:id="rId9"/>
    <p:sldId id="301" r:id="rId10"/>
    <p:sldId id="294" r:id="rId11"/>
    <p:sldId id="270" r:id="rId12"/>
    <p:sldId id="296" r:id="rId13"/>
    <p:sldId id="297" r:id="rId14"/>
    <p:sldId id="302" r:id="rId15"/>
    <p:sldId id="298" r:id="rId16"/>
    <p:sldId id="303" r:id="rId17"/>
    <p:sldId id="299" r:id="rId18"/>
    <p:sldId id="283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9460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Нажмите кнопку, чтобы изменить стили основного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668F81-7308-4FFE-A08A-A2E47FC44E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7CF9BB-390E-4F9B-A705-AE8F622E74D5}" type="slidenum">
              <a:rPr lang="ru-RU" smtClean="0">
                <a:latin typeface="Arial" pitchFamily="34" charset="0"/>
              </a:rPr>
              <a:pPr/>
              <a:t>1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Нажмите кнопку, чтобы изменить стиль основного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Нажмите кнопку, чтобы изменить стиль основного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9ED34-BD31-493A-BD38-432A04E97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BBAD8-500D-4CE0-9DF5-7039FEC15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264D2-E54E-4FED-98C7-F1D34D1E7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FB57A-E8E7-41CE-A372-20DD6A929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CB9A2-5CB9-4137-8F23-74759523A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8CA64-EC78-48D2-ACAC-0A4D0F6F4D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E2FDD-C316-4E79-B9FA-F99C09841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88430-3633-4D6C-91B3-581A0C7C0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9D292-AD78-4E78-8AA4-6B846573A2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9ED30-308A-481E-A5DC-1528DB4AFA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1B400-0C84-4D1D-9CF1-F591BD65F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727C2-F195-43DC-A7B6-A2FABBF29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22D8B-5452-4E56-97A1-4FB63188DE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F680E-54DF-4DB5-8B6D-1AB1BD624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0A0E4-CF8D-47D0-9322-9891FD855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61474-0911-4E80-86CD-F5E8774CB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6CAB0-D06A-44B5-9DFB-2A3491B88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5650B-0E15-41D2-B595-36F2B219A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17331-C0BE-4E74-97DF-F24581555B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F4ECF-C8E3-44D8-A6E6-6DD6F382D3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6AC59-B248-4EAF-AE14-97886A854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33671-35C3-4769-8123-8EE04E244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CAB0E-2D08-4600-A87B-8A379173D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081A8C50-4783-4D80-8286-AC39A9D4F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5B02A3A8-58C7-4732-A158-E4CB14C67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17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17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717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719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9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9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719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9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9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719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9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9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0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0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0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0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0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720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0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721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721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722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43" r:id="rId12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17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1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71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71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17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1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71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71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17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1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71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71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17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1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71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71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17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1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71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71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8.xml"/><Relationship Id="rId1" Type="http://schemas.openxmlformats.org/officeDocument/2006/relationships/audio" Target="file:///C:\Documents%20and%20Settings\&#1050;&#1086;&#1090;&#1105;&#1085;&#1086;&#1082;\&#1052;&#1086;&#1080;%20&#1076;&#1086;&#1082;&#1091;&#1084;&#1077;&#1085;&#1090;&#1099;\&#1052;&#1086;&#1103;%20&#1084;&#1091;&#1079;&#1099;&#1082;&#1072;\&#1053;&#1077;&#1080;&#1079;&#1074;&#1077;&#1089;&#1090;&#1085;&#1099;&#1081;%20&#1080;&#1089;&#1087;&#1086;&#1083;&#1085;&#1080;&#1090;&#1077;&#1083;&#1100;\&#1096;&#1077;&#1076;&#1077;&#1074;&#1088;&#1099;%203\18%20&#1055;&#1086;&#1083;&#1100;%20&#1052;&#1086;&#1088;&#1080;&#1072;%20-%20&#1042;%20&#1084;&#1080;&#1088;&#1077;%20&#1078;&#1080;&#1074;&#1086;&#1090;&#1085;&#1099;&#1093;.wm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8.xml"/><Relationship Id="rId1" Type="http://schemas.openxmlformats.org/officeDocument/2006/relationships/audio" Target="file:///C:\Documents%20and%20Settings\All%20Users\&#1044;&#1086;&#1082;&#1091;&#1084;&#1077;&#1085;&#1090;&#1099;\&#1052;&#1086;&#1103;%20&#1084;&#1091;&#1079;&#1099;&#1082;&#1072;\&#1054;&#1073;&#1088;&#1072;&#1079;&#1094;&#1099;%20&#1084;&#1091;&#1079;&#1099;&#1082;&#1080;\Beethoven's%20Symphony%20No.%209%20(Scherzo).wma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57167"/>
            <a:ext cx="7786710" cy="2357454"/>
          </a:xfrm>
        </p:spPr>
        <p:txBody>
          <a:bodyPr/>
          <a:lstStyle/>
          <a:p>
            <a:pPr eaLnBrk="1" hangingPunct="1"/>
            <a:r>
              <a:rPr lang="ru-RU" sz="6000" dirty="0" smtClean="0"/>
              <a:t>Шестнадцатое  февраля</a:t>
            </a:r>
            <a:endParaRPr lang="nl-NL" sz="6000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4357686" y="5157788"/>
            <a:ext cx="4500594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dirty="0"/>
              <a:t>Урок </a:t>
            </a:r>
            <a:r>
              <a:rPr lang="ru-RU" dirty="0" smtClean="0"/>
              <a:t>подготовила </a:t>
            </a:r>
            <a:r>
              <a:rPr lang="ru-RU" dirty="0" err="1" smtClean="0"/>
              <a:t>Хомушку</a:t>
            </a:r>
            <a:r>
              <a:rPr lang="ru-RU" smtClean="0"/>
              <a:t> М.Р</a:t>
            </a:r>
            <a:r>
              <a:rPr lang="ru-RU" smtClean="0"/>
              <a:t>, </a:t>
            </a:r>
            <a:r>
              <a:rPr lang="ru-RU" dirty="0" smtClean="0"/>
              <a:t>учитель русского языка и литературы</a:t>
            </a:r>
            <a:endParaRPr lang="ru-RU" dirty="0"/>
          </a:p>
          <a:p>
            <a:pPr algn="r">
              <a:spcBef>
                <a:spcPct val="50000"/>
              </a:spcBef>
            </a:pPr>
            <a:r>
              <a:rPr lang="ru-RU" dirty="0" smtClean="0"/>
              <a:t>МБОУ СОШ </a:t>
            </a:r>
            <a:r>
              <a:rPr lang="ru-RU" dirty="0" err="1" smtClean="0"/>
              <a:t>им.Ш.Ч.Сат</a:t>
            </a:r>
            <a:r>
              <a:rPr lang="ru-RU" dirty="0" smtClean="0"/>
              <a:t> с.Чаа-Холь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633394"/>
          </a:xfrm>
        </p:spPr>
        <p:txBody>
          <a:bodyPr/>
          <a:lstStyle/>
          <a:p>
            <a:r>
              <a:rPr lang="ru-RU" sz="2800" dirty="0" smtClean="0"/>
              <a:t>Работа с текстом</a:t>
            </a:r>
            <a:endParaRPr lang="ru-RU" sz="2800" dirty="0"/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714348" y="785794"/>
            <a:ext cx="7696200" cy="4629168"/>
          </a:xfrm>
        </p:spPr>
        <p:txBody>
          <a:bodyPr/>
          <a:lstStyle/>
          <a:p>
            <a:r>
              <a:rPr lang="ru-RU" sz="1800" dirty="0" smtClean="0"/>
              <a:t>Вставьте пропущенные буквы, объясняя условия выбора орфограммы, расставьте пропущенные знаки препинания, вместо пропусков употребите подходящие по значению выражения.</a:t>
            </a:r>
          </a:p>
          <a:p>
            <a:pPr>
              <a:buNone/>
            </a:pPr>
            <a:r>
              <a:rPr lang="ru-RU" sz="2000" b="1" dirty="0" smtClean="0"/>
              <a:t>Был </a:t>
            </a:r>
            <a:r>
              <a:rPr lang="ru-RU" sz="2000" b="1" dirty="0" err="1" smtClean="0"/>
              <a:t>полдень_______палило</a:t>
            </a:r>
            <a:r>
              <a:rPr lang="ru-RU" sz="2000" b="1" dirty="0" smtClean="0"/>
              <a:t> солнце. На горизонте появилась черная туча, </a:t>
            </a:r>
            <a:r>
              <a:rPr lang="ru-RU" sz="2000" b="1" dirty="0" err="1" smtClean="0"/>
              <a:t>которая____________двигалась</a:t>
            </a:r>
            <a:r>
              <a:rPr lang="ru-RU" sz="2000" b="1" dirty="0" smtClean="0"/>
              <a:t> с запада на </a:t>
            </a:r>
            <a:r>
              <a:rPr lang="ru-RU" sz="2000" b="1" dirty="0" err="1" smtClean="0"/>
              <a:t>восток.__________подул</a:t>
            </a:r>
            <a:r>
              <a:rPr lang="ru-RU" sz="2000" b="1" dirty="0" smtClean="0"/>
              <a:t> ветер. Молодая </a:t>
            </a:r>
            <a:r>
              <a:rPr lang="ru-RU" sz="2000" b="1" dirty="0" err="1" smtClean="0"/>
              <a:t>березка__________затрепетала</a:t>
            </a:r>
            <a:r>
              <a:rPr lang="ru-RU" sz="2000" b="1" dirty="0" smtClean="0"/>
              <a:t>. Порывистый ветер усиливался. Вдали сверкнула </a:t>
            </a:r>
            <a:r>
              <a:rPr lang="ru-RU" sz="2000" b="1" dirty="0" err="1" smtClean="0"/>
              <a:t>молния_____________раздался</a:t>
            </a:r>
            <a:r>
              <a:rPr lang="ru-RU" sz="2000" b="1" dirty="0" smtClean="0"/>
              <a:t> первый удар грома. Спеша </a:t>
            </a:r>
            <a:r>
              <a:rPr lang="ru-RU" sz="2000" b="1" dirty="0" err="1" smtClean="0"/>
              <a:t>укрыться_______________заметались</a:t>
            </a:r>
            <a:r>
              <a:rPr lang="ru-RU" sz="2000" b="1" dirty="0" smtClean="0"/>
              <a:t> птицы.</a:t>
            </a:r>
            <a:endParaRPr lang="ru-RU" sz="2000" dirty="0" smtClean="0"/>
          </a:p>
          <a:p>
            <a:pPr>
              <a:buNone/>
            </a:pPr>
            <a:r>
              <a:rPr lang="ru-RU" sz="2400" b="1" dirty="0" smtClean="0"/>
              <a:t> </a:t>
            </a:r>
            <a:endParaRPr lang="ru-RU" sz="2400" dirty="0" smtClean="0"/>
          </a:p>
          <a:p>
            <a:r>
              <a:rPr lang="ru-RU" sz="2400" b="1" dirty="0" smtClean="0"/>
              <a:t>Слова для вставки:</a:t>
            </a:r>
            <a:r>
              <a:rPr lang="ru-RU" sz="2400" dirty="0" smtClean="0"/>
              <a:t> невыносимо, беспощадно, медленно, неторопливо, внезапно, прерывисто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857232"/>
            <a:ext cx="7696200" cy="5072098"/>
          </a:xfrm>
        </p:spPr>
        <p:txBody>
          <a:bodyPr/>
          <a:lstStyle/>
          <a:p>
            <a:r>
              <a:rPr lang="ru-RU" dirty="0" smtClean="0"/>
              <a:t>Определите  тему текста.</a:t>
            </a:r>
          </a:p>
          <a:p>
            <a:r>
              <a:rPr lang="ru-RU" dirty="0" smtClean="0"/>
              <a:t>Определите идею(основную мысль) текста.</a:t>
            </a:r>
          </a:p>
          <a:p>
            <a:r>
              <a:rPr lang="ru-RU" dirty="0" smtClean="0"/>
              <a:t>Выпишите наречия с теми словами, к которым относятся.</a:t>
            </a:r>
          </a:p>
          <a:p>
            <a:r>
              <a:rPr lang="ru-RU" dirty="0" smtClean="0"/>
              <a:t>Синтаксический разбор 4 го предложения</a:t>
            </a:r>
            <a:r>
              <a:rPr lang="ru-RU" sz="2800" dirty="0" smtClean="0"/>
              <a:t>.</a:t>
            </a:r>
          </a:p>
          <a:p>
            <a:endParaRPr lang="ru-RU" sz="2800" dirty="0" smtClean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70483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Задания к тексту:</a:t>
            </a:r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357188"/>
            <a:ext cx="8143875" cy="542925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dirty="0" smtClean="0">
                <a:latin typeface="Comic Sans MS" pitchFamily="66" charset="0"/>
              </a:rPr>
              <a:t>Был полдень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,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беспощадно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палило</a:t>
            </a:r>
          </a:p>
          <a:p>
            <a:pPr>
              <a:buFontTx/>
              <a:buNone/>
            </a:pPr>
            <a:r>
              <a:rPr lang="ru-RU" dirty="0" smtClean="0">
                <a:latin typeface="Comic Sans MS" pitchFamily="66" charset="0"/>
              </a:rPr>
              <a:t>солнце. На горизонте появилась черная туча, которая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медленно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двигалась с запада на восток.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Внезапно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подул ветер. Молодая березка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испуганно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затрепетала. Порывистый ветер усиливался. Вдали сверкнула молния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,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глухо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раздался первый удар грома. Спеша укрыться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, беспорядочно </a:t>
            </a:r>
            <a:r>
              <a:rPr lang="ru-RU" dirty="0" smtClean="0">
                <a:latin typeface="Comic Sans MS" pitchFamily="66" charset="0"/>
              </a:rPr>
              <a:t>заметались птицы.</a:t>
            </a:r>
            <a:endParaRPr lang="ru-RU" dirty="0" smtClean="0"/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642918"/>
            <a:ext cx="678661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Times New Roman" pitchFamily="18" charset="0"/>
                <a:cs typeface="Arial" pitchFamily="34" charset="0"/>
              </a:rPr>
              <a:t> «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Times New Roman" pitchFamily="18" charset="0"/>
                <a:cs typeface="Arial" pitchFamily="34" charset="0"/>
              </a:rPr>
              <a:t>Физминутка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va New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Times New Roman" pitchFamily="18" charset="0"/>
                <a:cs typeface="Arial" pitchFamily="34" charset="0"/>
              </a:rPr>
              <a:t>Потрудились – отдохнем.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va New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Times New Roman" pitchFamily="18" charset="0"/>
                <a:cs typeface="Arial" pitchFamily="34" charset="0"/>
              </a:rPr>
              <a:t>Встанем, глубоко вздохнем.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va New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Times New Roman" pitchFamily="18" charset="0"/>
                <a:cs typeface="Arial" pitchFamily="34" charset="0"/>
              </a:rPr>
              <a:t>Руки в стороны, вперед,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va New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Times New Roman" pitchFamily="18" charset="0"/>
                <a:cs typeface="Arial" pitchFamily="34" charset="0"/>
              </a:rPr>
              <a:t>Влево, вправо поворот.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va New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Times New Roman" pitchFamily="18" charset="0"/>
                <a:cs typeface="Arial" pitchFamily="34" charset="0"/>
              </a:rPr>
              <a:t>Три наклона, прямо встать,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va New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Times New Roman" pitchFamily="18" charset="0"/>
                <a:cs typeface="Arial" pitchFamily="34" charset="0"/>
              </a:rPr>
              <a:t>Руки вниз и вверх поднять.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va New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Times New Roman" pitchFamily="18" charset="0"/>
                <a:cs typeface="Arial" pitchFamily="34" charset="0"/>
              </a:rPr>
              <a:t>Руки плавно опустили,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va New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Times New Roman" pitchFamily="18" charset="0"/>
                <a:cs typeface="Arial" pitchFamily="34" charset="0"/>
              </a:rPr>
              <a:t>Всем улыбки подарили.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va New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va New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428625" y="428625"/>
            <a:ext cx="8572500" cy="518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defRPr/>
            </a:pPr>
            <a:r>
              <a:rPr lang="ru-RU" sz="3600" b="1" dirty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Синквейн о наречии:</a:t>
            </a:r>
          </a:p>
          <a:p>
            <a:pPr algn="ctr">
              <a:lnSpc>
                <a:spcPct val="115000"/>
              </a:lnSpc>
              <a:defRPr/>
            </a:pPr>
            <a:r>
              <a:rPr lang="ru-RU" sz="3600" b="1" i="1" dirty="0">
                <a:solidFill>
                  <a:schemeClr val="accent5">
                    <a:lumMod val="1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1.Несклоняемое, неспрягаемое, т.е неизменяемое</a:t>
            </a:r>
          </a:p>
          <a:p>
            <a:pPr algn="ctr">
              <a:lnSpc>
                <a:spcPct val="115000"/>
              </a:lnSpc>
              <a:defRPr/>
            </a:pPr>
            <a:r>
              <a:rPr lang="ru-RU" sz="3600" b="1" i="1" dirty="0">
                <a:solidFill>
                  <a:schemeClr val="accent5">
                    <a:lumMod val="1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2. Поясняет, уточняет, раскрывает.</a:t>
            </a:r>
            <a:endParaRPr lang="ru-RU" sz="3600" b="1" i="1" dirty="0">
              <a:solidFill>
                <a:schemeClr val="accent5">
                  <a:lumMod val="1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defRPr/>
            </a:pPr>
            <a:r>
              <a:rPr lang="ru-RU" sz="3600" b="1" i="1" dirty="0">
                <a:solidFill>
                  <a:schemeClr val="accent5">
                    <a:lumMod val="1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3. Наречие обогащает нашу речь.</a:t>
            </a:r>
          </a:p>
          <a:p>
            <a:pPr algn="ctr">
              <a:lnSpc>
                <a:spcPct val="115000"/>
              </a:lnSpc>
              <a:defRPr/>
            </a:pPr>
            <a:r>
              <a:rPr lang="ru-RU" sz="3600" b="1" i="1" dirty="0">
                <a:solidFill>
                  <a:schemeClr val="accent5">
                    <a:lumMod val="1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4. Уточнение.</a:t>
            </a:r>
            <a:endParaRPr lang="ru-RU" sz="3600" b="1" i="1" dirty="0">
              <a:solidFill>
                <a:schemeClr val="accent5">
                  <a:lumMod val="1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071538" y="785794"/>
            <a:ext cx="6858048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Calibri" pitchFamily="34" charset="0"/>
                <a:cs typeface="Times New Roman" pitchFamily="18" charset="0"/>
              </a:rPr>
              <a:t>Замените фразеологизмы наречиями: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Calibri" pitchFamily="34" charset="0"/>
                <a:cs typeface="Times New Roman" pitchFamily="18" charset="0"/>
              </a:rPr>
              <a:t> до корней волос-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va New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uva New" pitchFamily="18" charset="0"/>
                <a:ea typeface="Calibri" pitchFamily="34" charset="0"/>
                <a:cs typeface="Times New Roman" pitchFamily="18" charset="0"/>
              </a:rPr>
              <a:t>спит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Calibri" pitchFamily="34" charset="0"/>
                <a:cs typeface="Times New Roman" pitchFamily="18" charset="0"/>
              </a:rPr>
              <a:t> как убитый--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va New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Calibri" pitchFamily="34" charset="0"/>
                <a:cs typeface="Times New Roman" pitchFamily="18" charset="0"/>
              </a:rPr>
              <a:t>во весь опор-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Calibri" pitchFamily="34" charset="0"/>
                <a:cs typeface="Times New Roman" pitchFamily="18" charset="0"/>
              </a:rPr>
              <a:t> бежать во весь дух-</a:t>
            </a:r>
            <a:endParaRPr lang="ru-RU" sz="2800" dirty="0" smtClean="0">
              <a:latin typeface="Tuva New" pitchFamily="18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Calibri" pitchFamily="34" charset="0"/>
                <a:cs typeface="Times New Roman" pitchFamily="18" charset="0"/>
              </a:rPr>
              <a:t> кричать  во все горло-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va New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Calibri" pitchFamily="34" charset="0"/>
                <a:cs typeface="Times New Roman" pitchFamily="18" charset="0"/>
              </a:rPr>
              <a:t> знать как свои пять пальцев-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va New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Calibri" pitchFamily="34" charset="0"/>
                <a:cs typeface="Times New Roman" pitchFamily="18" charset="0"/>
              </a:rPr>
              <a:t>яблоку негде упасть-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va New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Calibri" pitchFamily="34" charset="0"/>
                <a:cs typeface="Times New Roman" pitchFamily="18" charset="0"/>
              </a:rPr>
              <a:t> хоть глаз выколи-</a:t>
            </a:r>
            <a:endParaRPr lang="ru-RU" sz="2800" dirty="0" smtClean="0">
              <a:latin typeface="Tuva New" pitchFamily="18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uva New" pitchFamily="18" charset="0"/>
                <a:ea typeface="Calibri" pitchFamily="34" charset="0"/>
                <a:cs typeface="Times New Roman" pitchFamily="18" charset="0"/>
              </a:rPr>
              <a:t> кот наплакал-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uva New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2984"/>
            <a:ext cx="8401050" cy="535782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нтерес – Что 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нтересно было на уроке ?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Т</a:t>
            </a:r>
            <a:r>
              <a:rPr lang="ru-RU" sz="2800" dirty="0" smtClean="0"/>
              <a:t>ворчество – Какие </a:t>
            </a:r>
            <a:r>
              <a:rPr lang="ru-RU" sz="2800" dirty="0" smtClean="0">
                <a:solidFill>
                  <a:srgbClr val="FF0000"/>
                </a:solidFill>
              </a:rPr>
              <a:t>т</a:t>
            </a:r>
            <a:r>
              <a:rPr lang="ru-RU" sz="2800" dirty="0" smtClean="0"/>
              <a:t>ворческие работы вы   выполняли ?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бучение – Чему вы научились?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Г</a:t>
            </a:r>
            <a:r>
              <a:rPr lang="ru-RU" sz="2800" dirty="0" smtClean="0"/>
              <a:t>лавное – Что принёс мне сегодняшний урок?</a:t>
            </a:r>
          </a:p>
          <a:p>
            <a:r>
              <a:rPr lang="ru-RU" sz="2800" dirty="0" smtClean="0"/>
              <a:t>     На  чудо-дерево, повесьте  </a:t>
            </a:r>
            <a:r>
              <a:rPr lang="ru-RU" sz="2800" dirty="0" err="1" smtClean="0"/>
              <a:t>чудо-башмачки</a:t>
            </a:r>
            <a:r>
              <a:rPr lang="ru-RU" sz="2800" dirty="0" smtClean="0"/>
              <a:t> с соответствующим цветом – показателем вашей самооценки.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84770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Рефлексия:</a:t>
            </a:r>
          </a:p>
        </p:txBody>
      </p:sp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8" name="WordArt 6"/>
          <p:cNvSpPr>
            <a:spLocks noChangeArrowheads="1" noChangeShapeType="1" noTextEdit="1"/>
          </p:cNvSpPr>
          <p:nvPr/>
        </p:nvSpPr>
        <p:spPr bwMode="auto">
          <a:xfrm>
            <a:off x="539750" y="1196975"/>
            <a:ext cx="7056438" cy="345598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FF00"/>
                    </a:gs>
                    <a:gs pos="100000">
                      <a:schemeClr val="folHlink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работу!</a:t>
            </a:r>
          </a:p>
        </p:txBody>
      </p:sp>
      <p:pic>
        <p:nvPicPr>
          <p:cNvPr id="233500" name="18 Поль Мориа - В мире животных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964613" y="6553200"/>
            <a:ext cx="179387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3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3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3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3500"/>
                </p:tgtEl>
              </p:cMediaNode>
            </p:audio>
          </p:childTnLst>
        </p:cTn>
      </p:par>
    </p:tnLst>
    <p:bldLst>
      <p:bldP spid="23347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857250"/>
            <a:ext cx="3081338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3000375"/>
            <a:ext cx="32797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00563" y="2000250"/>
            <a:ext cx="14779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внутри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00563" y="4143375"/>
            <a:ext cx="13795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рядом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4294967295"/>
          </p:nvPr>
        </p:nvSpPr>
        <p:spPr>
          <a:xfrm>
            <a:off x="2208213" y="642938"/>
            <a:ext cx="6935787" cy="4000500"/>
          </a:xfrm>
        </p:spPr>
        <p:txBody>
          <a:bodyPr/>
          <a:lstStyle/>
          <a:p>
            <a:pPr eaLnBrk="1" hangingPunct="1">
              <a:buNone/>
            </a:pPr>
            <a:r>
              <a:rPr lang="ru-RU" sz="4000" dirty="0" smtClean="0"/>
              <a:t>Имя существительное, </a:t>
            </a:r>
          </a:p>
          <a:p>
            <a:pPr eaLnBrk="1" hangingPunct="1">
              <a:buNone/>
            </a:pPr>
            <a:r>
              <a:rPr lang="ru-RU" sz="4000" dirty="0" smtClean="0"/>
              <a:t>имя прилагательное, </a:t>
            </a:r>
          </a:p>
          <a:p>
            <a:pPr eaLnBrk="1" hangingPunct="1">
              <a:buNone/>
            </a:pPr>
            <a:r>
              <a:rPr lang="ru-RU" sz="4000" dirty="0" smtClean="0"/>
              <a:t>имя числительное, </a:t>
            </a:r>
          </a:p>
          <a:p>
            <a:pPr eaLnBrk="1" hangingPunct="1">
              <a:buNone/>
            </a:pPr>
            <a:r>
              <a:rPr lang="ru-RU" sz="4000" dirty="0" smtClean="0"/>
              <a:t>глагол…</a:t>
            </a:r>
          </a:p>
          <a:p>
            <a:pPr eaLnBrk="1" hangingPunct="1">
              <a:buFontTx/>
              <a:buNone/>
            </a:pPr>
            <a:endParaRPr lang="ru-RU" sz="4000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1638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4071938"/>
            <a:ext cx="1852612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85720" y="214290"/>
            <a:ext cx="7786742" cy="6143668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hlink"/>
                </a:solidFill>
              </a:rPr>
              <a:t>   </a:t>
            </a:r>
            <a:r>
              <a:rPr lang="ru-RU" i="1" dirty="0" smtClean="0"/>
              <a:t>Из истории наречия</a:t>
            </a:r>
            <a:endParaRPr lang="ru-RU" dirty="0" smtClean="0"/>
          </a:p>
          <a:p>
            <a:pPr algn="ctr"/>
            <a:r>
              <a:rPr lang="ru-RU" i="1" dirty="0" smtClean="0"/>
              <a:t>Наречие – старое слово. Термин наречие встречается уже в древнерусском языке. В этом слове выделяется корень - речь, который прежде был многозначным. Слово “речь” когда-то имело среди других значений и значение “глагол”. Поэтому, если буквально перевести термин “наречие” на современный язык, то получится слово “</a:t>
            </a:r>
            <a:r>
              <a:rPr lang="ru-RU" i="1" dirty="0" err="1" smtClean="0"/>
              <a:t>наглаголие</a:t>
            </a:r>
            <a:r>
              <a:rPr lang="ru-RU" i="1" dirty="0" smtClean="0"/>
              <a:t>”.</a:t>
            </a:r>
            <a:endParaRPr lang="ru-RU" dirty="0" smtClean="0"/>
          </a:p>
          <a:p>
            <a:pPr eaLnBrk="1" hangingPunct="1">
              <a:buFontTx/>
              <a:buNone/>
            </a:pPr>
            <a:endParaRPr lang="ru-RU" sz="32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-792163" y="1285860"/>
            <a:ext cx="9936163" cy="2446339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i="1" dirty="0" smtClean="0">
                <a:solidFill>
                  <a:srgbClr val="FF1F1F"/>
                </a:solidFill>
                <a:latin typeface="Copperplate Gothic Bold" pitchFamily="34" charset="0"/>
              </a:rPr>
              <a:t>НАРЕЧИЕ</a:t>
            </a:r>
            <a:br>
              <a:rPr lang="ru-RU" sz="6000" b="1" i="1" dirty="0" smtClean="0">
                <a:solidFill>
                  <a:srgbClr val="FF1F1F"/>
                </a:solidFill>
                <a:latin typeface="Copperplate Gothic Bold" pitchFamily="34" charset="0"/>
              </a:rPr>
            </a:br>
            <a:r>
              <a:rPr lang="ru-RU" sz="6600" b="1" i="1" dirty="0" smtClean="0">
                <a:solidFill>
                  <a:srgbClr val="FF1F1F"/>
                </a:solidFill>
                <a:latin typeface="Copperplate Gothic Bold" pitchFamily="34" charset="0"/>
              </a:rPr>
              <a:t>КАК ЧАСТЬ РЕЧИ</a:t>
            </a:r>
          </a:p>
        </p:txBody>
      </p:sp>
      <p:pic>
        <p:nvPicPr>
          <p:cNvPr id="4106" name="Beethoven's Symphony No. 9 (Scherzo)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893175" y="6553200"/>
            <a:ext cx="25082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85750"/>
            <a:ext cx="7416800" cy="6357960"/>
          </a:xfrm>
        </p:spPr>
        <p:txBody>
          <a:bodyPr/>
          <a:lstStyle/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 язык и скромен, и богат.</a:t>
            </a:r>
          </a:p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каждом слове скрыт чудесный клад.</a:t>
            </a:r>
          </a:p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«высоко»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произнеси – </a:t>
            </a:r>
          </a:p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представишь сразу неба синь.</a:t>
            </a:r>
          </a:p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 скажи: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«Кругом белым-бело»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увидишь зимнее село,</a:t>
            </a:r>
          </a:p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белых крыш свисает белый снег,</a:t>
            </a:r>
          </a:p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видать под белым снегом рек.</a:t>
            </a:r>
          </a:p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Вспомнится наречие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«светло»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увидишь: солнышко взошло.</a:t>
            </a:r>
          </a:p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скажешь слово ты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«темно»,</a:t>
            </a:r>
          </a:p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Сразу вечер поглядит в окно.</a:t>
            </a:r>
          </a:p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скажешь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«ароматно»,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</a:t>
            </a:r>
          </a:p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Сразу вспомнишь ландыша цветы.</a:t>
            </a:r>
          </a:p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Ну, а если скажешь ты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«красиво»,</a:t>
            </a:r>
          </a:p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 тобою - сразу вся Россия!</a:t>
            </a:r>
          </a:p>
          <a:p>
            <a:pPr marL="901700" algn="ct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(Эля Куклина.)</a:t>
            </a:r>
          </a:p>
          <a:p>
            <a:pPr algn="ctr" eaLnBrk="1" hangingPunct="1">
              <a:buFontTx/>
              <a:buNone/>
              <a:defRPr/>
            </a:pPr>
            <a:endParaRPr lang="ru-RU" dirty="0" smtClean="0"/>
          </a:p>
        </p:txBody>
      </p:sp>
      <p:pic>
        <p:nvPicPr>
          <p:cNvPr id="17411" name="Picture 4" descr="мальчик пиш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3800" y="1214438"/>
            <a:ext cx="25971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Задачи: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определить, что такое наречие; </a:t>
            </a:r>
          </a:p>
          <a:p>
            <a:pPr eaLnBrk="1" hangingPunct="1"/>
            <a:r>
              <a:rPr lang="ru-RU" dirty="0" smtClean="0"/>
              <a:t>каковы его морфологические признаки; </a:t>
            </a:r>
          </a:p>
          <a:p>
            <a:pPr eaLnBrk="1" hangingPunct="1"/>
            <a:r>
              <a:rPr lang="ru-RU" dirty="0" smtClean="0"/>
              <a:t>какова его синтаксическая роль; </a:t>
            </a:r>
          </a:p>
          <a:p>
            <a:pPr eaLnBrk="1" hangingPunct="1"/>
            <a:r>
              <a:rPr lang="ru-RU" dirty="0" smtClean="0"/>
              <a:t>закрепить умение находить наречия в тексте и правильно их употреблять в речи.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newkino.su/image/aHR0cDovL2R2YnN0YW5kYXJ0LnJ1L2ltYWdlLnBocD9hSFIwY0RvdkwzTmphRzl2YkMxaWIzZ3VjblV2YVcxaFoyVnpMM04wYjNKcFpYTXZjMmhoWW14dmJubGZjSEpsZW1WdWRHRjZhWGxmTXk1cWNHYz0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856606" y="3382190"/>
            <a:ext cx="23134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Наречие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1920791"/>
            <a:ext cx="2857520" cy="830997"/>
          </a:xfrm>
          <a:prstGeom prst="rect">
            <a:avLst/>
          </a:prstGeom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rtDeco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  <a:latin typeface="Comic Sans MS" pitchFamily="66" charset="0"/>
              </a:rPr>
              <a:t>Самостоятельная</a:t>
            </a:r>
          </a:p>
          <a:p>
            <a:pPr algn="ctr"/>
            <a:r>
              <a:rPr lang="ru-RU" sz="2400" b="1" dirty="0" smtClean="0">
                <a:solidFill>
                  <a:srgbClr val="00B0F0"/>
                </a:solidFill>
                <a:latin typeface="Comic Sans MS" pitchFamily="66" charset="0"/>
              </a:rPr>
              <a:t> часть речи</a:t>
            </a:r>
            <a:endParaRPr lang="ru-RU" sz="2400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409983">
            <a:off x="273977" y="2263821"/>
            <a:ext cx="3143240" cy="230832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perspectiveContrastingRightFacing"/>
            <a:lightRig rig="glow" dir="tl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Сочетаются с глаголами,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прилагательными,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наречиями,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реже – с существительными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28568" y="2643182"/>
            <a:ext cx="2515432" cy="461665"/>
          </a:xfrm>
          <a:prstGeom prst="rect">
            <a:avLst/>
          </a:prstGeom>
          <a:ln>
            <a:noFill/>
          </a:ln>
          <a:effectLst/>
          <a:scene3d>
            <a:camera prst="perspectiveHeroicExtremeLeftFacing"/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Не изменяются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55873" y="5066374"/>
            <a:ext cx="3571900" cy="1200329"/>
          </a:xfrm>
          <a:prstGeom prst="rect">
            <a:avLst/>
          </a:prstGeom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softRound"/>
            <a:contourClr>
              <a:schemeClr val="accent5">
                <a:shade val="60000"/>
                <a:satMod val="110000"/>
              </a:schemeClr>
            </a:contourClr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Обстоятельства,</a:t>
            </a:r>
          </a:p>
          <a:p>
            <a:r>
              <a:rPr lang="ru-RU" sz="2400" b="1" dirty="0" err="1" smtClean="0">
                <a:solidFill>
                  <a:srgbClr val="990099"/>
                </a:solidFill>
                <a:latin typeface="Comic Sans MS" pitchFamily="66" charset="0"/>
              </a:rPr>
              <a:t>реже-определения</a:t>
            </a:r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 и </a:t>
            </a:r>
          </a:p>
          <a:p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сказуемые. </a:t>
            </a:r>
            <a:endParaRPr lang="ru-RU" sz="2400" b="1" dirty="0">
              <a:solidFill>
                <a:srgbClr val="990099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93075" y="574400"/>
            <a:ext cx="5786478" cy="101566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Comic Sans MS" pitchFamily="66" charset="0"/>
              </a:rPr>
              <a:t>?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Comic Sans MS" pitchFamily="66" charset="0"/>
              </a:rPr>
              <a:t>Где? Куда? Когда? Откуда?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Comic Sans MS" pitchFamily="66" charset="0"/>
              </a:rPr>
              <a:t>Почему? Зачем? Как? </a:t>
            </a:r>
            <a:endParaRPr lang="ru-RU" sz="20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rot="6179885">
            <a:off x="3346438" y="2725841"/>
            <a:ext cx="367972" cy="11004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0800000">
            <a:off x="4798947" y="2820737"/>
            <a:ext cx="28575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5568215">
            <a:off x="6341818" y="2515430"/>
            <a:ext cx="316970" cy="13932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786314" y="4214818"/>
            <a:ext cx="285752" cy="7640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96694" l="9434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6978924" y="3375662"/>
            <a:ext cx="2170482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85750"/>
            <a:ext cx="8229600" cy="57148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Наречие обозначает:</a:t>
            </a:r>
          </a:p>
        </p:txBody>
      </p:sp>
      <p:graphicFrame>
        <p:nvGraphicFramePr>
          <p:cNvPr id="12336" name="Group 48"/>
          <p:cNvGraphicFramePr>
            <a:graphicFrameLocks noGrp="1"/>
          </p:cNvGraphicFramePr>
          <p:nvPr>
            <p:ph type="tbl" idx="1"/>
          </p:nvPr>
        </p:nvGraphicFramePr>
        <p:xfrm>
          <a:off x="285720" y="928669"/>
          <a:ext cx="8158161" cy="5143536"/>
        </p:xfrm>
        <a:graphic>
          <a:graphicData uri="http://schemas.openxmlformats.org/drawingml/2006/table">
            <a:tbl>
              <a:tblPr/>
              <a:tblGrid>
                <a:gridCol w="2719387"/>
                <a:gridCol w="2719387"/>
                <a:gridCol w="2719387"/>
              </a:tblGrid>
              <a:tr h="916581"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Признак действия 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(если относится к глаголу)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Признак признака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(если относится к прилагательному)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 действия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(как? каким образом?)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Весело поется, весело и прядется.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5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(где? куда? откуда?)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Рыбак рыбака видит издалека.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5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(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долго? Когда?)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Кто вчера солгал, тому завтра не поверят.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5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Причину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(почему? По какой причине?)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Поневоле косы вянут, коли за них тянут.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5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(зачем? С какой целью?)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Это врешь ты мне назло.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5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Меру и степень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 в какой степени? Насколько?)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Абрикосовое варенье очень вкусное.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схемы книгохранилища">
  <a:themeElements>
    <a:clrScheme name="Шаблон схемы книгохранилищ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схемы книгохранилища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схемы книгохранилищ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стель">
  <a:themeElements>
    <a:clrScheme name="Пастель 10">
      <a:dk1>
        <a:srgbClr val="000000"/>
      </a:dk1>
      <a:lt1>
        <a:srgbClr val="8BE6ED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C4F0F4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50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45791" dir="2021404" algn="ctr" rotWithShape="0">
            <a:schemeClr val="bg2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50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45791" dir="2021404" algn="ctr" rotWithShape="0">
            <a:schemeClr val="bg2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9">
        <a:dk1>
          <a:srgbClr val="000000"/>
        </a:dk1>
        <a:lt1>
          <a:srgbClr val="FF85D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C2EC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10">
        <a:dk1>
          <a:srgbClr val="000000"/>
        </a:dk1>
        <a:lt1>
          <a:srgbClr val="8BE6ED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C4F0F4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схемы книгохранилища</Template>
  <TotalTime>757</TotalTime>
  <Words>719</Words>
  <Application>Microsoft Office PowerPoint</Application>
  <PresentationFormat>Экран (4:3)</PresentationFormat>
  <Paragraphs>111</Paragraphs>
  <Slides>17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Шаблон схемы книгохранилища</vt:lpstr>
      <vt:lpstr>Пастель</vt:lpstr>
      <vt:lpstr>Шестнадцатое  февраля</vt:lpstr>
      <vt:lpstr>Слайд 2</vt:lpstr>
      <vt:lpstr>Слайд 3</vt:lpstr>
      <vt:lpstr>Слайд 4</vt:lpstr>
      <vt:lpstr>НАРЕЧИЕ КАК ЧАСТЬ РЕЧИ</vt:lpstr>
      <vt:lpstr>Слайд 6</vt:lpstr>
      <vt:lpstr>Задачи:</vt:lpstr>
      <vt:lpstr>Слайд 8</vt:lpstr>
      <vt:lpstr>Наречие обозначает:</vt:lpstr>
      <vt:lpstr>Работа с текстом</vt:lpstr>
      <vt:lpstr>Задания к тексту:</vt:lpstr>
      <vt:lpstr>Слайд 12</vt:lpstr>
      <vt:lpstr>Слайд 13</vt:lpstr>
      <vt:lpstr>Слайд 14</vt:lpstr>
      <vt:lpstr>Слайд 15</vt:lpstr>
      <vt:lpstr>Рефлексия: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днс</cp:lastModifiedBy>
  <cp:revision>74</cp:revision>
  <dcterms:created xsi:type="dcterms:W3CDTF">2009-04-05T13:05:55Z</dcterms:created>
  <dcterms:modified xsi:type="dcterms:W3CDTF">2017-02-07T11:03:12Z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TC011594401049</vt:lpwstr>
  </property>
</Properties>
</file>