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B6B6"/>
    <a:srgbClr val="D5D5D5"/>
    <a:srgbClr val="333333"/>
    <a:srgbClr val="996633"/>
    <a:srgbClr val="008A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E73515A-CCE9-4313-8A77-27A304F1A03F}" type="datetimeFigureOut">
              <a:rPr lang="ru-RU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0C403D1-5702-40A6-B121-FB3E9212D37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-76200" y="228600"/>
            <a:ext cx="2743200" cy="1981200"/>
            <a:chOff x="180" y="384"/>
            <a:chExt cx="1654" cy="1520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432" y="432"/>
              <a:ext cx="1397" cy="866"/>
            </a:xfrm>
            <a:custGeom>
              <a:avLst/>
              <a:gdLst>
                <a:gd name="T0" fmla="*/ 0 w 1392"/>
                <a:gd name="T1" fmla="*/ 0 h 864"/>
                <a:gd name="T2" fmla="*/ 289 w 1392"/>
                <a:gd name="T3" fmla="*/ 385 h 864"/>
                <a:gd name="T4" fmla="*/ 771 w 1392"/>
                <a:gd name="T5" fmla="*/ 722 h 864"/>
                <a:gd name="T6" fmla="*/ 1012 w 1392"/>
                <a:gd name="T7" fmla="*/ 866 h 864"/>
                <a:gd name="T8" fmla="*/ 1397 w 1392"/>
                <a:gd name="T9" fmla="*/ 818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>
                <a:gd name="T0" fmla="*/ 482 w 517"/>
                <a:gd name="T1" fmla="*/ 0 h 1498"/>
                <a:gd name="T2" fmla="*/ 429 w 517"/>
                <a:gd name="T3" fmla="*/ 358 h 1498"/>
                <a:gd name="T4" fmla="*/ 488 w 517"/>
                <a:gd name="T5" fmla="*/ 546 h 1498"/>
                <a:gd name="T6" fmla="*/ 517 w 517"/>
                <a:gd name="T7" fmla="*/ 893 h 1498"/>
                <a:gd name="T8" fmla="*/ 488 w 517"/>
                <a:gd name="T9" fmla="*/ 1069 h 1498"/>
                <a:gd name="T10" fmla="*/ 194 w 517"/>
                <a:gd name="T11" fmla="*/ 1369 h 1498"/>
                <a:gd name="T12" fmla="*/ 0 w 517"/>
                <a:gd name="T13" fmla="*/ 1498 h 14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>
                <a:gd name="T0" fmla="*/ 1184 w 1184"/>
                <a:gd name="T1" fmla="*/ 0 h 872"/>
                <a:gd name="T2" fmla="*/ 1034 w 1184"/>
                <a:gd name="T3" fmla="*/ 159 h 872"/>
                <a:gd name="T4" fmla="*/ 932 w 1184"/>
                <a:gd name="T5" fmla="*/ 328 h 872"/>
                <a:gd name="T6" fmla="*/ 731 w 1184"/>
                <a:gd name="T7" fmla="*/ 532 h 872"/>
                <a:gd name="T8" fmla="*/ 567 w 1184"/>
                <a:gd name="T9" fmla="*/ 723 h 872"/>
                <a:gd name="T10" fmla="*/ 402 w 1184"/>
                <a:gd name="T11" fmla="*/ 858 h 872"/>
                <a:gd name="T12" fmla="*/ 0 w 1184"/>
                <a:gd name="T13" fmla="*/ 872 h 8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>
                <a:gd name="T0" fmla="*/ 1552 w 1552"/>
                <a:gd name="T1" fmla="*/ 0 h 236"/>
                <a:gd name="T2" fmla="*/ 1193 w 1552"/>
                <a:gd name="T3" fmla="*/ 189 h 236"/>
                <a:gd name="T4" fmla="*/ 858 w 1552"/>
                <a:gd name="T5" fmla="*/ 218 h 236"/>
                <a:gd name="T6" fmla="*/ 629 w 1552"/>
                <a:gd name="T7" fmla="*/ 206 h 236"/>
                <a:gd name="T8" fmla="*/ 306 w 1552"/>
                <a:gd name="T9" fmla="*/ 236 h 236"/>
                <a:gd name="T10" fmla="*/ 124 w 1552"/>
                <a:gd name="T11" fmla="*/ 218 h 236"/>
                <a:gd name="T12" fmla="*/ 0 w 1552"/>
                <a:gd name="T13" fmla="*/ 206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>
                <a:gd name="T0" fmla="*/ 1200 w 1296"/>
                <a:gd name="T1" fmla="*/ 864 h 1056"/>
                <a:gd name="T2" fmla="*/ 1248 w 1296"/>
                <a:gd name="T3" fmla="*/ 768 h 1056"/>
                <a:gd name="T4" fmla="*/ 1248 w 1296"/>
                <a:gd name="T5" fmla="*/ 720 h 1056"/>
                <a:gd name="T6" fmla="*/ 1296 w 1296"/>
                <a:gd name="T7" fmla="*/ 432 h 1056"/>
                <a:gd name="T8" fmla="*/ 864 w 1296"/>
                <a:gd name="T9" fmla="*/ 144 h 1056"/>
                <a:gd name="T10" fmla="*/ 480 w 1296"/>
                <a:gd name="T11" fmla="*/ 0 h 1056"/>
                <a:gd name="T12" fmla="*/ 144 w 1296"/>
                <a:gd name="T13" fmla="*/ 96 h 1056"/>
                <a:gd name="T14" fmla="*/ 96 w 1296"/>
                <a:gd name="T15" fmla="*/ 384 h 1056"/>
                <a:gd name="T16" fmla="*/ 0 w 1296"/>
                <a:gd name="T17" fmla="*/ 528 h 1056"/>
                <a:gd name="T18" fmla="*/ 48 w 1296"/>
                <a:gd name="T19" fmla="*/ 720 h 1056"/>
                <a:gd name="T20" fmla="*/ 144 w 1296"/>
                <a:gd name="T21" fmla="*/ 864 h 1056"/>
                <a:gd name="T22" fmla="*/ 288 w 1296"/>
                <a:gd name="T23" fmla="*/ 1056 h 1056"/>
                <a:gd name="T24" fmla="*/ 528 w 1296"/>
                <a:gd name="T25" fmla="*/ 1056 h 1056"/>
                <a:gd name="T26" fmla="*/ 768 w 1296"/>
                <a:gd name="T27" fmla="*/ 1008 h 1056"/>
                <a:gd name="T28" fmla="*/ 960 w 1296"/>
                <a:gd name="T29" fmla="*/ 864 h 1056"/>
                <a:gd name="T30" fmla="*/ 1104 w 1296"/>
                <a:gd name="T31" fmla="*/ 672 h 1056"/>
                <a:gd name="T32" fmla="*/ 1104 w 1296"/>
                <a:gd name="T33" fmla="*/ 528 h 1056"/>
                <a:gd name="T34" fmla="*/ 1008 w 1296"/>
                <a:gd name="T35" fmla="*/ 384 h 1056"/>
                <a:gd name="T36" fmla="*/ 816 w 1296"/>
                <a:gd name="T37" fmla="*/ 144 h 10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576" y="576"/>
              <a:ext cx="720" cy="766"/>
            </a:xfrm>
            <a:custGeom>
              <a:avLst/>
              <a:gdLst>
                <a:gd name="T0" fmla="*/ 624 w 720"/>
                <a:gd name="T1" fmla="*/ 96 h 768"/>
                <a:gd name="T2" fmla="*/ 432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39 h 768"/>
                <a:gd name="T12" fmla="*/ 0 w 720"/>
                <a:gd name="T13" fmla="*/ 383 h 768"/>
                <a:gd name="T14" fmla="*/ 0 w 720"/>
                <a:gd name="T15" fmla="*/ 479 h 768"/>
                <a:gd name="T16" fmla="*/ 48 w 720"/>
                <a:gd name="T17" fmla="*/ 622 h 768"/>
                <a:gd name="T18" fmla="*/ 192 w 720"/>
                <a:gd name="T19" fmla="*/ 766 h 768"/>
                <a:gd name="T20" fmla="*/ 336 w 720"/>
                <a:gd name="T21" fmla="*/ 718 h 768"/>
                <a:gd name="T22" fmla="*/ 576 w 720"/>
                <a:gd name="T23" fmla="*/ 718 h 768"/>
                <a:gd name="T24" fmla="*/ 624 w 720"/>
                <a:gd name="T25" fmla="*/ 575 h 768"/>
                <a:gd name="T26" fmla="*/ 720 w 720"/>
                <a:gd name="T27" fmla="*/ 383 h 768"/>
                <a:gd name="T28" fmla="*/ 672 w 720"/>
                <a:gd name="T29" fmla="*/ 239 h 768"/>
                <a:gd name="T30" fmla="*/ 624 w 720"/>
                <a:gd name="T31" fmla="*/ 192 h 768"/>
                <a:gd name="T32" fmla="*/ 624 w 720"/>
                <a:gd name="T33" fmla="*/ 96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672" y="720"/>
              <a:ext cx="480" cy="527"/>
            </a:xfrm>
            <a:custGeom>
              <a:avLst/>
              <a:gdLst>
                <a:gd name="T0" fmla="*/ 416 w 720"/>
                <a:gd name="T1" fmla="*/ 66 h 768"/>
                <a:gd name="T2" fmla="*/ 288 w 720"/>
                <a:gd name="T3" fmla="*/ 66 h 768"/>
                <a:gd name="T4" fmla="*/ 192 w 720"/>
                <a:gd name="T5" fmla="*/ 0 h 768"/>
                <a:gd name="T6" fmla="*/ 128 w 720"/>
                <a:gd name="T7" fmla="*/ 66 h 768"/>
                <a:gd name="T8" fmla="*/ 32 w 720"/>
                <a:gd name="T9" fmla="*/ 66 h 768"/>
                <a:gd name="T10" fmla="*/ 32 w 720"/>
                <a:gd name="T11" fmla="*/ 165 h 768"/>
                <a:gd name="T12" fmla="*/ 0 w 720"/>
                <a:gd name="T13" fmla="*/ 264 h 768"/>
                <a:gd name="T14" fmla="*/ 0 w 720"/>
                <a:gd name="T15" fmla="*/ 329 h 768"/>
                <a:gd name="T16" fmla="*/ 32 w 720"/>
                <a:gd name="T17" fmla="*/ 428 h 768"/>
                <a:gd name="T18" fmla="*/ 128 w 720"/>
                <a:gd name="T19" fmla="*/ 527 h 768"/>
                <a:gd name="T20" fmla="*/ 224 w 720"/>
                <a:gd name="T21" fmla="*/ 494 h 768"/>
                <a:gd name="T22" fmla="*/ 384 w 720"/>
                <a:gd name="T23" fmla="*/ 494 h 768"/>
                <a:gd name="T24" fmla="*/ 416 w 720"/>
                <a:gd name="T25" fmla="*/ 395 h 768"/>
                <a:gd name="T26" fmla="*/ 480 w 720"/>
                <a:gd name="T27" fmla="*/ 264 h 768"/>
                <a:gd name="T28" fmla="*/ 448 w 720"/>
                <a:gd name="T29" fmla="*/ 165 h 768"/>
                <a:gd name="T30" fmla="*/ 416 w 720"/>
                <a:gd name="T31" fmla="*/ 132 h 768"/>
                <a:gd name="T32" fmla="*/ 416 w 720"/>
                <a:gd name="T33" fmla="*/ 66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68" y="816"/>
              <a:ext cx="288" cy="286"/>
            </a:xfrm>
            <a:custGeom>
              <a:avLst/>
              <a:gdLst>
                <a:gd name="T0" fmla="*/ 250 w 720"/>
                <a:gd name="T1" fmla="*/ 36 h 768"/>
                <a:gd name="T2" fmla="*/ 173 w 720"/>
                <a:gd name="T3" fmla="*/ 36 h 768"/>
                <a:gd name="T4" fmla="*/ 115 w 720"/>
                <a:gd name="T5" fmla="*/ 0 h 768"/>
                <a:gd name="T6" fmla="*/ 77 w 720"/>
                <a:gd name="T7" fmla="*/ 36 h 768"/>
                <a:gd name="T8" fmla="*/ 19 w 720"/>
                <a:gd name="T9" fmla="*/ 36 h 768"/>
                <a:gd name="T10" fmla="*/ 19 w 720"/>
                <a:gd name="T11" fmla="*/ 89 h 768"/>
                <a:gd name="T12" fmla="*/ 0 w 720"/>
                <a:gd name="T13" fmla="*/ 143 h 768"/>
                <a:gd name="T14" fmla="*/ 0 w 720"/>
                <a:gd name="T15" fmla="*/ 179 h 768"/>
                <a:gd name="T16" fmla="*/ 19 w 720"/>
                <a:gd name="T17" fmla="*/ 232 h 768"/>
                <a:gd name="T18" fmla="*/ 77 w 720"/>
                <a:gd name="T19" fmla="*/ 286 h 768"/>
                <a:gd name="T20" fmla="*/ 134 w 720"/>
                <a:gd name="T21" fmla="*/ 268 h 768"/>
                <a:gd name="T22" fmla="*/ 230 w 720"/>
                <a:gd name="T23" fmla="*/ 268 h 768"/>
                <a:gd name="T24" fmla="*/ 250 w 720"/>
                <a:gd name="T25" fmla="*/ 215 h 768"/>
                <a:gd name="T26" fmla="*/ 288 w 720"/>
                <a:gd name="T27" fmla="*/ 143 h 768"/>
                <a:gd name="T28" fmla="*/ 269 w 720"/>
                <a:gd name="T29" fmla="*/ 89 h 768"/>
                <a:gd name="T30" fmla="*/ 250 w 720"/>
                <a:gd name="T31" fmla="*/ 72 h 768"/>
                <a:gd name="T32" fmla="*/ 250 w 720"/>
                <a:gd name="T33" fmla="*/ 36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364" y="1170"/>
              <a:ext cx="404" cy="463"/>
            </a:xfrm>
            <a:custGeom>
              <a:avLst/>
              <a:gdLst>
                <a:gd name="T0" fmla="*/ 0 w 404"/>
                <a:gd name="T1" fmla="*/ 0 h 462"/>
                <a:gd name="T2" fmla="*/ 116 w 404"/>
                <a:gd name="T3" fmla="*/ 319 h 462"/>
                <a:gd name="T4" fmla="*/ 212 w 404"/>
                <a:gd name="T5" fmla="*/ 415 h 462"/>
                <a:gd name="T6" fmla="*/ 404 w 404"/>
                <a:gd name="T7" fmla="*/ 463 h 4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364" y="1140"/>
              <a:ext cx="212" cy="682"/>
            </a:xfrm>
            <a:custGeom>
              <a:avLst/>
              <a:gdLst>
                <a:gd name="T0" fmla="*/ 212 w 212"/>
                <a:gd name="T1" fmla="*/ 682 h 684"/>
                <a:gd name="T2" fmla="*/ 68 w 212"/>
                <a:gd name="T3" fmla="*/ 491 h 684"/>
                <a:gd name="T4" fmla="*/ 68 w 212"/>
                <a:gd name="T5" fmla="*/ 395 h 684"/>
                <a:gd name="T6" fmla="*/ 0 w 212"/>
                <a:gd name="T7" fmla="*/ 0 h 6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344" y="432"/>
              <a:ext cx="481" cy="816"/>
            </a:xfrm>
            <a:custGeom>
              <a:avLst/>
              <a:gdLst>
                <a:gd name="T0" fmla="*/ 0 w 480"/>
                <a:gd name="T1" fmla="*/ 0 h 816"/>
                <a:gd name="T2" fmla="*/ 192 w 480"/>
                <a:gd name="T3" fmla="*/ 192 h 816"/>
                <a:gd name="T4" fmla="*/ 481 w 480"/>
                <a:gd name="T5" fmla="*/ 336 h 816"/>
                <a:gd name="T6" fmla="*/ 337 w 480"/>
                <a:gd name="T7" fmla="*/ 528 h 816"/>
                <a:gd name="T8" fmla="*/ 337 w 480"/>
                <a:gd name="T9" fmla="*/ 816 h 8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192" y="624"/>
              <a:ext cx="955" cy="816"/>
            </a:xfrm>
            <a:custGeom>
              <a:avLst/>
              <a:gdLst>
                <a:gd name="T0" fmla="*/ 0 w 960"/>
                <a:gd name="T1" fmla="*/ 0 h 816"/>
                <a:gd name="T2" fmla="*/ 287 w 960"/>
                <a:gd name="T3" fmla="*/ 192 h 816"/>
                <a:gd name="T4" fmla="*/ 478 w 960"/>
                <a:gd name="T5" fmla="*/ 288 h 816"/>
                <a:gd name="T6" fmla="*/ 716 w 960"/>
                <a:gd name="T7" fmla="*/ 336 h 816"/>
                <a:gd name="T8" fmla="*/ 812 w 960"/>
                <a:gd name="T9" fmla="*/ 528 h 816"/>
                <a:gd name="T10" fmla="*/ 955 w 960"/>
                <a:gd name="T11" fmla="*/ 816 h 8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336" y="384"/>
              <a:ext cx="816" cy="769"/>
            </a:xfrm>
            <a:custGeom>
              <a:avLst/>
              <a:gdLst>
                <a:gd name="T0" fmla="*/ 816 w 816"/>
                <a:gd name="T1" fmla="*/ 0 h 768"/>
                <a:gd name="T2" fmla="*/ 624 w 816"/>
                <a:gd name="T3" fmla="*/ 481 h 768"/>
                <a:gd name="T4" fmla="*/ 576 w 816"/>
                <a:gd name="T5" fmla="*/ 577 h 768"/>
                <a:gd name="T6" fmla="*/ 288 w 816"/>
                <a:gd name="T7" fmla="*/ 769 h 768"/>
                <a:gd name="T8" fmla="*/ 0 w 816"/>
                <a:gd name="T9" fmla="*/ 769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912" y="960"/>
              <a:ext cx="861" cy="144"/>
            </a:xfrm>
            <a:custGeom>
              <a:avLst/>
              <a:gdLst>
                <a:gd name="T0" fmla="*/ 0 w 864"/>
                <a:gd name="T1" fmla="*/ 0 h 144"/>
                <a:gd name="T2" fmla="*/ 383 w 864"/>
                <a:gd name="T3" fmla="*/ 144 h 144"/>
                <a:gd name="T4" fmla="*/ 861 w 864"/>
                <a:gd name="T5" fmla="*/ 96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9" name="Picture 22" descr="18009"/>
          <p:cNvPicPr>
            <a:picLocks noChangeAspect="1" noChangeArrowheads="1" noCrop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6781800" y="4953000"/>
            <a:ext cx="2057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23"/>
          <p:cNvGrpSpPr>
            <a:grpSpLocks/>
          </p:cNvGrpSpPr>
          <p:nvPr userDrawn="1"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21" name="Picture 24" descr="4_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5" descr="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6" descr="1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Picture 27" descr="6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8" descr="Ky3uk"/>
          <p:cNvPicPr>
            <a:picLocks noChangeAspect="1" noChangeArrowheads="1" noCrop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19200" y="381000"/>
            <a:ext cx="10191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9" descr="season_2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gray">
          <a:xfrm>
            <a:off x="381000" y="1295400"/>
            <a:ext cx="228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3600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41910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5C1CD-C613-4905-8681-07D1FC80BC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E649C6-9A1E-4F27-B955-61DAFA3A6B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5B1049-6C4F-48F3-9BAA-A6C046ECDA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D73A4E-A096-4853-AECB-A67D3721FB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068F73-CE04-4F2A-B4B0-04404AF414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7E93A8-9031-43E3-8735-034CBF47FE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F90CA3-5DE4-4F40-BA21-B280A398AD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5C4350-903F-42DD-9BE0-E2CDE3D034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0A594B-7917-43D1-9E46-D2285FA748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4FED8D-FF23-4227-BBB4-CB1F4ED8EC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6D07E4-5074-4790-972A-CFFB87648E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92C6969-16A1-4BC0-9D23-B67BD8619C7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152400" y="152400"/>
            <a:ext cx="1905000" cy="1219200"/>
            <a:chOff x="180" y="384"/>
            <a:chExt cx="1654" cy="1520"/>
          </a:xfrm>
        </p:grpSpPr>
        <p:sp>
          <p:nvSpPr>
            <p:cNvPr id="1035" name="Freeform 8"/>
            <p:cNvSpPr>
              <a:spLocks/>
            </p:cNvSpPr>
            <p:nvPr/>
          </p:nvSpPr>
          <p:spPr bwMode="auto">
            <a:xfrm>
              <a:off x="432" y="431"/>
              <a:ext cx="1392" cy="865"/>
            </a:xfrm>
            <a:custGeom>
              <a:avLst/>
              <a:gdLst>
                <a:gd name="T0" fmla="*/ 0 w 1392"/>
                <a:gd name="T1" fmla="*/ 0 h 864"/>
                <a:gd name="T2" fmla="*/ 288 w 1392"/>
                <a:gd name="T3" fmla="*/ 384 h 864"/>
                <a:gd name="T4" fmla="*/ 768 w 1392"/>
                <a:gd name="T5" fmla="*/ 721 h 864"/>
                <a:gd name="T6" fmla="*/ 1008 w 1392"/>
                <a:gd name="T7" fmla="*/ 865 h 864"/>
                <a:gd name="T8" fmla="*/ 1392 w 1392"/>
                <a:gd name="T9" fmla="*/ 817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>
                <a:gd name="T0" fmla="*/ 482 w 517"/>
                <a:gd name="T1" fmla="*/ 0 h 1498"/>
                <a:gd name="T2" fmla="*/ 429 w 517"/>
                <a:gd name="T3" fmla="*/ 358 h 1498"/>
                <a:gd name="T4" fmla="*/ 488 w 517"/>
                <a:gd name="T5" fmla="*/ 546 h 1498"/>
                <a:gd name="T6" fmla="*/ 517 w 517"/>
                <a:gd name="T7" fmla="*/ 893 h 1498"/>
                <a:gd name="T8" fmla="*/ 488 w 517"/>
                <a:gd name="T9" fmla="*/ 1069 h 1498"/>
                <a:gd name="T10" fmla="*/ 194 w 517"/>
                <a:gd name="T11" fmla="*/ 1369 h 1498"/>
                <a:gd name="T12" fmla="*/ 0 w 517"/>
                <a:gd name="T13" fmla="*/ 1498 h 14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0"/>
            <p:cNvSpPr>
              <a:spLocks/>
            </p:cNvSpPr>
            <p:nvPr/>
          </p:nvSpPr>
          <p:spPr bwMode="auto">
            <a:xfrm>
              <a:off x="180" y="432"/>
              <a:ext cx="1184" cy="873"/>
            </a:xfrm>
            <a:custGeom>
              <a:avLst/>
              <a:gdLst>
                <a:gd name="T0" fmla="*/ 1184 w 1184"/>
                <a:gd name="T1" fmla="*/ 0 h 872"/>
                <a:gd name="T2" fmla="*/ 1034 w 1184"/>
                <a:gd name="T3" fmla="*/ 159 h 872"/>
                <a:gd name="T4" fmla="*/ 932 w 1184"/>
                <a:gd name="T5" fmla="*/ 328 h 872"/>
                <a:gd name="T6" fmla="*/ 731 w 1184"/>
                <a:gd name="T7" fmla="*/ 533 h 872"/>
                <a:gd name="T8" fmla="*/ 567 w 1184"/>
                <a:gd name="T9" fmla="*/ 724 h 872"/>
                <a:gd name="T10" fmla="*/ 402 w 1184"/>
                <a:gd name="T11" fmla="*/ 859 h 872"/>
                <a:gd name="T12" fmla="*/ 0 w 1184"/>
                <a:gd name="T13" fmla="*/ 873 h 8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>
                <a:gd name="T0" fmla="*/ 1552 w 1552"/>
                <a:gd name="T1" fmla="*/ 0 h 236"/>
                <a:gd name="T2" fmla="*/ 1193 w 1552"/>
                <a:gd name="T3" fmla="*/ 189 h 236"/>
                <a:gd name="T4" fmla="*/ 858 w 1552"/>
                <a:gd name="T5" fmla="*/ 218 h 236"/>
                <a:gd name="T6" fmla="*/ 629 w 1552"/>
                <a:gd name="T7" fmla="*/ 206 h 236"/>
                <a:gd name="T8" fmla="*/ 306 w 1552"/>
                <a:gd name="T9" fmla="*/ 236 h 236"/>
                <a:gd name="T10" fmla="*/ 124 w 1552"/>
                <a:gd name="T11" fmla="*/ 218 h 236"/>
                <a:gd name="T12" fmla="*/ 0 w 1552"/>
                <a:gd name="T13" fmla="*/ 206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2"/>
            <p:cNvSpPr>
              <a:spLocks/>
            </p:cNvSpPr>
            <p:nvPr/>
          </p:nvSpPr>
          <p:spPr bwMode="auto">
            <a:xfrm>
              <a:off x="384" y="432"/>
              <a:ext cx="1296" cy="1057"/>
            </a:xfrm>
            <a:custGeom>
              <a:avLst/>
              <a:gdLst>
                <a:gd name="T0" fmla="*/ 1200 w 1296"/>
                <a:gd name="T1" fmla="*/ 865 h 1056"/>
                <a:gd name="T2" fmla="*/ 1248 w 1296"/>
                <a:gd name="T3" fmla="*/ 769 h 1056"/>
                <a:gd name="T4" fmla="*/ 1248 w 1296"/>
                <a:gd name="T5" fmla="*/ 721 h 1056"/>
                <a:gd name="T6" fmla="*/ 1296 w 1296"/>
                <a:gd name="T7" fmla="*/ 432 h 1056"/>
                <a:gd name="T8" fmla="*/ 864 w 1296"/>
                <a:gd name="T9" fmla="*/ 144 h 1056"/>
                <a:gd name="T10" fmla="*/ 480 w 1296"/>
                <a:gd name="T11" fmla="*/ 0 h 1056"/>
                <a:gd name="T12" fmla="*/ 144 w 1296"/>
                <a:gd name="T13" fmla="*/ 96 h 1056"/>
                <a:gd name="T14" fmla="*/ 96 w 1296"/>
                <a:gd name="T15" fmla="*/ 384 h 1056"/>
                <a:gd name="T16" fmla="*/ 0 w 1296"/>
                <a:gd name="T17" fmla="*/ 529 h 1056"/>
                <a:gd name="T18" fmla="*/ 48 w 1296"/>
                <a:gd name="T19" fmla="*/ 721 h 1056"/>
                <a:gd name="T20" fmla="*/ 144 w 1296"/>
                <a:gd name="T21" fmla="*/ 865 h 1056"/>
                <a:gd name="T22" fmla="*/ 288 w 1296"/>
                <a:gd name="T23" fmla="*/ 1057 h 1056"/>
                <a:gd name="T24" fmla="*/ 528 w 1296"/>
                <a:gd name="T25" fmla="*/ 1057 h 1056"/>
                <a:gd name="T26" fmla="*/ 768 w 1296"/>
                <a:gd name="T27" fmla="*/ 1009 h 1056"/>
                <a:gd name="T28" fmla="*/ 960 w 1296"/>
                <a:gd name="T29" fmla="*/ 865 h 1056"/>
                <a:gd name="T30" fmla="*/ 1104 w 1296"/>
                <a:gd name="T31" fmla="*/ 673 h 1056"/>
                <a:gd name="T32" fmla="*/ 1104 w 1296"/>
                <a:gd name="T33" fmla="*/ 529 h 1056"/>
                <a:gd name="T34" fmla="*/ 1008 w 1296"/>
                <a:gd name="T35" fmla="*/ 384 h 1056"/>
                <a:gd name="T36" fmla="*/ 816 w 1296"/>
                <a:gd name="T37" fmla="*/ 144 h 10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3"/>
            <p:cNvSpPr>
              <a:spLocks/>
            </p:cNvSpPr>
            <p:nvPr/>
          </p:nvSpPr>
          <p:spPr bwMode="auto">
            <a:xfrm>
              <a:off x="576" y="576"/>
              <a:ext cx="721" cy="768"/>
            </a:xfrm>
            <a:custGeom>
              <a:avLst/>
              <a:gdLst>
                <a:gd name="T0" fmla="*/ 625 w 720"/>
                <a:gd name="T1" fmla="*/ 96 h 768"/>
                <a:gd name="T2" fmla="*/ 433 w 720"/>
                <a:gd name="T3" fmla="*/ 96 h 768"/>
                <a:gd name="T4" fmla="*/ 288 w 720"/>
                <a:gd name="T5" fmla="*/ 0 h 768"/>
                <a:gd name="T6" fmla="*/ 192 w 720"/>
                <a:gd name="T7" fmla="*/ 96 h 768"/>
                <a:gd name="T8" fmla="*/ 48 w 720"/>
                <a:gd name="T9" fmla="*/ 96 h 768"/>
                <a:gd name="T10" fmla="*/ 48 w 720"/>
                <a:gd name="T11" fmla="*/ 240 h 768"/>
                <a:gd name="T12" fmla="*/ 0 w 720"/>
                <a:gd name="T13" fmla="*/ 384 h 768"/>
                <a:gd name="T14" fmla="*/ 0 w 720"/>
                <a:gd name="T15" fmla="*/ 480 h 768"/>
                <a:gd name="T16" fmla="*/ 48 w 720"/>
                <a:gd name="T17" fmla="*/ 624 h 768"/>
                <a:gd name="T18" fmla="*/ 192 w 720"/>
                <a:gd name="T19" fmla="*/ 768 h 768"/>
                <a:gd name="T20" fmla="*/ 336 w 720"/>
                <a:gd name="T21" fmla="*/ 720 h 768"/>
                <a:gd name="T22" fmla="*/ 577 w 720"/>
                <a:gd name="T23" fmla="*/ 720 h 768"/>
                <a:gd name="T24" fmla="*/ 625 w 720"/>
                <a:gd name="T25" fmla="*/ 576 h 768"/>
                <a:gd name="T26" fmla="*/ 721 w 720"/>
                <a:gd name="T27" fmla="*/ 384 h 768"/>
                <a:gd name="T28" fmla="*/ 673 w 720"/>
                <a:gd name="T29" fmla="*/ 240 h 768"/>
                <a:gd name="T30" fmla="*/ 625 w 720"/>
                <a:gd name="T31" fmla="*/ 192 h 768"/>
                <a:gd name="T32" fmla="*/ 625 w 720"/>
                <a:gd name="T33" fmla="*/ 96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>
                <a:gd name="T0" fmla="*/ 416 w 720"/>
                <a:gd name="T1" fmla="*/ 66 h 768"/>
                <a:gd name="T2" fmla="*/ 288 w 720"/>
                <a:gd name="T3" fmla="*/ 66 h 768"/>
                <a:gd name="T4" fmla="*/ 192 w 720"/>
                <a:gd name="T5" fmla="*/ 0 h 768"/>
                <a:gd name="T6" fmla="*/ 128 w 720"/>
                <a:gd name="T7" fmla="*/ 66 h 768"/>
                <a:gd name="T8" fmla="*/ 32 w 720"/>
                <a:gd name="T9" fmla="*/ 66 h 768"/>
                <a:gd name="T10" fmla="*/ 32 w 720"/>
                <a:gd name="T11" fmla="*/ 165 h 768"/>
                <a:gd name="T12" fmla="*/ 0 w 720"/>
                <a:gd name="T13" fmla="*/ 264 h 768"/>
                <a:gd name="T14" fmla="*/ 0 w 720"/>
                <a:gd name="T15" fmla="*/ 330 h 768"/>
                <a:gd name="T16" fmla="*/ 32 w 720"/>
                <a:gd name="T17" fmla="*/ 429 h 768"/>
                <a:gd name="T18" fmla="*/ 128 w 720"/>
                <a:gd name="T19" fmla="*/ 528 h 768"/>
                <a:gd name="T20" fmla="*/ 224 w 720"/>
                <a:gd name="T21" fmla="*/ 495 h 768"/>
                <a:gd name="T22" fmla="*/ 384 w 720"/>
                <a:gd name="T23" fmla="*/ 495 h 768"/>
                <a:gd name="T24" fmla="*/ 416 w 720"/>
                <a:gd name="T25" fmla="*/ 396 h 768"/>
                <a:gd name="T26" fmla="*/ 480 w 720"/>
                <a:gd name="T27" fmla="*/ 264 h 768"/>
                <a:gd name="T28" fmla="*/ 448 w 720"/>
                <a:gd name="T29" fmla="*/ 165 h 768"/>
                <a:gd name="T30" fmla="*/ 416 w 720"/>
                <a:gd name="T31" fmla="*/ 132 h 768"/>
                <a:gd name="T32" fmla="*/ 416 w 720"/>
                <a:gd name="T33" fmla="*/ 66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5"/>
            <p:cNvSpPr>
              <a:spLocks/>
            </p:cNvSpPr>
            <p:nvPr/>
          </p:nvSpPr>
          <p:spPr bwMode="auto">
            <a:xfrm>
              <a:off x="769" y="815"/>
              <a:ext cx="288" cy="289"/>
            </a:xfrm>
            <a:custGeom>
              <a:avLst/>
              <a:gdLst>
                <a:gd name="T0" fmla="*/ 250 w 720"/>
                <a:gd name="T1" fmla="*/ 36 h 768"/>
                <a:gd name="T2" fmla="*/ 173 w 720"/>
                <a:gd name="T3" fmla="*/ 36 h 768"/>
                <a:gd name="T4" fmla="*/ 115 w 720"/>
                <a:gd name="T5" fmla="*/ 0 h 768"/>
                <a:gd name="T6" fmla="*/ 77 w 720"/>
                <a:gd name="T7" fmla="*/ 36 h 768"/>
                <a:gd name="T8" fmla="*/ 19 w 720"/>
                <a:gd name="T9" fmla="*/ 36 h 768"/>
                <a:gd name="T10" fmla="*/ 19 w 720"/>
                <a:gd name="T11" fmla="*/ 90 h 768"/>
                <a:gd name="T12" fmla="*/ 0 w 720"/>
                <a:gd name="T13" fmla="*/ 145 h 768"/>
                <a:gd name="T14" fmla="*/ 0 w 720"/>
                <a:gd name="T15" fmla="*/ 181 h 768"/>
                <a:gd name="T16" fmla="*/ 19 w 720"/>
                <a:gd name="T17" fmla="*/ 235 h 768"/>
                <a:gd name="T18" fmla="*/ 77 w 720"/>
                <a:gd name="T19" fmla="*/ 289 h 768"/>
                <a:gd name="T20" fmla="*/ 134 w 720"/>
                <a:gd name="T21" fmla="*/ 271 h 768"/>
                <a:gd name="T22" fmla="*/ 230 w 720"/>
                <a:gd name="T23" fmla="*/ 271 h 768"/>
                <a:gd name="T24" fmla="*/ 250 w 720"/>
                <a:gd name="T25" fmla="*/ 217 h 768"/>
                <a:gd name="T26" fmla="*/ 288 w 720"/>
                <a:gd name="T27" fmla="*/ 145 h 768"/>
                <a:gd name="T28" fmla="*/ 269 w 720"/>
                <a:gd name="T29" fmla="*/ 90 h 768"/>
                <a:gd name="T30" fmla="*/ 250 w 720"/>
                <a:gd name="T31" fmla="*/ 72 h 768"/>
                <a:gd name="T32" fmla="*/ 250 w 720"/>
                <a:gd name="T33" fmla="*/ 36 h 7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6"/>
            <p:cNvSpPr>
              <a:spLocks/>
            </p:cNvSpPr>
            <p:nvPr/>
          </p:nvSpPr>
          <p:spPr bwMode="auto">
            <a:xfrm>
              <a:off x="363" y="1170"/>
              <a:ext cx="405" cy="463"/>
            </a:xfrm>
            <a:custGeom>
              <a:avLst/>
              <a:gdLst>
                <a:gd name="T0" fmla="*/ 0 w 404"/>
                <a:gd name="T1" fmla="*/ 0 h 462"/>
                <a:gd name="T2" fmla="*/ 116 w 404"/>
                <a:gd name="T3" fmla="*/ 319 h 462"/>
                <a:gd name="T4" fmla="*/ 213 w 404"/>
                <a:gd name="T5" fmla="*/ 415 h 462"/>
                <a:gd name="T6" fmla="*/ 405 w 404"/>
                <a:gd name="T7" fmla="*/ 463 h 4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17"/>
            <p:cNvSpPr>
              <a:spLocks/>
            </p:cNvSpPr>
            <p:nvPr/>
          </p:nvSpPr>
          <p:spPr bwMode="auto">
            <a:xfrm>
              <a:off x="363" y="1140"/>
              <a:ext cx="212" cy="685"/>
            </a:xfrm>
            <a:custGeom>
              <a:avLst/>
              <a:gdLst>
                <a:gd name="T0" fmla="*/ 212 w 212"/>
                <a:gd name="T1" fmla="*/ 685 h 684"/>
                <a:gd name="T2" fmla="*/ 68 w 212"/>
                <a:gd name="T3" fmla="*/ 493 h 684"/>
                <a:gd name="T4" fmla="*/ 68 w 212"/>
                <a:gd name="T5" fmla="*/ 397 h 684"/>
                <a:gd name="T6" fmla="*/ 0 w 212"/>
                <a:gd name="T7" fmla="*/ 0 h 6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18"/>
            <p:cNvSpPr>
              <a:spLocks/>
            </p:cNvSpPr>
            <p:nvPr/>
          </p:nvSpPr>
          <p:spPr bwMode="auto">
            <a:xfrm>
              <a:off x="1343" y="431"/>
              <a:ext cx="481" cy="817"/>
            </a:xfrm>
            <a:custGeom>
              <a:avLst/>
              <a:gdLst>
                <a:gd name="T0" fmla="*/ 0 w 480"/>
                <a:gd name="T1" fmla="*/ 0 h 816"/>
                <a:gd name="T2" fmla="*/ 192 w 480"/>
                <a:gd name="T3" fmla="*/ 192 h 816"/>
                <a:gd name="T4" fmla="*/ 481 w 480"/>
                <a:gd name="T5" fmla="*/ 336 h 816"/>
                <a:gd name="T6" fmla="*/ 337 w 480"/>
                <a:gd name="T7" fmla="*/ 529 h 816"/>
                <a:gd name="T8" fmla="*/ 337 w 480"/>
                <a:gd name="T9" fmla="*/ 817 h 8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Freeform 19"/>
            <p:cNvSpPr>
              <a:spLocks/>
            </p:cNvSpPr>
            <p:nvPr/>
          </p:nvSpPr>
          <p:spPr bwMode="auto">
            <a:xfrm>
              <a:off x="192" y="623"/>
              <a:ext cx="958" cy="817"/>
            </a:xfrm>
            <a:custGeom>
              <a:avLst/>
              <a:gdLst>
                <a:gd name="T0" fmla="*/ 0 w 960"/>
                <a:gd name="T1" fmla="*/ 0 h 816"/>
                <a:gd name="T2" fmla="*/ 287 w 960"/>
                <a:gd name="T3" fmla="*/ 192 h 816"/>
                <a:gd name="T4" fmla="*/ 479 w 960"/>
                <a:gd name="T5" fmla="*/ 288 h 816"/>
                <a:gd name="T6" fmla="*/ 719 w 960"/>
                <a:gd name="T7" fmla="*/ 336 h 816"/>
                <a:gd name="T8" fmla="*/ 814 w 960"/>
                <a:gd name="T9" fmla="*/ 529 h 816"/>
                <a:gd name="T10" fmla="*/ 958 w 960"/>
                <a:gd name="T11" fmla="*/ 817 h 8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>
                <a:gd name="T0" fmla="*/ 816 w 816"/>
                <a:gd name="T1" fmla="*/ 0 h 768"/>
                <a:gd name="T2" fmla="*/ 624 w 816"/>
                <a:gd name="T3" fmla="*/ 480 h 768"/>
                <a:gd name="T4" fmla="*/ 576 w 816"/>
                <a:gd name="T5" fmla="*/ 576 h 768"/>
                <a:gd name="T6" fmla="*/ 288 w 816"/>
                <a:gd name="T7" fmla="*/ 768 h 768"/>
                <a:gd name="T8" fmla="*/ 0 w 816"/>
                <a:gd name="T9" fmla="*/ 768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>
                <a:gd name="T0" fmla="*/ 0 w 864"/>
                <a:gd name="T1" fmla="*/ 0 h 144"/>
                <a:gd name="T2" fmla="*/ 384 w 864"/>
                <a:gd name="T3" fmla="*/ 144 h 144"/>
                <a:gd name="T4" fmla="*/ 864 w 864"/>
                <a:gd name="T5" fmla="*/ 96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2"/>
          <p:cNvGrpSpPr>
            <a:grpSpLocks/>
          </p:cNvGrpSpPr>
          <p:nvPr userDrawn="1"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1032" name="Picture 23" descr="4_1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24" descr="6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25" descr="123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1" name="Picture 26" descr="6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2819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                                   </a:t>
            </a:r>
            <a:r>
              <a:rPr lang="ru-RU" sz="2000" dirty="0" smtClean="0"/>
              <a:t>Выполнила: </a:t>
            </a:r>
            <a:r>
              <a:rPr lang="ru-RU" sz="2000" dirty="0" err="1" smtClean="0"/>
              <a:t>Целуйко</a:t>
            </a:r>
            <a:r>
              <a:rPr lang="ru-RU" sz="2000" dirty="0" smtClean="0"/>
              <a:t> Инна </a:t>
            </a:r>
            <a:r>
              <a:rPr lang="ru-RU" sz="2000" dirty="0"/>
              <a:t>Викторовна</a:t>
            </a:r>
            <a:br>
              <a:rPr lang="ru-RU" sz="2000" dirty="0"/>
            </a:br>
            <a:r>
              <a:rPr lang="ru-RU" sz="2000" dirty="0"/>
              <a:t>                      </a:t>
            </a:r>
            <a:br>
              <a:rPr lang="ru-RU" sz="2000" dirty="0"/>
            </a:br>
            <a:endParaRPr lang="ru-RU" sz="20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1600200"/>
          </a:xfrm>
          <a:noFill/>
        </p:spPr>
        <p:txBody>
          <a:bodyPr/>
          <a:lstStyle/>
          <a:p>
            <a:pPr algn="r"/>
            <a:endParaRPr lang="ru-RU" altLang="ru-RU" sz="20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2133600" y="228600"/>
            <a:ext cx="586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4101" name="Рисунок 5" descr="http://im2-tub-ru.yandex.net/i?id=bdc6c584e85fd0aa33a6b8c6575fefb0-61-144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8400" y="4648200"/>
            <a:ext cx="259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5800" y="989013"/>
            <a:ext cx="73152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chemeClr val="tx2">
                    <a:satMod val="130000"/>
                  </a:schemeClr>
                </a:solidFill>
              </a:rPr>
              <a:t>Проект как форма планирования образовательной деятельности с детьми подготовительного дошкольного возраста</a:t>
            </a:r>
            <a:br>
              <a:rPr lang="ru-RU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>
                <a:solidFill>
                  <a:schemeClr val="tx2">
                    <a:satMod val="130000"/>
                  </a:schemeClr>
                </a:solidFill>
              </a:rPr>
              <a:t>(на примере образовательного проекта</a:t>
            </a:r>
            <a:br>
              <a:rPr lang="ru-RU" b="1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>
                <a:solidFill>
                  <a:schemeClr val="tx2">
                    <a:satMod val="130000"/>
                  </a:schemeClr>
                </a:solidFill>
              </a:rPr>
              <a:t> «Волшебный мир насекомых» по образовательной области «Познавательное развитие».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Рисование тычковым методом «Разноцветный мир насекомых».(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день четвертый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247775"/>
            <a:ext cx="4419600" cy="3371850"/>
          </a:xfrm>
          <a:noFill/>
          <a:ln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295400"/>
            <a:ext cx="419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Репетиция сказки «Под грибом» (день пятый)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pic>
        <p:nvPicPr>
          <p:cNvPr id="14340" name="Picture 2" descr="D:\ох уж эти детки\DSCN47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88" y="914400"/>
            <a:ext cx="31734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D:\ох уж эти детки\DSCN47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6200" y="915988"/>
            <a:ext cx="3560763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D:\ох уж эти детки\DSCN47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52600" y="3722688"/>
            <a:ext cx="4094163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Заключение 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 bwMode="auto">
          <a:xfrm>
            <a:off x="457200" y="838200"/>
            <a:ext cx="8229600" cy="5287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000" smtClean="0"/>
              <a:t>Анализируя проделанную работу, пришла к выводу, что проектная деятельность дошкольников является уникальным средством взаимодействия субъектов образовательного процесса: ребенка, педагога, родителя. </a:t>
            </a:r>
          </a:p>
          <a:p>
            <a:r>
              <a:rPr lang="ru-RU" sz="2000" smtClean="0"/>
              <a:t>Этот метод даёт возможность ребёнку экспериментировать, синтезировать полученные знания, развивать творческие способности и коммуникативные навыки, творить и исследовать вместе с воспитателями и родителями, что позволяет ему успешно адаптироваться к ситуации школьного обучения и окружающему миру.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38813" y="45720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4114800"/>
            <a:ext cx="2743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i="1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1800" smtClean="0"/>
              <a:t>Родная природа – это могущественный источник, из которого ребенок черпает много знаний и впечатлений. Интерес к окружающим объектам не живой и особенно живой природы проявляются очень рано. Летом детям всегда интересно наблюдать за насекомыми. Насекомые – самая многочисленная группа. Но, к сожалению, в саду можно часто увидеть, как ребенок пытается топтать жука, оторвать крылья бабочке, бессмысленно уничтожить живые существа – именно поэтому, возникла проблема «Нужны ли насекомые?». Пользу или вред они приносят? Зачем же пчела кружит над цветком, как устроен муравейник, чем питается божья коровка? Проект поможет узнать детям больше о насекомых и научить правильному отношению к ним. </a:t>
            </a:r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9800" y="46482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4648200"/>
            <a:ext cx="24669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Цель   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 представление детей о мире насекомых, посредством интегрирования содержательных областей и сформировать первоначальные основы экологической культуры. Формировать бережное и заботливое отношение к самым маленьким жителям нашей планеты.</a:t>
            </a:r>
          </a:p>
          <a:p>
            <a:pPr marL="0" indent="0">
              <a:buFontTx/>
              <a:buNone/>
              <a:defRPr/>
            </a:pPr>
            <a:r>
              <a:rPr lang="ru-RU" b="1" dirty="0"/>
              <a:t> </a:t>
            </a:r>
            <a:endParaRPr lang="ru-RU" dirty="0"/>
          </a:p>
          <a:p>
            <a:pPr>
              <a:defRPr/>
            </a:pPr>
            <a:endParaRPr lang="ru-RU" altLang="ru-RU" dirty="0" smtClean="0"/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0" y="4343400"/>
            <a:ext cx="29813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Задачи  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914400"/>
            <a:ext cx="8229600" cy="5211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000" smtClean="0"/>
              <a:t>сформировать у детей интерес к насекомым (бабочка, стрекоза) их строении, способах передвижения; </a:t>
            </a:r>
          </a:p>
          <a:p>
            <a:r>
              <a:rPr lang="ru-RU" sz="2000" smtClean="0"/>
              <a:t>развивать эстетическое восприятие красоты животного мира</a:t>
            </a:r>
          </a:p>
          <a:p>
            <a:r>
              <a:rPr lang="ru-RU" sz="2000" smtClean="0"/>
              <a:t>формировать эмоционально-ценностное отношение к миру природы, экологическую культуру;</a:t>
            </a:r>
          </a:p>
          <a:p>
            <a:r>
              <a:rPr lang="ru-RU" sz="2000" smtClean="0"/>
              <a:t>воспитывать бережное отношение, интерес к насекомым, желание узнать о них что-то новое;</a:t>
            </a:r>
          </a:p>
          <a:p>
            <a:endParaRPr lang="ru-RU" altLang="ru-RU" sz="2000" smtClean="0"/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28988" y="3581400"/>
            <a:ext cx="3657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Предполагаемый результат.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Обогатить и систематизировать знания детей о насекомых;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Иметь простейшие представления об особенностях строения тела в связи с их жизнью, способах их передвижения (летает, ползает, прыгает), способах маскировки, об уникальности каждого вида;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Знать о взаимосвязи с другими обитателями живой и неживой природы;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Иметь представление о взаимосвязи деятельности человека и окружающей среды, в том числе насекомых;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6600" y="4419600"/>
            <a:ext cx="3886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Результат этого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 smtClean="0"/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представлений детей о насекомых</a:t>
            </a:r>
          </a:p>
          <a:p>
            <a:pPr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детьми навыков бережного, созидательного отношения к окружающему миру;</a:t>
            </a:r>
          </a:p>
          <a:p>
            <a:pPr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развитие интеллектуальных и личностных качеств, познавательного интереса, активности, любознательности;</a:t>
            </a:r>
          </a:p>
          <a:p>
            <a:pPr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выставки детских работ;</a:t>
            </a:r>
          </a:p>
          <a:p>
            <a:pPr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выполнение совместной творческой работы по теме проекта.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Закрепление знаний о насекомых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 день первый). Рассказ детей из личного опыта. «Встреча с гусеницей» (импровизированный пальчиковый театр)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pic>
        <p:nvPicPr>
          <p:cNvPr id="10244" name="Picture 2" descr="D:\ох уж эти детки\P1010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4663" y="1524000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D:\ох уж эти детки\P1010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1598613"/>
            <a:ext cx="4013200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4" descr="D:\ох уж эти детки\P10100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38425" y="4398963"/>
            <a:ext cx="3381375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Организация сюжетно ролевой игры «Путешествие муравьишки» (день второй)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pic>
        <p:nvPicPr>
          <p:cNvPr id="11268" name="Picture 2" descr="D:\ох уж эти детки\P10100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192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D:\ох уж эти детки\P10100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1219200"/>
            <a:ext cx="3505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4" descr="D:\ох уж эти детки\P10100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2900" y="3962400"/>
            <a:ext cx="38862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Аппликация «Бабочка – красавица»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(день третий)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838200"/>
            <a:ext cx="3733800" cy="2570163"/>
          </a:xfrm>
          <a:noFill/>
          <a:ln>
            <a:miter lim="800000"/>
            <a:headEnd/>
            <a:tailEnd/>
          </a:ln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838200"/>
            <a:ext cx="36496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76400" y="3657600"/>
            <a:ext cx="54276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448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                                       Выполнила: Целуйко Инна Викторовна                        </vt:lpstr>
      <vt:lpstr>Актуальность</vt:lpstr>
      <vt:lpstr>Цель   </vt:lpstr>
      <vt:lpstr>Задачи  </vt:lpstr>
      <vt:lpstr>Предполагаемый результат.</vt:lpstr>
      <vt:lpstr>Результат этого проекта</vt:lpstr>
      <vt:lpstr>Закрепление знаний о насекомых  ( день первый). Рассказ детей из личного опыта. «Встреча с гусеницей» (импровизированный пальчиковый театр)</vt:lpstr>
      <vt:lpstr>Организация сюжетно ролевой игры «Путешествие муравьишки» (день второй)</vt:lpstr>
      <vt:lpstr>Аппликация «Бабочка – красавица» (день третий)</vt:lpstr>
      <vt:lpstr>Рисование тычковым методом «Разноцветный мир насекомых».(день четвертый)</vt:lpstr>
      <vt:lpstr>Репетиция сказки «Под грибом» (день пятый)</vt:lpstr>
      <vt:lpstr>Заключение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User</cp:lastModifiedBy>
  <cp:revision>34</cp:revision>
  <cp:lastPrinted>1601-01-01T00:00:00Z</cp:lastPrinted>
  <dcterms:created xsi:type="dcterms:W3CDTF">1601-01-01T00:00:00Z</dcterms:created>
  <dcterms:modified xsi:type="dcterms:W3CDTF">2017-02-10T16:44:41Z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