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5" r:id="rId7"/>
    <p:sldId id="266" r:id="rId8"/>
    <p:sldId id="267" r:id="rId9"/>
    <p:sldId id="268" r:id="rId10"/>
    <p:sldId id="269" r:id="rId11"/>
    <p:sldId id="272" r:id="rId12"/>
    <p:sldId id="270" r:id="rId13"/>
    <p:sldId id="273" r:id="rId14"/>
    <p:sldId id="274" r:id="rId15"/>
    <p:sldId id="276" r:id="rId16"/>
    <p:sldId id="277" r:id="rId17"/>
    <p:sldId id="278" r:id="rId18"/>
    <p:sldId id="279" r:id="rId19"/>
    <p:sldId id="280" r:id="rId20"/>
    <p:sldId id="281" r:id="rId2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61540C5-6C3C-4C66-B5B7-D20D0E457C1F}" type="datetimeFigureOut">
              <a:rPr lang="ru-RU" smtClean="0"/>
              <a:t>27.08.2016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F09F12-DA22-439E-B288-27849018D408}" type="slidenum">
              <a:rPr lang="ru-RU" smtClean="0"/>
              <a:t>‹#›</a:t>
            </a:fld>
            <a:endParaRPr lang="ru-RU"/>
          </a:p>
        </p:txBody>
      </p:sp>
    </p:spTree>
    <p:extLst>
      <p:ext uri="{BB962C8B-B14F-4D97-AF65-F5344CB8AC3E}">
        <p14:creationId xmlns:p14="http://schemas.microsoft.com/office/powerpoint/2010/main" val="2341782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61540C5-6C3C-4C66-B5B7-D20D0E457C1F}" type="datetimeFigureOut">
              <a:rPr lang="ru-RU" smtClean="0"/>
              <a:t>27.08.2016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F09F12-DA22-439E-B288-27849018D408}" type="slidenum">
              <a:rPr lang="ru-RU" smtClean="0"/>
              <a:t>‹#›</a:t>
            </a:fld>
            <a:endParaRPr lang="ru-RU"/>
          </a:p>
        </p:txBody>
      </p:sp>
    </p:spTree>
    <p:extLst>
      <p:ext uri="{BB962C8B-B14F-4D97-AF65-F5344CB8AC3E}">
        <p14:creationId xmlns:p14="http://schemas.microsoft.com/office/powerpoint/2010/main" val="369801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61540C5-6C3C-4C66-B5B7-D20D0E457C1F}" type="datetimeFigureOut">
              <a:rPr lang="ru-RU" smtClean="0"/>
              <a:t>27.08.2016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F09F12-DA22-439E-B288-27849018D408}" type="slidenum">
              <a:rPr lang="ru-RU" smtClean="0"/>
              <a:t>‹#›</a:t>
            </a:fld>
            <a:endParaRPr lang="ru-RU"/>
          </a:p>
        </p:txBody>
      </p:sp>
    </p:spTree>
    <p:extLst>
      <p:ext uri="{BB962C8B-B14F-4D97-AF65-F5344CB8AC3E}">
        <p14:creationId xmlns:p14="http://schemas.microsoft.com/office/powerpoint/2010/main" val="2304837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61540C5-6C3C-4C66-B5B7-D20D0E457C1F}" type="datetimeFigureOut">
              <a:rPr lang="ru-RU" smtClean="0"/>
              <a:t>27.08.2016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F09F12-DA22-439E-B288-27849018D408}" type="slidenum">
              <a:rPr lang="ru-RU" smtClean="0"/>
              <a:t>‹#›</a:t>
            </a:fld>
            <a:endParaRPr lang="ru-RU"/>
          </a:p>
        </p:txBody>
      </p:sp>
    </p:spTree>
    <p:extLst>
      <p:ext uri="{BB962C8B-B14F-4D97-AF65-F5344CB8AC3E}">
        <p14:creationId xmlns:p14="http://schemas.microsoft.com/office/powerpoint/2010/main" val="3028022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61540C5-6C3C-4C66-B5B7-D20D0E457C1F}" type="datetimeFigureOut">
              <a:rPr lang="ru-RU" smtClean="0"/>
              <a:t>27.08.2016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F09F12-DA22-439E-B288-27849018D408}" type="slidenum">
              <a:rPr lang="ru-RU" smtClean="0"/>
              <a:t>‹#›</a:t>
            </a:fld>
            <a:endParaRPr lang="ru-RU"/>
          </a:p>
        </p:txBody>
      </p:sp>
    </p:spTree>
    <p:extLst>
      <p:ext uri="{BB962C8B-B14F-4D97-AF65-F5344CB8AC3E}">
        <p14:creationId xmlns:p14="http://schemas.microsoft.com/office/powerpoint/2010/main" val="576745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61540C5-6C3C-4C66-B5B7-D20D0E457C1F}" type="datetimeFigureOut">
              <a:rPr lang="ru-RU" smtClean="0"/>
              <a:t>27.08.2016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F09F12-DA22-439E-B288-27849018D408}" type="slidenum">
              <a:rPr lang="ru-RU" smtClean="0"/>
              <a:t>‹#›</a:t>
            </a:fld>
            <a:endParaRPr lang="ru-RU"/>
          </a:p>
        </p:txBody>
      </p:sp>
    </p:spTree>
    <p:extLst>
      <p:ext uri="{BB962C8B-B14F-4D97-AF65-F5344CB8AC3E}">
        <p14:creationId xmlns:p14="http://schemas.microsoft.com/office/powerpoint/2010/main" val="1860835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61540C5-6C3C-4C66-B5B7-D20D0E457C1F}" type="datetimeFigureOut">
              <a:rPr lang="ru-RU" smtClean="0"/>
              <a:t>27.08.2016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DF09F12-DA22-439E-B288-27849018D408}" type="slidenum">
              <a:rPr lang="ru-RU" smtClean="0"/>
              <a:t>‹#›</a:t>
            </a:fld>
            <a:endParaRPr lang="ru-RU"/>
          </a:p>
        </p:txBody>
      </p:sp>
    </p:spTree>
    <p:extLst>
      <p:ext uri="{BB962C8B-B14F-4D97-AF65-F5344CB8AC3E}">
        <p14:creationId xmlns:p14="http://schemas.microsoft.com/office/powerpoint/2010/main" val="16256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61540C5-6C3C-4C66-B5B7-D20D0E457C1F}" type="datetimeFigureOut">
              <a:rPr lang="ru-RU" smtClean="0"/>
              <a:t>27.08.2016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DF09F12-DA22-439E-B288-27849018D408}" type="slidenum">
              <a:rPr lang="ru-RU" smtClean="0"/>
              <a:t>‹#›</a:t>
            </a:fld>
            <a:endParaRPr lang="ru-RU"/>
          </a:p>
        </p:txBody>
      </p:sp>
    </p:spTree>
    <p:extLst>
      <p:ext uri="{BB962C8B-B14F-4D97-AF65-F5344CB8AC3E}">
        <p14:creationId xmlns:p14="http://schemas.microsoft.com/office/powerpoint/2010/main" val="3632411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61540C5-6C3C-4C66-B5B7-D20D0E457C1F}" type="datetimeFigureOut">
              <a:rPr lang="ru-RU" smtClean="0"/>
              <a:t>27.08.2016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DF09F12-DA22-439E-B288-27849018D408}" type="slidenum">
              <a:rPr lang="ru-RU" smtClean="0"/>
              <a:t>‹#›</a:t>
            </a:fld>
            <a:endParaRPr lang="ru-RU"/>
          </a:p>
        </p:txBody>
      </p:sp>
    </p:spTree>
    <p:extLst>
      <p:ext uri="{BB962C8B-B14F-4D97-AF65-F5344CB8AC3E}">
        <p14:creationId xmlns:p14="http://schemas.microsoft.com/office/powerpoint/2010/main" val="771678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61540C5-6C3C-4C66-B5B7-D20D0E457C1F}" type="datetimeFigureOut">
              <a:rPr lang="ru-RU" smtClean="0"/>
              <a:t>27.08.2016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F09F12-DA22-439E-B288-27849018D408}" type="slidenum">
              <a:rPr lang="ru-RU" smtClean="0"/>
              <a:t>‹#›</a:t>
            </a:fld>
            <a:endParaRPr lang="ru-RU"/>
          </a:p>
        </p:txBody>
      </p:sp>
    </p:spTree>
    <p:extLst>
      <p:ext uri="{BB962C8B-B14F-4D97-AF65-F5344CB8AC3E}">
        <p14:creationId xmlns:p14="http://schemas.microsoft.com/office/powerpoint/2010/main" val="1448548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61540C5-6C3C-4C66-B5B7-D20D0E457C1F}" type="datetimeFigureOut">
              <a:rPr lang="ru-RU" smtClean="0"/>
              <a:t>27.08.2016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F09F12-DA22-439E-B288-27849018D408}" type="slidenum">
              <a:rPr lang="ru-RU" smtClean="0"/>
              <a:t>‹#›</a:t>
            </a:fld>
            <a:endParaRPr lang="ru-RU"/>
          </a:p>
        </p:txBody>
      </p:sp>
    </p:spTree>
    <p:extLst>
      <p:ext uri="{BB962C8B-B14F-4D97-AF65-F5344CB8AC3E}">
        <p14:creationId xmlns:p14="http://schemas.microsoft.com/office/powerpoint/2010/main" val="3685112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1540C5-6C3C-4C66-B5B7-D20D0E457C1F}" type="datetimeFigureOut">
              <a:rPr lang="ru-RU" smtClean="0"/>
              <a:t>27.08.2016</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F09F12-DA22-439E-B288-27849018D408}" type="slidenum">
              <a:rPr lang="ru-RU" smtClean="0"/>
              <a:t>‹#›</a:t>
            </a:fld>
            <a:endParaRPr lang="ru-RU"/>
          </a:p>
        </p:txBody>
      </p:sp>
    </p:spTree>
    <p:extLst>
      <p:ext uri="{BB962C8B-B14F-4D97-AF65-F5344CB8AC3E}">
        <p14:creationId xmlns:p14="http://schemas.microsoft.com/office/powerpoint/2010/main" val="30478661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 y="1130300"/>
            <a:ext cx="11988800" cy="3432175"/>
          </a:xfrm>
        </p:spPr>
        <p:txBody>
          <a:bodyPr>
            <a:normAutofit/>
          </a:bodyPr>
          <a:lstStyle/>
          <a:p>
            <a:pPr algn="ctr"/>
            <a:r>
              <a:rPr lang="ru-RU" sz="8800" i="1" dirty="0" smtClean="0">
                <a:latin typeface="Arial Black" panose="020B0A04020102020204" pitchFamily="34" charset="0"/>
              </a:rPr>
              <a:t>Ты и твоя будущая профессия</a:t>
            </a:r>
            <a:endParaRPr lang="ru-RU" sz="8800" i="1" dirty="0">
              <a:latin typeface="Arial Black" panose="020B0A04020102020204" pitchFamily="34" charset="0"/>
            </a:endParaRPr>
          </a:p>
        </p:txBody>
      </p:sp>
      <p:sp>
        <p:nvSpPr>
          <p:cNvPr id="3" name="Текст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1313875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 y="365125"/>
            <a:ext cx="11950700" cy="1325563"/>
          </a:xfrm>
        </p:spPr>
        <p:txBody>
          <a:bodyPr>
            <a:normAutofit fontScale="90000"/>
          </a:bodyPr>
          <a:lstStyle/>
          <a:p>
            <a:r>
              <a:rPr lang="ru-RU" sz="5400" dirty="0" smtClean="0">
                <a:latin typeface="Times New Roman" panose="02020603050405020304" pitchFamily="18" charset="0"/>
                <a:cs typeface="Times New Roman" panose="02020603050405020304" pitchFamily="18" charset="0"/>
              </a:rPr>
              <a:t>5 тип: </a:t>
            </a:r>
            <a:r>
              <a:rPr lang="ru-RU" sz="5400" b="1" dirty="0" smtClean="0">
                <a:latin typeface="Times New Roman" panose="02020603050405020304" pitchFamily="18" charset="0"/>
                <a:cs typeface="Times New Roman" panose="02020603050405020304" pitchFamily="18" charset="0"/>
              </a:rPr>
              <a:t>Человек – художественный образ</a:t>
            </a:r>
            <a:endParaRPr lang="ru-RU" sz="54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14300" y="1825625"/>
            <a:ext cx="11823700" cy="4351338"/>
          </a:xfrm>
        </p:spPr>
        <p:txBody>
          <a:bodyPr>
            <a:normAutofit lnSpcReduction="10000"/>
          </a:bodyPr>
          <a:lstStyle/>
          <a:p>
            <a:pPr marL="0" indent="0">
              <a:buNone/>
            </a:pPr>
            <a:endParaRPr lang="ru-RU" b="0" i="0" dirty="0" smtClean="0">
              <a:solidFill>
                <a:srgbClr val="000000"/>
              </a:solidFill>
              <a:effectLst/>
              <a:latin typeface="Times New Roman" panose="02020603050405020304" pitchFamily="18" charset="0"/>
            </a:endParaRPr>
          </a:p>
          <a:p>
            <a:pPr marL="0" indent="0">
              <a:buNone/>
            </a:pPr>
            <a:endParaRPr lang="ru-RU" dirty="0">
              <a:solidFill>
                <a:srgbClr val="000000"/>
              </a:solidFill>
              <a:latin typeface="Times New Roman" panose="02020603050405020304" pitchFamily="18" charset="0"/>
            </a:endParaRPr>
          </a:p>
          <a:p>
            <a:pPr marL="0" indent="0" algn="ctr">
              <a:buNone/>
            </a:pPr>
            <a:r>
              <a:rPr lang="ru-RU" sz="6000" b="0" i="0" dirty="0" smtClean="0">
                <a:solidFill>
                  <a:srgbClr val="000000"/>
                </a:solidFill>
                <a:effectLst/>
                <a:latin typeface="Times New Roman" panose="02020603050405020304" pitchFamily="18" charset="0"/>
              </a:rPr>
              <a:t>Людей этого типы отличает наличие живого образного мышления, художественная фантазия, талант</a:t>
            </a:r>
            <a:endParaRPr lang="ru-RU" sz="6000" dirty="0"/>
          </a:p>
        </p:txBody>
      </p:sp>
    </p:spTree>
    <p:extLst>
      <p:ext uri="{BB962C8B-B14F-4D97-AF65-F5344CB8AC3E}">
        <p14:creationId xmlns:p14="http://schemas.microsoft.com/office/powerpoint/2010/main" val="42244154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355600" y="215900"/>
            <a:ext cx="11493500" cy="1739900"/>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3600" b="1" dirty="0" smtClean="0">
                <a:latin typeface="Times New Roman" panose="02020603050405020304" pitchFamily="18" charset="0"/>
                <a:cs typeface="Times New Roman" panose="02020603050405020304" pitchFamily="18" charset="0"/>
              </a:rPr>
              <a:t>Какие факторы необходимо учитывать при выборе профессии?</a:t>
            </a:r>
            <a:endParaRPr lang="ru-RU" sz="3600" b="1" dirty="0">
              <a:latin typeface="Times New Roman" panose="02020603050405020304" pitchFamily="18" charset="0"/>
              <a:cs typeface="Times New Roman" panose="02020603050405020304" pitchFamily="18" charset="0"/>
            </a:endParaRPr>
          </a:p>
        </p:txBody>
      </p:sp>
      <p:sp>
        <p:nvSpPr>
          <p:cNvPr id="3" name="Овал 2"/>
          <p:cNvSpPr/>
          <p:nvPr/>
        </p:nvSpPr>
        <p:spPr>
          <a:xfrm>
            <a:off x="32766" y="2995549"/>
            <a:ext cx="3225800" cy="1308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latin typeface="Times New Roman" panose="02020603050405020304" pitchFamily="18" charset="0"/>
                <a:cs typeface="Times New Roman" panose="02020603050405020304" pitchFamily="18" charset="0"/>
              </a:rPr>
              <a:t>Способности</a:t>
            </a:r>
            <a:endParaRPr lang="ru-RU" sz="2800" b="1" dirty="0">
              <a:solidFill>
                <a:schemeClr val="tx1"/>
              </a:solidFill>
              <a:latin typeface="Times New Roman" panose="02020603050405020304" pitchFamily="18" charset="0"/>
              <a:cs typeface="Times New Roman" panose="02020603050405020304" pitchFamily="18" charset="0"/>
            </a:endParaRPr>
          </a:p>
        </p:txBody>
      </p:sp>
      <p:sp>
        <p:nvSpPr>
          <p:cNvPr id="4" name="Овал 3"/>
          <p:cNvSpPr/>
          <p:nvPr/>
        </p:nvSpPr>
        <p:spPr>
          <a:xfrm>
            <a:off x="4211066" y="2995549"/>
            <a:ext cx="2895601" cy="1308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rPr>
              <a:t>Интересы</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5" name="Плюс 4"/>
          <p:cNvSpPr/>
          <p:nvPr/>
        </p:nvSpPr>
        <p:spPr>
          <a:xfrm>
            <a:off x="3271264" y="3222878"/>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Левая фигурная скобка 8"/>
          <p:cNvSpPr/>
          <p:nvPr/>
        </p:nvSpPr>
        <p:spPr>
          <a:xfrm rot="16200000">
            <a:off x="2811525" y="2689731"/>
            <a:ext cx="765048" cy="42418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0" name="Скругленный прямоугольник 9"/>
          <p:cNvSpPr/>
          <p:nvPr/>
        </p:nvSpPr>
        <p:spPr>
          <a:xfrm>
            <a:off x="1581149" y="5154548"/>
            <a:ext cx="3314699" cy="914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4000" b="1" dirty="0" smtClean="0">
                <a:solidFill>
                  <a:schemeClr val="tx1"/>
                </a:solidFill>
                <a:latin typeface="Times New Roman" panose="02020603050405020304" pitchFamily="18" charset="0"/>
                <a:cs typeface="Times New Roman" panose="02020603050405020304" pitchFamily="18" charset="0"/>
              </a:rPr>
              <a:t>Призвание</a:t>
            </a:r>
            <a:endParaRPr lang="ru-RU" sz="4000" b="1" dirty="0">
              <a:solidFill>
                <a:schemeClr val="tx1"/>
              </a:solidFill>
              <a:latin typeface="Times New Roman" panose="02020603050405020304" pitchFamily="18" charset="0"/>
              <a:cs typeface="Times New Roman" panose="02020603050405020304" pitchFamily="18" charset="0"/>
            </a:endParaRPr>
          </a:p>
        </p:txBody>
      </p:sp>
      <p:sp>
        <p:nvSpPr>
          <p:cNvPr id="11" name="Стрелка вниз 10"/>
          <p:cNvSpPr/>
          <p:nvPr/>
        </p:nvSpPr>
        <p:spPr>
          <a:xfrm rot="2686592">
            <a:off x="2141842" y="2032316"/>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низ 11"/>
          <p:cNvSpPr/>
          <p:nvPr/>
        </p:nvSpPr>
        <p:spPr>
          <a:xfrm rot="18983709">
            <a:off x="4903691" y="2028895"/>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Овал 12"/>
          <p:cNvSpPr/>
          <p:nvPr/>
        </p:nvSpPr>
        <p:spPr>
          <a:xfrm>
            <a:off x="8331201" y="2767774"/>
            <a:ext cx="3860799" cy="17636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latin typeface="Times New Roman" panose="02020603050405020304" pitchFamily="18" charset="0"/>
                <a:cs typeface="Times New Roman" panose="02020603050405020304" pitchFamily="18" charset="0"/>
              </a:rPr>
              <a:t>Здоровье и физические способности</a:t>
            </a:r>
            <a:endParaRPr lang="ru-RU" sz="3200" b="1" dirty="0">
              <a:solidFill>
                <a:schemeClr val="tx1"/>
              </a:solidFill>
              <a:latin typeface="Times New Roman" panose="02020603050405020304" pitchFamily="18" charset="0"/>
              <a:cs typeface="Times New Roman" panose="02020603050405020304" pitchFamily="18" charset="0"/>
            </a:endParaRPr>
          </a:p>
        </p:txBody>
      </p:sp>
      <p:sp>
        <p:nvSpPr>
          <p:cNvPr id="14" name="Стрелка вниз 13"/>
          <p:cNvSpPr/>
          <p:nvPr/>
        </p:nvSpPr>
        <p:spPr>
          <a:xfrm rot="18434398">
            <a:off x="9385299" y="1955551"/>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Овал 14"/>
          <p:cNvSpPr/>
          <p:nvPr/>
        </p:nvSpPr>
        <p:spPr>
          <a:xfrm>
            <a:off x="5324664" y="4410772"/>
            <a:ext cx="5377433" cy="24019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tx1"/>
                </a:solidFill>
                <a:latin typeface="Times New Roman" panose="02020603050405020304" pitchFamily="18" charset="0"/>
                <a:cs typeface="Times New Roman" panose="02020603050405020304" pitchFamily="18" charset="0"/>
              </a:rPr>
              <a:t>Эмоциональный фон</a:t>
            </a:r>
            <a:endParaRPr lang="ru-RU" sz="3600" b="1" dirty="0">
              <a:solidFill>
                <a:schemeClr val="tx1"/>
              </a:solidFill>
              <a:latin typeface="Times New Roman" panose="02020603050405020304" pitchFamily="18" charset="0"/>
              <a:cs typeface="Times New Roman" panose="02020603050405020304" pitchFamily="18" charset="0"/>
            </a:endParaRPr>
          </a:p>
        </p:txBody>
      </p:sp>
      <p:sp>
        <p:nvSpPr>
          <p:cNvPr id="16" name="Стрелка вниз 15"/>
          <p:cNvSpPr/>
          <p:nvPr/>
        </p:nvSpPr>
        <p:spPr>
          <a:xfrm>
            <a:off x="7528749" y="2132587"/>
            <a:ext cx="484632" cy="21710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80512198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arn(inVertical)">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ppt_x"/>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1000"/>
                                        <p:tgtEl>
                                          <p:spTgt spid="5"/>
                                        </p:tgtEl>
                                      </p:cBhvr>
                                    </p:animEffect>
                                    <p:anim calcmode="lin" valueType="num">
                                      <p:cBhvr>
                                        <p:cTn id="35" dur="1000" fill="hold"/>
                                        <p:tgtEl>
                                          <p:spTgt spid="5"/>
                                        </p:tgtEl>
                                        <p:attrNameLst>
                                          <p:attrName>ppt_x</p:attrName>
                                        </p:attrNameLst>
                                      </p:cBhvr>
                                      <p:tavLst>
                                        <p:tav tm="0">
                                          <p:val>
                                            <p:strVal val="#ppt_x"/>
                                          </p:val>
                                        </p:tav>
                                        <p:tav tm="100000">
                                          <p:val>
                                            <p:strVal val="#ppt_x"/>
                                          </p:val>
                                        </p:tav>
                                      </p:tavLst>
                                    </p:anim>
                                    <p:anim calcmode="lin" valueType="num">
                                      <p:cBhvr>
                                        <p:cTn id="3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anim calcmode="lin" valueType="num">
                                      <p:cBhvr>
                                        <p:cTn id="55" dur="1000" fill="hold"/>
                                        <p:tgtEl>
                                          <p:spTgt spid="14"/>
                                        </p:tgtEl>
                                        <p:attrNameLst>
                                          <p:attrName>ppt_x</p:attrName>
                                        </p:attrNameLst>
                                      </p:cBhvr>
                                      <p:tavLst>
                                        <p:tav tm="0">
                                          <p:val>
                                            <p:strVal val="#ppt_x"/>
                                          </p:val>
                                        </p:tav>
                                        <p:tav tm="100000">
                                          <p:val>
                                            <p:strVal val="#ppt_x"/>
                                          </p:val>
                                        </p:tav>
                                      </p:tavLst>
                                    </p:anim>
                                    <p:anim calcmode="lin" valueType="num">
                                      <p:cBhvr>
                                        <p:cTn id="5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6" presetClass="entr" presetSubtype="21"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barn(inVertical)">
                                      <p:cBhvr>
                                        <p:cTn id="61" dur="500"/>
                                        <p:tgtEl>
                                          <p:spTgt spid="13"/>
                                        </p:tgtEl>
                                      </p:cBhvr>
                                    </p:animEffec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1000"/>
                                        <p:tgtEl>
                                          <p:spTgt spid="16"/>
                                        </p:tgtEl>
                                      </p:cBhvr>
                                    </p:animEffect>
                                    <p:anim calcmode="lin" valueType="num">
                                      <p:cBhvr>
                                        <p:cTn id="67" dur="1000" fill="hold"/>
                                        <p:tgtEl>
                                          <p:spTgt spid="16"/>
                                        </p:tgtEl>
                                        <p:attrNameLst>
                                          <p:attrName>ppt_x</p:attrName>
                                        </p:attrNameLst>
                                      </p:cBhvr>
                                      <p:tavLst>
                                        <p:tav tm="0">
                                          <p:val>
                                            <p:strVal val="#ppt_x"/>
                                          </p:val>
                                        </p:tav>
                                        <p:tav tm="100000">
                                          <p:val>
                                            <p:strVal val="#ppt_x"/>
                                          </p:val>
                                        </p:tav>
                                      </p:tavLst>
                                    </p:anim>
                                    <p:anim calcmode="lin" valueType="num">
                                      <p:cBhvr>
                                        <p:cTn id="6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6" presetClass="entr" presetSubtype="21" fill="hold" grpId="0" nodeType="click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barn(inVertical)">
                                      <p:cBhvr>
                                        <p:cTn id="7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7000" y="139701"/>
            <a:ext cx="11912600" cy="685799"/>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Ключи к тесту:</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41300" y="825500"/>
            <a:ext cx="11798300" cy="5778500"/>
          </a:xfrm>
        </p:spPr>
        <p:txBody>
          <a:bodyPr>
            <a:normAutofit lnSpcReduction="10000"/>
          </a:bodyPr>
          <a:lstStyle/>
          <a:p>
            <a:r>
              <a:rPr lang="ru-RU" b="0" i="0" dirty="0" smtClean="0">
                <a:solidFill>
                  <a:srgbClr val="000000"/>
                </a:solidFill>
                <a:effectLst/>
                <a:latin typeface="Times New Roman" panose="02020603050405020304" pitchFamily="18" charset="0"/>
              </a:rPr>
              <a:t>ответы на вопрос с буквой «а» оцениваются 1 баллом, «б» - 2, «в» - 3 баллами.</a:t>
            </a:r>
          </a:p>
          <a:p>
            <a:pPr marL="0" indent="0">
              <a:buNone/>
            </a:pPr>
            <a:endParaRPr lang="ru-RU" dirty="0" smtClean="0">
              <a:solidFill>
                <a:srgbClr val="000000"/>
              </a:solidFill>
              <a:latin typeface="Times New Roman" panose="02020603050405020304" pitchFamily="18" charset="0"/>
            </a:endParaRPr>
          </a:p>
          <a:p>
            <a:pPr marL="0" indent="0">
              <a:buNone/>
            </a:pPr>
            <a:r>
              <a:rPr lang="ru-RU" b="1" i="0" u="sng" dirty="0" smtClean="0">
                <a:solidFill>
                  <a:srgbClr val="000000"/>
                </a:solidFill>
                <a:effectLst/>
                <a:latin typeface="Times New Roman" panose="02020603050405020304" pitchFamily="18" charset="0"/>
              </a:rPr>
              <a:t>от 5 до 8 баллов </a:t>
            </a:r>
            <a:r>
              <a:rPr lang="ru-RU" b="0" i="0" dirty="0" smtClean="0">
                <a:solidFill>
                  <a:srgbClr val="000000"/>
                </a:solidFill>
                <a:effectLst/>
                <a:latin typeface="Times New Roman" panose="02020603050405020304" pitchFamily="18" charset="0"/>
              </a:rPr>
              <a:t>- </a:t>
            </a:r>
            <a:r>
              <a:rPr lang="ru-RU" sz="3200" b="0" i="0" dirty="0" smtClean="0">
                <a:solidFill>
                  <a:srgbClr val="000000"/>
                </a:solidFill>
                <a:effectLst/>
                <a:latin typeface="Times New Roman" panose="02020603050405020304" pitchFamily="18" charset="0"/>
              </a:rPr>
              <a:t>советуем подумать о профессии, где вам не придётся общаться с большим числом людей (продавец, учитель, журналист и психолог в данном случае не очень подходят). Зато исследовательская деятельность или работа в охотхозяйстве, лесничестве, зверопитомнике или на собственной ферме, специальность программиста, слесаря или токаря, профессия бухгалтера, оператора ЭВМ вполне будут приемлемы для вас, поскольку ваши ответы показывают, что вы цените тишину, не любите шумных, незнакомых компаний. Вы чуть-чуть стеснительны и замкнуты, встречи с незнакомыми людьми вам доставляют беспокойство.</a:t>
            </a:r>
            <a:endParaRPr lang="ru-RU" sz="3200" dirty="0"/>
          </a:p>
        </p:txBody>
      </p:sp>
    </p:spTree>
    <p:extLst>
      <p:ext uri="{BB962C8B-B14F-4D97-AF65-F5344CB8AC3E}">
        <p14:creationId xmlns:p14="http://schemas.microsoft.com/office/powerpoint/2010/main" val="14058396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900" y="365125"/>
            <a:ext cx="11137900" cy="1325563"/>
          </a:xfrm>
        </p:spPr>
        <p:txBody>
          <a:bodyPr/>
          <a:lstStyle/>
          <a:p>
            <a:pPr algn="ctr"/>
            <a:r>
              <a:rPr lang="ru-RU" b="0" i="0" dirty="0" smtClean="0">
                <a:solidFill>
                  <a:srgbClr val="000000"/>
                </a:solidFill>
                <a:effectLst/>
                <a:latin typeface="Times New Roman" panose="02020603050405020304" pitchFamily="18" charset="0"/>
              </a:rPr>
              <a:t>Если вы чаще ставили галочки возле буквы «б» и набрали от 8 до 12 очков:</a:t>
            </a:r>
            <a:endParaRPr lang="ru-RU" dirty="0"/>
          </a:p>
        </p:txBody>
      </p:sp>
      <p:sp>
        <p:nvSpPr>
          <p:cNvPr id="3" name="Объект 2"/>
          <p:cNvSpPr>
            <a:spLocks noGrp="1"/>
          </p:cNvSpPr>
          <p:nvPr>
            <p:ph idx="1"/>
          </p:nvPr>
        </p:nvSpPr>
        <p:spPr>
          <a:xfrm>
            <a:off x="215900" y="2463800"/>
            <a:ext cx="11823700" cy="4267199"/>
          </a:xfrm>
        </p:spPr>
        <p:txBody>
          <a:bodyPr>
            <a:normAutofit/>
          </a:bodyPr>
          <a:lstStyle/>
          <a:p>
            <a:r>
              <a:rPr lang="ru-RU" sz="4000" dirty="0">
                <a:solidFill>
                  <a:srgbClr val="000000"/>
                </a:solidFill>
                <a:latin typeface="Times New Roman" panose="02020603050405020304" pitchFamily="18" charset="0"/>
              </a:rPr>
              <a:t>В</a:t>
            </a:r>
            <a:r>
              <a:rPr lang="ru-RU" sz="4000" b="0" i="0" dirty="0" smtClean="0">
                <a:solidFill>
                  <a:srgbClr val="000000"/>
                </a:solidFill>
                <a:effectLst/>
                <a:latin typeface="Times New Roman" panose="02020603050405020304" pitchFamily="18" charset="0"/>
              </a:rPr>
              <a:t>ам крупно повезло. Вы относитесь к людям, которым не страшно одиночество и которые прекрасно чувствуют себя в любой компании. Вы не боитесь новых знакомств и спокойно обходитесь без общения длительное время. Выбор профессии здесь практически не ограничен!</a:t>
            </a:r>
            <a:endParaRPr lang="ru-RU" sz="4000" dirty="0"/>
          </a:p>
        </p:txBody>
      </p:sp>
    </p:spTree>
    <p:extLst>
      <p:ext uri="{BB962C8B-B14F-4D97-AF65-F5344CB8AC3E}">
        <p14:creationId xmlns:p14="http://schemas.microsoft.com/office/powerpoint/2010/main" val="28867465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9400" y="165101"/>
            <a:ext cx="11709400" cy="876299"/>
          </a:xfrm>
        </p:spPr>
        <p:txBody>
          <a:bodyPr/>
          <a:lstStyle/>
          <a:p>
            <a:r>
              <a:rPr lang="ru-RU" b="0" i="0" dirty="0" smtClean="0">
                <a:solidFill>
                  <a:srgbClr val="000000"/>
                </a:solidFill>
                <a:effectLst/>
                <a:latin typeface="Times New Roman" panose="02020603050405020304" pitchFamily="18" charset="0"/>
              </a:rPr>
              <a:t>Если в вашем активе от 12 до 15 очков:</a:t>
            </a:r>
            <a:endParaRPr lang="ru-RU" dirty="0"/>
          </a:p>
        </p:txBody>
      </p:sp>
      <p:sp>
        <p:nvSpPr>
          <p:cNvPr id="3" name="Объект 2"/>
          <p:cNvSpPr>
            <a:spLocks noGrp="1"/>
          </p:cNvSpPr>
          <p:nvPr>
            <p:ph idx="1"/>
          </p:nvPr>
        </p:nvSpPr>
        <p:spPr>
          <a:xfrm>
            <a:off x="412750" y="1270000"/>
            <a:ext cx="11442700" cy="5080000"/>
          </a:xfrm>
        </p:spPr>
        <p:txBody>
          <a:bodyPr>
            <a:noAutofit/>
          </a:bodyPr>
          <a:lstStyle/>
          <a:p>
            <a:r>
              <a:rPr lang="ru-RU" sz="3600" b="0" i="0" dirty="0" smtClean="0">
                <a:solidFill>
                  <a:srgbClr val="000000"/>
                </a:solidFill>
                <a:effectLst/>
                <a:latin typeface="Times New Roman" panose="02020603050405020304" pitchFamily="18" charset="0"/>
              </a:rPr>
              <a:t>задумайтесь над выбором: стоит ли вам, человеку общительному, легко вступающему в контакт, отказываться от возможности иметь интересную профессию менеджера, агента по рекламе, коммерческого директора, продавца, дилера, учителя, брокера или тренера? В вас огромный потенциал энергии и сил, которых хватит для работы с большой аудиторией и коллективом коллег. Вам будет тесно в маленькой лаборатории или у конвейера, охотничьем хозяйстве или мастерской.</a:t>
            </a:r>
            <a:endParaRPr lang="ru-RU" sz="3600" dirty="0"/>
          </a:p>
        </p:txBody>
      </p:sp>
    </p:spTree>
    <p:extLst>
      <p:ext uri="{BB962C8B-B14F-4D97-AF65-F5344CB8AC3E}">
        <p14:creationId xmlns:p14="http://schemas.microsoft.com/office/powerpoint/2010/main" val="32443662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0" y="1981200"/>
            <a:ext cx="5245100" cy="4762500"/>
          </a:xfrm>
          <a:prstGeom prst="rect">
            <a:avLst/>
          </a:prstGeom>
        </p:spPr>
      </p:pic>
      <p:sp>
        <p:nvSpPr>
          <p:cNvPr id="2" name="Заголовок 1"/>
          <p:cNvSpPr>
            <a:spLocks noGrp="1"/>
          </p:cNvSpPr>
          <p:nvPr>
            <p:ph type="title"/>
          </p:nvPr>
        </p:nvSpPr>
        <p:spPr>
          <a:xfrm>
            <a:off x="393700" y="254001"/>
            <a:ext cx="11455400" cy="1714500"/>
          </a:xfrm>
        </p:spPr>
        <p:txBody>
          <a:bodyPr>
            <a:normAutofit/>
          </a:bodyPr>
          <a:lstStyle/>
          <a:p>
            <a:pPr algn="ctr"/>
            <a:r>
              <a:rPr lang="ru-RU" sz="8000" b="1" dirty="0" smtClean="0">
                <a:latin typeface="Times New Roman" panose="02020603050405020304" pitchFamily="18" charset="0"/>
                <a:cs typeface="Times New Roman" panose="02020603050405020304" pitchFamily="18" charset="0"/>
              </a:rPr>
              <a:t>Что это за профессии?</a:t>
            </a:r>
            <a:endParaRPr lang="ru-RU" sz="8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91760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61400" y="31750"/>
            <a:ext cx="3530600" cy="5295900"/>
          </a:xfrm>
          <a:prstGeom prst="rect">
            <a:avLst/>
          </a:prstGeom>
        </p:spPr>
      </p:pic>
      <p:sp>
        <p:nvSpPr>
          <p:cNvPr id="2" name="Заголовок 1"/>
          <p:cNvSpPr>
            <a:spLocks noGrp="1"/>
          </p:cNvSpPr>
          <p:nvPr>
            <p:ph type="title"/>
          </p:nvPr>
        </p:nvSpPr>
        <p:spPr/>
        <p:txBody>
          <a:bodyPr>
            <a:normAutofit/>
          </a:bodyPr>
          <a:lstStyle/>
          <a:p>
            <a:pPr algn="ctr"/>
            <a:r>
              <a:rPr lang="ru-RU" sz="4800" b="1" dirty="0" smtClean="0">
                <a:latin typeface="Times New Roman" panose="02020603050405020304" pitchFamily="18" charset="0"/>
                <a:cs typeface="Times New Roman" panose="02020603050405020304" pitchFamily="18" charset="0"/>
              </a:rPr>
              <a:t>Логист</a:t>
            </a:r>
            <a:endParaRPr lang="ru-RU" sz="48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71500" y="1485900"/>
            <a:ext cx="10782300" cy="4691063"/>
          </a:xfrm>
        </p:spPr>
        <p:txBody>
          <a:bodyPr>
            <a:noAutofit/>
          </a:bodyPr>
          <a:lstStyle/>
          <a:p>
            <a:r>
              <a:rPr lang="ru-RU" sz="4000" b="0" i="0" dirty="0" smtClean="0">
                <a:solidFill>
                  <a:srgbClr val="000000"/>
                </a:solidFill>
                <a:effectLst/>
                <a:latin typeface="Times New Roman" panose="02020603050405020304" pitchFamily="18" charset="0"/>
              </a:rPr>
              <a:t>1) Занимается логикой</a:t>
            </a:r>
          </a:p>
          <a:p>
            <a:pPr marL="0" indent="0">
              <a:buNone/>
            </a:pPr>
            <a:endParaRPr lang="ru-RU" sz="4000" b="0" i="0" dirty="0" smtClean="0">
              <a:solidFill>
                <a:srgbClr val="000000"/>
              </a:solidFill>
              <a:effectLst/>
              <a:latin typeface="Times New Roman" panose="02020603050405020304" pitchFamily="18" charset="0"/>
            </a:endParaRPr>
          </a:p>
          <a:p>
            <a:r>
              <a:rPr lang="ru-RU" sz="4000" b="0" i="0" dirty="0" smtClean="0">
                <a:solidFill>
                  <a:srgbClr val="000000"/>
                </a:solidFill>
                <a:effectLst/>
                <a:latin typeface="Times New Roman" panose="02020603050405020304" pitchFamily="18" charset="0"/>
              </a:rPr>
              <a:t>2) специалист по управлению транспортировкой продукции</a:t>
            </a:r>
          </a:p>
          <a:p>
            <a:pPr marL="0" indent="0">
              <a:buNone/>
            </a:pPr>
            <a:endParaRPr lang="ru-RU" sz="4000" b="0" i="0" dirty="0" smtClean="0">
              <a:solidFill>
                <a:srgbClr val="000000"/>
              </a:solidFill>
              <a:effectLst/>
              <a:latin typeface="Times New Roman" panose="02020603050405020304" pitchFamily="18" charset="0"/>
            </a:endParaRPr>
          </a:p>
          <a:p>
            <a:r>
              <a:rPr lang="ru-RU" sz="4000" b="0" i="0" dirty="0" smtClean="0">
                <a:solidFill>
                  <a:srgbClr val="000000"/>
                </a:solidFill>
                <a:effectLst/>
                <a:latin typeface="Times New Roman" panose="02020603050405020304" pitchFamily="18" charset="0"/>
              </a:rPr>
              <a:t>3) организует конференции и научные саммиты</a:t>
            </a:r>
            <a:endParaRPr lang="ru-RU" sz="4000" dirty="0"/>
          </a:p>
        </p:txBody>
      </p:sp>
    </p:spTree>
    <p:extLst>
      <p:ext uri="{BB962C8B-B14F-4D97-AF65-F5344CB8AC3E}">
        <p14:creationId xmlns:p14="http://schemas.microsoft.com/office/powerpoint/2010/main" val="18193898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75700" y="0"/>
            <a:ext cx="3416300" cy="5124450"/>
          </a:xfrm>
          <a:prstGeom prst="rect">
            <a:avLst/>
          </a:prstGeom>
        </p:spPr>
      </p:pic>
      <p:sp>
        <p:nvSpPr>
          <p:cNvPr id="2" name="Заголовок 1"/>
          <p:cNvSpPr>
            <a:spLocks noGrp="1"/>
          </p:cNvSpPr>
          <p:nvPr>
            <p:ph type="title"/>
          </p:nvPr>
        </p:nvSpPr>
        <p:spPr/>
        <p:txBody>
          <a:bodyPr/>
          <a:lstStyle/>
          <a:p>
            <a:pPr algn="ctr"/>
            <a:r>
              <a:rPr lang="ru-RU" b="1" i="0" dirty="0" smtClean="0">
                <a:solidFill>
                  <a:srgbClr val="000000"/>
                </a:solidFill>
                <a:effectLst/>
                <a:latin typeface="Times New Roman" panose="02020603050405020304" pitchFamily="18" charset="0"/>
              </a:rPr>
              <a:t>Веб – мастер</a:t>
            </a:r>
            <a:endParaRPr lang="ru-RU" dirty="0"/>
          </a:p>
        </p:txBody>
      </p:sp>
      <p:sp>
        <p:nvSpPr>
          <p:cNvPr id="3" name="Объект 2"/>
          <p:cNvSpPr>
            <a:spLocks noGrp="1"/>
          </p:cNvSpPr>
          <p:nvPr>
            <p:ph idx="1"/>
          </p:nvPr>
        </p:nvSpPr>
        <p:spPr/>
        <p:txBody>
          <a:bodyPr>
            <a:normAutofit/>
          </a:bodyPr>
          <a:lstStyle/>
          <a:p>
            <a:r>
              <a:rPr lang="ru-RU" sz="4000" dirty="0" smtClean="0">
                <a:latin typeface="Times New Roman" panose="02020603050405020304" pitchFamily="18" charset="0"/>
                <a:cs typeface="Times New Roman" panose="02020603050405020304" pitchFamily="18" charset="0"/>
              </a:rPr>
              <a:t>1) Работает на компьютере</a:t>
            </a:r>
          </a:p>
          <a:p>
            <a:pPr marL="0" indent="0">
              <a:buNone/>
            </a:pPr>
            <a:endParaRPr lang="ru-RU" sz="4000" dirty="0" smtClean="0">
              <a:latin typeface="Times New Roman" panose="02020603050405020304" pitchFamily="18" charset="0"/>
              <a:cs typeface="Times New Roman" panose="02020603050405020304" pitchFamily="18" charset="0"/>
            </a:endParaRPr>
          </a:p>
          <a:p>
            <a:r>
              <a:rPr lang="ru-RU" sz="4000" dirty="0" smtClean="0">
                <a:latin typeface="Times New Roman" panose="02020603050405020304" pitchFamily="18" charset="0"/>
                <a:cs typeface="Times New Roman" panose="02020603050405020304" pitchFamily="18" charset="0"/>
              </a:rPr>
              <a:t>2) разрабатывает программы</a:t>
            </a:r>
          </a:p>
          <a:p>
            <a:pPr marL="0" indent="0">
              <a:buNone/>
            </a:pPr>
            <a:endParaRPr lang="ru-RU" sz="4000" dirty="0" smtClean="0">
              <a:latin typeface="Times New Roman" panose="02020603050405020304" pitchFamily="18" charset="0"/>
              <a:cs typeface="Times New Roman" panose="02020603050405020304" pitchFamily="18" charset="0"/>
            </a:endParaRPr>
          </a:p>
          <a:p>
            <a:r>
              <a:rPr lang="ru-RU" sz="4000" dirty="0" smtClean="0">
                <a:latin typeface="Times New Roman" panose="02020603050405020304" pitchFamily="18" charset="0"/>
                <a:cs typeface="Times New Roman" panose="02020603050405020304" pitchFamily="18" charset="0"/>
              </a:rPr>
              <a:t>3) работает с сетями, разрабатывает проекты сайтов</a:t>
            </a: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6590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12199" y="-19050"/>
            <a:ext cx="3458633" cy="5187950"/>
          </a:xfrm>
          <a:prstGeom prst="rect">
            <a:avLst/>
          </a:prstGeom>
        </p:spPr>
      </p:pic>
      <p:sp>
        <p:nvSpPr>
          <p:cNvPr id="2" name="Заголовок 1"/>
          <p:cNvSpPr>
            <a:spLocks noGrp="1"/>
          </p:cNvSpPr>
          <p:nvPr>
            <p:ph type="title"/>
          </p:nvPr>
        </p:nvSpPr>
        <p:spPr/>
        <p:txBody>
          <a:bodyPr/>
          <a:lstStyle/>
          <a:p>
            <a:pPr algn="ctr"/>
            <a:r>
              <a:rPr lang="ru-RU" b="1" i="0" dirty="0" smtClean="0">
                <a:solidFill>
                  <a:srgbClr val="000000"/>
                </a:solidFill>
                <a:effectLst/>
                <a:latin typeface="Times New Roman" panose="02020603050405020304" pitchFamily="18" charset="0"/>
              </a:rPr>
              <a:t>Маркетолог </a:t>
            </a:r>
            <a:endParaRPr lang="ru-RU" dirty="0"/>
          </a:p>
        </p:txBody>
      </p:sp>
      <p:sp>
        <p:nvSpPr>
          <p:cNvPr id="3" name="Объект 2"/>
          <p:cNvSpPr>
            <a:spLocks noGrp="1"/>
          </p:cNvSpPr>
          <p:nvPr>
            <p:ph idx="1"/>
          </p:nvPr>
        </p:nvSpPr>
        <p:spPr/>
        <p:txBody>
          <a:bodyPr>
            <a:normAutofit/>
          </a:bodyPr>
          <a:lstStyle/>
          <a:p>
            <a:r>
              <a:rPr lang="ru-RU" sz="4000" dirty="0" smtClean="0">
                <a:latin typeface="Times New Roman" panose="02020603050405020304" pitchFamily="18" charset="0"/>
                <a:cs typeface="Times New Roman" panose="02020603050405020304" pitchFamily="18" charset="0"/>
              </a:rPr>
              <a:t>1) Работает на рынке ценных бумаг</a:t>
            </a:r>
          </a:p>
          <a:p>
            <a:pPr marL="0" indent="0">
              <a:buNone/>
            </a:pPr>
            <a:endParaRPr lang="ru-RU" sz="4000" dirty="0" smtClean="0">
              <a:latin typeface="Times New Roman" panose="02020603050405020304" pitchFamily="18" charset="0"/>
              <a:cs typeface="Times New Roman" panose="02020603050405020304" pitchFamily="18" charset="0"/>
            </a:endParaRPr>
          </a:p>
          <a:p>
            <a:r>
              <a:rPr lang="ru-RU" sz="4000" dirty="0" smtClean="0">
                <a:latin typeface="Times New Roman" panose="02020603050405020304" pitchFamily="18" charset="0"/>
                <a:cs typeface="Times New Roman" panose="02020603050405020304" pitchFamily="18" charset="0"/>
              </a:rPr>
              <a:t>2) тот, кто изучает рынок</a:t>
            </a:r>
          </a:p>
          <a:p>
            <a:endParaRPr lang="ru-RU" sz="4000" dirty="0" smtClean="0">
              <a:latin typeface="Times New Roman" panose="02020603050405020304" pitchFamily="18" charset="0"/>
              <a:cs typeface="Times New Roman" panose="02020603050405020304" pitchFamily="18" charset="0"/>
            </a:endParaRPr>
          </a:p>
          <a:p>
            <a:r>
              <a:rPr lang="ru-RU" sz="4000" dirty="0" smtClean="0">
                <a:latin typeface="Times New Roman" panose="02020603050405020304" pitchFamily="18" charset="0"/>
                <a:cs typeface="Times New Roman" panose="02020603050405020304" pitchFamily="18" charset="0"/>
              </a:rPr>
              <a:t>3) тот, кто изучает товарные марки и бренды</a:t>
            </a:r>
          </a:p>
          <a:p>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64138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36000" y="25401"/>
            <a:ext cx="3556000" cy="5334000"/>
          </a:xfrm>
          <a:prstGeom prst="rect">
            <a:avLst/>
          </a:prstGeom>
        </p:spPr>
      </p:pic>
      <p:sp>
        <p:nvSpPr>
          <p:cNvPr id="2" name="Заголовок 1"/>
          <p:cNvSpPr>
            <a:spLocks noGrp="1"/>
          </p:cNvSpPr>
          <p:nvPr>
            <p:ph type="title"/>
          </p:nvPr>
        </p:nvSpPr>
        <p:spPr/>
        <p:txBody>
          <a:bodyPr/>
          <a:lstStyle/>
          <a:p>
            <a:pPr algn="ctr"/>
            <a:r>
              <a:rPr lang="ru-RU" b="1" i="0" dirty="0" err="1" smtClean="0">
                <a:solidFill>
                  <a:srgbClr val="000000"/>
                </a:solidFill>
                <a:effectLst/>
                <a:latin typeface="Times New Roman" panose="02020603050405020304" pitchFamily="18" charset="0"/>
              </a:rPr>
              <a:t>Фандрейзер</a:t>
            </a:r>
            <a:endParaRPr lang="ru-RU" dirty="0"/>
          </a:p>
        </p:txBody>
      </p:sp>
      <p:sp>
        <p:nvSpPr>
          <p:cNvPr id="3" name="Объект 2"/>
          <p:cNvSpPr>
            <a:spLocks noGrp="1"/>
          </p:cNvSpPr>
          <p:nvPr>
            <p:ph idx="1"/>
          </p:nvPr>
        </p:nvSpPr>
        <p:spPr>
          <a:xfrm>
            <a:off x="292100" y="1690688"/>
            <a:ext cx="11061700" cy="4486275"/>
          </a:xfrm>
        </p:spPr>
        <p:txBody>
          <a:bodyPr/>
          <a:lstStyle/>
          <a:p>
            <a:r>
              <a:rPr lang="ru-RU" sz="4000" b="0" i="0" dirty="0" smtClean="0">
                <a:solidFill>
                  <a:srgbClr val="000000"/>
                </a:solidFill>
                <a:effectLst/>
                <a:latin typeface="Times New Roman" panose="02020603050405020304" pitchFamily="18" charset="0"/>
              </a:rPr>
              <a:t>1) Ищет деньги и возможности для организаций</a:t>
            </a:r>
          </a:p>
          <a:p>
            <a:pPr marL="0" indent="0">
              <a:buNone/>
            </a:pPr>
            <a:endParaRPr lang="ru-RU" sz="4000" b="0" i="0" dirty="0" smtClean="0">
              <a:solidFill>
                <a:srgbClr val="000000"/>
              </a:solidFill>
              <a:effectLst/>
              <a:latin typeface="Times New Roman" panose="02020603050405020304" pitchFamily="18" charset="0"/>
            </a:endParaRPr>
          </a:p>
          <a:p>
            <a:r>
              <a:rPr lang="ru-RU" sz="4000" b="0" i="0" dirty="0" smtClean="0">
                <a:solidFill>
                  <a:srgbClr val="000000"/>
                </a:solidFill>
                <a:effectLst/>
                <a:latin typeface="Times New Roman" panose="02020603050405020304" pitchFamily="18" charset="0"/>
              </a:rPr>
              <a:t>2) фанат, которого занимает звезда</a:t>
            </a:r>
          </a:p>
          <a:p>
            <a:pPr marL="0" indent="0">
              <a:buNone/>
            </a:pPr>
            <a:endParaRPr lang="ru-RU" sz="4000" b="0" i="0" dirty="0" smtClean="0">
              <a:solidFill>
                <a:srgbClr val="000000"/>
              </a:solidFill>
              <a:effectLst/>
              <a:latin typeface="Times New Roman" panose="02020603050405020304" pitchFamily="18" charset="0"/>
            </a:endParaRPr>
          </a:p>
          <a:p>
            <a:r>
              <a:rPr lang="ru-RU" sz="4000" b="0" i="0" dirty="0" smtClean="0">
                <a:solidFill>
                  <a:srgbClr val="000000"/>
                </a:solidFill>
                <a:effectLst/>
                <a:latin typeface="Times New Roman" panose="02020603050405020304" pitchFamily="18" charset="0"/>
              </a:rPr>
              <a:t>3) изучает пути развития предприятия</a:t>
            </a:r>
            <a:endParaRPr lang="ru-RU" sz="4000" dirty="0"/>
          </a:p>
        </p:txBody>
      </p:sp>
    </p:spTree>
    <p:extLst>
      <p:ext uri="{BB962C8B-B14F-4D97-AF65-F5344CB8AC3E}">
        <p14:creationId xmlns:p14="http://schemas.microsoft.com/office/powerpoint/2010/main" val="40289387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2100" y="114301"/>
            <a:ext cx="11607800" cy="126999"/>
          </a:xfrm>
        </p:spPr>
        <p:txBody>
          <a:bodyPr>
            <a:normAutofit fontScale="90000"/>
          </a:bodyPr>
          <a:lstStyle/>
          <a:p>
            <a:endParaRPr lang="ru-RU" dirty="0"/>
          </a:p>
        </p:txBody>
      </p:sp>
      <p:pic>
        <p:nvPicPr>
          <p:cNvPr id="5" name="Объект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292100" y="1"/>
            <a:ext cx="4343400" cy="6858000"/>
          </a:xfrm>
        </p:spPr>
      </p:pic>
      <p:sp>
        <p:nvSpPr>
          <p:cNvPr id="4" name="Объект 3"/>
          <p:cNvSpPr>
            <a:spLocks noGrp="1"/>
          </p:cNvSpPr>
          <p:nvPr>
            <p:ph sz="half" idx="2"/>
          </p:nvPr>
        </p:nvSpPr>
        <p:spPr>
          <a:xfrm>
            <a:off x="5212080" y="114301"/>
            <a:ext cx="6400075" cy="6743700"/>
          </a:xfrm>
        </p:spPr>
        <p:txBody>
          <a:bodyPr>
            <a:normAutofit/>
          </a:bodyPr>
          <a:lstStyle/>
          <a:p>
            <a:pPr marL="0" indent="0">
              <a:buNone/>
            </a:pPr>
            <a:r>
              <a:rPr lang="ru-RU" sz="8000" b="0" i="1" dirty="0" smtClean="0">
                <a:solidFill>
                  <a:srgbClr val="000000"/>
                </a:solidFill>
                <a:effectLst/>
                <a:latin typeface="Times New Roman" panose="02020603050405020304" pitchFamily="18" charset="0"/>
              </a:rPr>
              <a:t>«Истинное сокровище для людей - умение трудиться»</a:t>
            </a:r>
          </a:p>
          <a:p>
            <a:pPr marL="0" indent="0" algn="r">
              <a:buNone/>
            </a:pPr>
            <a:r>
              <a:rPr lang="ru-RU" sz="4800" dirty="0" smtClean="0">
                <a:latin typeface="Times New Roman" panose="02020603050405020304" pitchFamily="18" charset="0"/>
                <a:cs typeface="Times New Roman" panose="02020603050405020304" pitchFamily="18" charset="0"/>
              </a:rPr>
              <a:t>(Эзоп)</a:t>
            </a:r>
            <a:endParaRPr lang="ru-RU"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92128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37599" y="-4762"/>
            <a:ext cx="3542241" cy="5313362"/>
          </a:xfrm>
          <a:prstGeom prst="rect">
            <a:avLst/>
          </a:prstGeom>
        </p:spPr>
      </p:pic>
      <p:sp>
        <p:nvSpPr>
          <p:cNvPr id="2" name="Заголовок 1"/>
          <p:cNvSpPr>
            <a:spLocks noGrp="1"/>
          </p:cNvSpPr>
          <p:nvPr>
            <p:ph type="title"/>
          </p:nvPr>
        </p:nvSpPr>
        <p:spPr/>
        <p:txBody>
          <a:bodyPr/>
          <a:lstStyle/>
          <a:p>
            <a:pPr algn="ctr"/>
            <a:r>
              <a:rPr lang="en-US" b="1" i="0" dirty="0" smtClean="0">
                <a:solidFill>
                  <a:srgbClr val="000000"/>
                </a:solidFill>
                <a:effectLst/>
                <a:latin typeface="Times New Roman" panose="02020603050405020304" pitchFamily="18" charset="0"/>
              </a:rPr>
              <a:t>PR - </a:t>
            </a:r>
            <a:r>
              <a:rPr lang="ru-RU" b="1" i="0" dirty="0" smtClean="0">
                <a:solidFill>
                  <a:srgbClr val="000000"/>
                </a:solidFill>
                <a:effectLst/>
                <a:latin typeface="Times New Roman" panose="02020603050405020304" pitchFamily="18" charset="0"/>
              </a:rPr>
              <a:t>агент</a:t>
            </a:r>
            <a:endParaRPr lang="ru-RU" dirty="0"/>
          </a:p>
        </p:txBody>
      </p:sp>
      <p:sp>
        <p:nvSpPr>
          <p:cNvPr id="3" name="Объект 2"/>
          <p:cNvSpPr>
            <a:spLocks noGrp="1"/>
          </p:cNvSpPr>
          <p:nvPr>
            <p:ph idx="1"/>
          </p:nvPr>
        </p:nvSpPr>
        <p:spPr>
          <a:xfrm>
            <a:off x="254000" y="1447800"/>
            <a:ext cx="11607800" cy="5067300"/>
          </a:xfrm>
        </p:spPr>
        <p:txBody>
          <a:bodyPr>
            <a:noAutofit/>
          </a:bodyPr>
          <a:lstStyle/>
          <a:p>
            <a:r>
              <a:rPr lang="ru-RU" sz="4000" dirty="0" smtClean="0">
                <a:latin typeface="Times New Roman" panose="02020603050405020304" pitchFamily="18" charset="0"/>
                <a:cs typeface="Times New Roman" panose="02020603050405020304" pitchFamily="18" charset="0"/>
              </a:rPr>
              <a:t>1) Связан с политикой</a:t>
            </a:r>
          </a:p>
          <a:p>
            <a:pPr marL="0" indent="0">
              <a:buNone/>
            </a:pPr>
            <a:endParaRPr lang="ru-RU" sz="4000" dirty="0" smtClean="0">
              <a:latin typeface="Times New Roman" panose="02020603050405020304" pitchFamily="18" charset="0"/>
              <a:cs typeface="Times New Roman" panose="02020603050405020304" pitchFamily="18" charset="0"/>
            </a:endParaRPr>
          </a:p>
          <a:p>
            <a:r>
              <a:rPr lang="ru-RU" sz="4000" dirty="0" smtClean="0">
                <a:latin typeface="Times New Roman" panose="02020603050405020304" pitchFamily="18" charset="0"/>
                <a:cs typeface="Times New Roman" panose="02020603050405020304" pitchFamily="18" charset="0"/>
              </a:rPr>
              <a:t>2) специалист по рекламе и связям с общественностью</a:t>
            </a:r>
          </a:p>
          <a:p>
            <a:pPr marL="0" indent="0">
              <a:buNone/>
            </a:pPr>
            <a:endParaRPr lang="ru-RU" sz="4000" dirty="0" smtClean="0">
              <a:latin typeface="Times New Roman" panose="02020603050405020304" pitchFamily="18" charset="0"/>
              <a:cs typeface="Times New Roman" panose="02020603050405020304" pitchFamily="18" charset="0"/>
            </a:endParaRPr>
          </a:p>
          <a:p>
            <a:r>
              <a:rPr lang="ru-RU" sz="4000" dirty="0" smtClean="0">
                <a:latin typeface="Times New Roman" panose="02020603050405020304" pitchFamily="18" charset="0"/>
                <a:cs typeface="Times New Roman" panose="02020603050405020304" pitchFamily="18" charset="0"/>
              </a:rPr>
              <a:t>3) выполняет посреднические услуги между организациями и людьми</a:t>
            </a:r>
          </a:p>
          <a:p>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50233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3165"/>
            <a:ext cx="12192000" cy="6881165"/>
          </a:xfrm>
          <a:prstGeom prst="rect">
            <a:avLst/>
          </a:prstGeom>
        </p:spPr>
      </p:pic>
      <p:sp>
        <p:nvSpPr>
          <p:cNvPr id="2" name="Заголовок 1"/>
          <p:cNvSpPr>
            <a:spLocks noGrp="1"/>
          </p:cNvSpPr>
          <p:nvPr>
            <p:ph type="title"/>
          </p:nvPr>
        </p:nvSpPr>
        <p:spPr>
          <a:xfrm>
            <a:off x="195943" y="300446"/>
            <a:ext cx="11861074" cy="3487783"/>
          </a:xfrm>
        </p:spPr>
        <p:txBody>
          <a:bodyPr/>
          <a:lstStyle/>
          <a:p>
            <a:pPr algn="ctr"/>
            <a:r>
              <a:rPr lang="ru-RU" b="0" i="0" dirty="0" smtClean="0">
                <a:solidFill>
                  <a:srgbClr val="000000"/>
                </a:solidFill>
                <a:effectLst/>
                <a:latin typeface="Times New Roman" panose="02020603050405020304" pitchFamily="18" charset="0"/>
              </a:rPr>
              <a:t> </a:t>
            </a:r>
            <a:r>
              <a:rPr lang="ru-RU" sz="8800" b="1" i="0" dirty="0" smtClean="0">
                <a:solidFill>
                  <a:srgbClr val="000000"/>
                </a:solidFill>
                <a:effectLst/>
                <a:latin typeface="Times New Roman" panose="02020603050405020304" pitchFamily="18" charset="0"/>
              </a:rPr>
              <a:t>«Кем ты хочешь стать после школы?»</a:t>
            </a:r>
            <a:endParaRPr lang="ru-RU" sz="8800" b="1" dirty="0"/>
          </a:p>
        </p:txBody>
      </p:sp>
    </p:spTree>
    <p:extLst>
      <p:ext uri="{BB962C8B-B14F-4D97-AF65-F5344CB8AC3E}">
        <p14:creationId xmlns:p14="http://schemas.microsoft.com/office/powerpoint/2010/main" val="1833958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1257" y="169818"/>
            <a:ext cx="11665132" cy="4392658"/>
          </a:xfrm>
        </p:spPr>
        <p:txBody>
          <a:bodyPr>
            <a:noAutofit/>
          </a:bodyPr>
          <a:lstStyle/>
          <a:p>
            <a:pPr algn="ctr"/>
            <a:r>
              <a:rPr lang="ru-RU" sz="8000" b="1" i="0" dirty="0" smtClean="0">
                <a:solidFill>
                  <a:srgbClr val="000000"/>
                </a:solidFill>
                <a:effectLst/>
                <a:latin typeface="Times New Roman" panose="02020603050405020304" pitchFamily="18" charset="0"/>
              </a:rPr>
              <a:t>Что же нужно для того, чтобы сделать свой профессиональный выбор? </a:t>
            </a:r>
            <a:endParaRPr lang="ru-RU" sz="8000" b="1" dirty="0"/>
          </a:p>
        </p:txBody>
      </p:sp>
    </p:spTree>
    <p:extLst>
      <p:ext uri="{BB962C8B-B14F-4D97-AF65-F5344CB8AC3E}">
        <p14:creationId xmlns:p14="http://schemas.microsoft.com/office/powerpoint/2010/main" val="24471206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9006" y="104504"/>
            <a:ext cx="11795760" cy="4062547"/>
          </a:xfrm>
        </p:spPr>
        <p:txBody>
          <a:bodyPr>
            <a:normAutofit fontScale="90000"/>
          </a:bodyPr>
          <a:lstStyle/>
          <a:p>
            <a:pPr algn="ctr"/>
            <a:r>
              <a:rPr lang="ru-RU" sz="8800" b="1" dirty="0" smtClean="0">
                <a:latin typeface="Times New Roman" panose="02020603050405020304" pitchFamily="18" charset="0"/>
                <a:cs typeface="Times New Roman" panose="02020603050405020304" pitchFamily="18" charset="0"/>
              </a:rPr>
              <a:t>Основные типы профессиональной деятельности человека</a:t>
            </a:r>
            <a:endParaRPr lang="ru-RU" sz="8800" b="1"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normAutofit/>
          </a:bodyPr>
          <a:lstStyle/>
          <a:p>
            <a:r>
              <a:rPr lang="ru-RU" sz="4400" b="0" i="0" dirty="0" smtClean="0">
                <a:solidFill>
                  <a:srgbClr val="000000"/>
                </a:solidFill>
                <a:effectLst/>
                <a:latin typeface="Times New Roman" panose="02020603050405020304" pitchFamily="18" charset="0"/>
              </a:rPr>
              <a:t>(классификация профессора Е.А. Климова)</a:t>
            </a:r>
            <a:endParaRPr lang="ru-RU" sz="4400" dirty="0"/>
          </a:p>
        </p:txBody>
      </p:sp>
    </p:spTree>
    <p:extLst>
      <p:ext uri="{BB962C8B-B14F-4D97-AF65-F5344CB8AC3E}">
        <p14:creationId xmlns:p14="http://schemas.microsoft.com/office/powerpoint/2010/main" val="34504574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6000" dirty="0" smtClean="0">
                <a:latin typeface="Times New Roman" panose="02020603050405020304" pitchFamily="18" charset="0"/>
                <a:cs typeface="Times New Roman" panose="02020603050405020304" pitchFamily="18" charset="0"/>
              </a:rPr>
              <a:t>1 тип:  </a:t>
            </a:r>
            <a:r>
              <a:rPr lang="ru-RU" sz="6000" b="1" i="0" dirty="0" smtClean="0">
                <a:solidFill>
                  <a:srgbClr val="000000"/>
                </a:solidFill>
                <a:effectLst/>
                <a:latin typeface="Times New Roman" panose="02020603050405020304" pitchFamily="18" charset="0"/>
              </a:rPr>
              <a:t>Человек-природа</a:t>
            </a:r>
            <a:endParaRPr lang="ru-RU" sz="6000" b="1" dirty="0"/>
          </a:p>
        </p:txBody>
      </p:sp>
      <p:sp>
        <p:nvSpPr>
          <p:cNvPr id="3" name="Объект 2"/>
          <p:cNvSpPr>
            <a:spLocks noGrp="1"/>
          </p:cNvSpPr>
          <p:nvPr>
            <p:ph idx="1"/>
          </p:nvPr>
        </p:nvSpPr>
        <p:spPr>
          <a:xfrm>
            <a:off x="266700" y="1371600"/>
            <a:ext cx="11734800" cy="5270500"/>
          </a:xfrm>
        </p:spPr>
        <p:txBody>
          <a:bodyPr/>
          <a:lstStyle/>
          <a:p>
            <a:pPr marL="0" indent="0">
              <a:buNone/>
            </a:pPr>
            <a:endParaRPr lang="ru-RU" b="0" i="0" dirty="0" smtClean="0">
              <a:solidFill>
                <a:srgbClr val="000000"/>
              </a:solidFill>
              <a:effectLst/>
              <a:latin typeface="Times New Roman" panose="02020603050405020304" pitchFamily="18" charset="0"/>
            </a:endParaRPr>
          </a:p>
          <a:p>
            <a:pPr marL="0" indent="0" algn="ctr">
              <a:buNone/>
            </a:pPr>
            <a:r>
              <a:rPr lang="ru-RU" sz="4400" b="0" i="0" dirty="0" smtClean="0">
                <a:solidFill>
                  <a:srgbClr val="000000"/>
                </a:solidFill>
                <a:effectLst/>
                <a:latin typeface="Times New Roman" panose="02020603050405020304" pitchFamily="18" charset="0"/>
              </a:rPr>
              <a:t>Этот тип объединяет профессии, представители которых имеют дело с объектами, явлениями и процессами живой и неживой природы (ветеринар, агроном, гидролог, овцевод, механизатор, тракторист). Для них характерен общий предмет труда - животные и растения, почва и воздушная среда - природа.</a:t>
            </a:r>
            <a:endParaRPr lang="ru-RU" sz="4400" dirty="0"/>
          </a:p>
        </p:txBody>
      </p:sp>
    </p:spTree>
    <p:extLst>
      <p:ext uri="{BB962C8B-B14F-4D97-AF65-F5344CB8AC3E}">
        <p14:creationId xmlns:p14="http://schemas.microsoft.com/office/powerpoint/2010/main" val="15650125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dirty="0" smtClean="0">
                <a:latin typeface="Times New Roman" panose="02020603050405020304" pitchFamily="18" charset="0"/>
                <a:cs typeface="Times New Roman" panose="02020603050405020304" pitchFamily="18" charset="0"/>
              </a:rPr>
              <a:t>2 тип: </a:t>
            </a:r>
            <a:r>
              <a:rPr lang="ru-RU" sz="6000" b="1" dirty="0" smtClean="0">
                <a:latin typeface="Times New Roman" panose="02020603050405020304" pitchFamily="18" charset="0"/>
                <a:cs typeface="Times New Roman" panose="02020603050405020304" pitchFamily="18" charset="0"/>
              </a:rPr>
              <a:t>Человек - техника</a:t>
            </a:r>
            <a:endParaRPr lang="ru-RU" sz="6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marL="0" indent="0" algn="ctr">
              <a:buNone/>
            </a:pPr>
            <a:r>
              <a:rPr lang="ru-RU" sz="5400" b="0" i="0" dirty="0" smtClean="0">
                <a:solidFill>
                  <a:srgbClr val="000000"/>
                </a:solidFill>
                <a:effectLst/>
                <a:latin typeface="Times New Roman" panose="02020603050405020304" pitchFamily="18" charset="0"/>
              </a:rPr>
              <a:t>Это могут быть пилоты, водители, матросы, электромонтёры, слесари и т.д., использующие технические устройства</a:t>
            </a:r>
            <a:endParaRPr lang="ru-RU" sz="5400" dirty="0"/>
          </a:p>
        </p:txBody>
      </p:sp>
    </p:spTree>
    <p:extLst>
      <p:ext uri="{BB962C8B-B14F-4D97-AF65-F5344CB8AC3E}">
        <p14:creationId xmlns:p14="http://schemas.microsoft.com/office/powerpoint/2010/main" val="42586608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dirty="0" smtClean="0">
                <a:latin typeface="Times New Roman" panose="02020603050405020304" pitchFamily="18" charset="0"/>
                <a:cs typeface="Times New Roman" panose="02020603050405020304" pitchFamily="18" charset="0"/>
              </a:rPr>
              <a:t>3 тип: </a:t>
            </a:r>
            <a:r>
              <a:rPr lang="ru-RU" sz="6000" b="1" dirty="0" smtClean="0">
                <a:latin typeface="Times New Roman" panose="02020603050405020304" pitchFamily="18" charset="0"/>
                <a:cs typeface="Times New Roman" panose="02020603050405020304" pitchFamily="18" charset="0"/>
              </a:rPr>
              <a:t>Человек - Человек</a:t>
            </a:r>
            <a:endParaRPr lang="ru-RU" sz="6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14300" y="1825624"/>
            <a:ext cx="11963400" cy="4879975"/>
          </a:xfrm>
        </p:spPr>
        <p:txBody>
          <a:bodyPr>
            <a:normAutofit/>
          </a:bodyPr>
          <a:lstStyle/>
          <a:p>
            <a:pPr marL="0" indent="0" algn="ctr">
              <a:buNone/>
            </a:pPr>
            <a:r>
              <a:rPr lang="ru-RU" sz="4800" b="0" i="0" dirty="0" smtClean="0">
                <a:solidFill>
                  <a:srgbClr val="000000"/>
                </a:solidFill>
                <a:effectLst/>
                <a:latin typeface="Times New Roman" panose="02020603050405020304" pitchFamily="18" charset="0"/>
              </a:rPr>
              <a:t>Тут для специалиста предметом труда является другой человек, а характерной чертой деятельности - необходимость воздействия на других людей. К такому типу профессий относятся учитель, врач, журналист и продавец.</a:t>
            </a:r>
            <a:endParaRPr lang="ru-RU" sz="4800" dirty="0"/>
          </a:p>
        </p:txBody>
      </p:sp>
    </p:spTree>
    <p:extLst>
      <p:ext uri="{BB962C8B-B14F-4D97-AF65-F5344CB8AC3E}">
        <p14:creationId xmlns:p14="http://schemas.microsoft.com/office/powerpoint/2010/main" val="35185154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365125"/>
            <a:ext cx="11811000" cy="1325563"/>
          </a:xfrm>
        </p:spPr>
        <p:txBody>
          <a:bodyPr>
            <a:normAutofit fontScale="90000"/>
          </a:bodyPr>
          <a:lstStyle/>
          <a:p>
            <a:r>
              <a:rPr lang="ru-RU" sz="6000" dirty="0" smtClean="0">
                <a:latin typeface="Times New Roman" panose="02020603050405020304" pitchFamily="18" charset="0"/>
                <a:cs typeface="Times New Roman" panose="02020603050405020304" pitchFamily="18" charset="0"/>
              </a:rPr>
              <a:t>4 тип: </a:t>
            </a:r>
            <a:r>
              <a:rPr lang="ru-RU" sz="6000" b="1" dirty="0" smtClean="0">
                <a:latin typeface="Times New Roman" panose="02020603050405020304" pitchFamily="18" charset="0"/>
                <a:cs typeface="Times New Roman" panose="02020603050405020304" pitchFamily="18" charset="0"/>
              </a:rPr>
              <a:t>Человек – знаковая система</a:t>
            </a:r>
            <a:endParaRPr lang="ru-RU" sz="6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28600" y="1825624"/>
            <a:ext cx="11811000" cy="4752975"/>
          </a:xfrm>
        </p:spPr>
        <p:txBody>
          <a:bodyPr>
            <a:normAutofit/>
          </a:bodyPr>
          <a:lstStyle/>
          <a:p>
            <a:pPr marL="0" indent="0" algn="ctr">
              <a:buNone/>
            </a:pPr>
            <a:r>
              <a:rPr lang="ru-RU" sz="4800" b="0" i="0" dirty="0" smtClean="0">
                <a:solidFill>
                  <a:srgbClr val="000000"/>
                </a:solidFill>
                <a:effectLst/>
                <a:latin typeface="Times New Roman" panose="02020603050405020304" pitchFamily="18" charset="0"/>
              </a:rPr>
              <a:t>Люди, выбравшие этот тип профессиональной деятельности, должны уметь оперировать абстрактными понятиями, иметь широкий кругозор. Это бухгалтеры, учёные, операторы ЭВМ, люди, работающие в лабораториях, научных центрах.</a:t>
            </a:r>
            <a:endParaRPr lang="ru-RU" sz="4800" dirty="0"/>
          </a:p>
        </p:txBody>
      </p:sp>
    </p:spTree>
    <p:extLst>
      <p:ext uri="{BB962C8B-B14F-4D97-AF65-F5344CB8AC3E}">
        <p14:creationId xmlns:p14="http://schemas.microsoft.com/office/powerpoint/2010/main" val="20058889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TotalTime>
  <Words>629</Words>
  <Application>Microsoft Office PowerPoint</Application>
  <PresentationFormat>Широкоэкранный</PresentationFormat>
  <Paragraphs>65</Paragraphs>
  <Slides>20</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20</vt:i4>
      </vt:variant>
    </vt:vector>
  </HeadingPairs>
  <TitlesOfParts>
    <vt:vector size="26" baseType="lpstr">
      <vt:lpstr>Arial</vt:lpstr>
      <vt:lpstr>Arial Black</vt:lpstr>
      <vt:lpstr>Calibri</vt:lpstr>
      <vt:lpstr>Calibri Light</vt:lpstr>
      <vt:lpstr>Times New Roman</vt:lpstr>
      <vt:lpstr>Тема Office</vt:lpstr>
      <vt:lpstr>Ты и твоя будущая профессия</vt:lpstr>
      <vt:lpstr>Презентация PowerPoint</vt:lpstr>
      <vt:lpstr> «Кем ты хочешь стать после школы?»</vt:lpstr>
      <vt:lpstr>Что же нужно для того, чтобы сделать свой профессиональный выбор? </vt:lpstr>
      <vt:lpstr>Основные типы профессиональной деятельности человека</vt:lpstr>
      <vt:lpstr>1 тип:  Человек-природа</vt:lpstr>
      <vt:lpstr>2 тип: Человек - техника</vt:lpstr>
      <vt:lpstr>3 тип: Человек - Человек</vt:lpstr>
      <vt:lpstr>4 тип: Человек – знаковая система</vt:lpstr>
      <vt:lpstr>5 тип: Человек – художественный образ</vt:lpstr>
      <vt:lpstr>Презентация PowerPoint</vt:lpstr>
      <vt:lpstr>Ключи к тесту:</vt:lpstr>
      <vt:lpstr>Если вы чаще ставили галочки возле буквы «б» и набрали от 8 до 12 очков:</vt:lpstr>
      <vt:lpstr>Если в вашем активе от 12 до 15 очков:</vt:lpstr>
      <vt:lpstr>Что это за профессии?</vt:lpstr>
      <vt:lpstr>Логист</vt:lpstr>
      <vt:lpstr>Веб – мастер</vt:lpstr>
      <vt:lpstr>Маркетолог </vt:lpstr>
      <vt:lpstr>Фандрейзер</vt:lpstr>
      <vt:lpstr>PR - агент</vt:lpstr>
    </vt:vector>
  </TitlesOfParts>
  <Company>diakov.net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Ты и твоя будущая профессия</dc:title>
  <dc:creator>RePack by Diakov</dc:creator>
  <cp:lastModifiedBy>RePack by Diakov</cp:lastModifiedBy>
  <cp:revision>22</cp:revision>
  <dcterms:created xsi:type="dcterms:W3CDTF">2016-08-27T10:46:29Z</dcterms:created>
  <dcterms:modified xsi:type="dcterms:W3CDTF">2016-08-27T13:13:19Z</dcterms:modified>
</cp:coreProperties>
</file>