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57" r:id="rId4"/>
    <p:sldId id="258" r:id="rId5"/>
    <p:sldId id="260" r:id="rId6"/>
    <p:sldId id="261" r:id="rId7"/>
    <p:sldId id="262" r:id="rId8"/>
    <p:sldId id="264" r:id="rId9"/>
    <p:sldId id="267" r:id="rId10"/>
    <p:sldId id="286" r:id="rId11"/>
    <p:sldId id="288" r:id="rId12"/>
    <p:sldId id="289" r:id="rId13"/>
    <p:sldId id="290" r:id="rId14"/>
    <p:sldId id="291" r:id="rId15"/>
    <p:sldId id="294" r:id="rId16"/>
    <p:sldId id="292" r:id="rId17"/>
    <p:sldId id="293" r:id="rId18"/>
    <p:sldId id="295" r:id="rId19"/>
    <p:sldId id="296" r:id="rId20"/>
    <p:sldId id="29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60"/>
  </p:normalViewPr>
  <p:slideViewPr>
    <p:cSldViewPr>
      <p:cViewPr varScale="1">
        <p:scale>
          <a:sx n="38" d="100"/>
          <a:sy n="38" d="100"/>
        </p:scale>
        <p:origin x="-8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F3FD54-2EB3-4348-80EB-82CDAAD64570}" type="datetimeFigureOut">
              <a:rPr lang="ru-RU" smtClean="0"/>
              <a:pPr/>
              <a:t>20.01.2017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2B345C-5E0A-4610-8BA2-AE4B568F9BC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6167607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«</a:t>
            </a:r>
            <a:r>
              <a:rPr lang="ru-RU" sz="4400" dirty="0" smtClean="0">
                <a:solidFill>
                  <a:srgbClr val="0070C0"/>
                </a:solidFill>
              </a:rPr>
              <a:t>Онтогенез речевой деятельности</a:t>
            </a:r>
            <a:r>
              <a:rPr lang="ru-RU" sz="4800" dirty="0" smtClean="0">
                <a:solidFill>
                  <a:srgbClr val="0070C0"/>
                </a:solidFill>
              </a:rPr>
              <a:t>»</a:t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ru-RU" sz="7200" dirty="0" smtClean="0">
                <a:solidFill>
                  <a:srgbClr val="0070C0"/>
                </a:solidFill>
              </a:rPr>
              <a:t/>
            </a:r>
            <a:br>
              <a:rPr lang="ru-RU" sz="7200" dirty="0" smtClean="0">
                <a:solidFill>
                  <a:srgbClr val="0070C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Язык, речь, виды речи и её функции.</a:t>
            </a:r>
            <a:r>
              <a:rPr lang="ru-RU" sz="4800" dirty="0" smtClean="0">
                <a:solidFill>
                  <a:srgbClr val="0070C0"/>
                </a:solidFill>
              </a:rPr>
              <a:t/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ru-RU" sz="7200" dirty="0" smtClean="0">
                <a:solidFill>
                  <a:srgbClr val="0070C0"/>
                </a:solidFill>
              </a:rPr>
              <a:t/>
            </a:r>
            <a:br>
              <a:rPr lang="ru-RU" sz="7200" dirty="0" smtClean="0">
                <a:solidFill>
                  <a:srgbClr val="0070C0"/>
                </a:solidFill>
              </a:rPr>
            </a:br>
            <a:r>
              <a:rPr lang="ru-RU" dirty="0" err="1" smtClean="0"/>
              <a:t>Смиркина</a:t>
            </a:r>
            <a:r>
              <a:rPr lang="ru-RU" dirty="0" smtClean="0"/>
              <a:t> </a:t>
            </a:r>
            <a:r>
              <a:rPr lang="ru-RU" dirty="0" err="1" smtClean="0"/>
              <a:t>елена</a:t>
            </a:r>
            <a:r>
              <a:rPr lang="ru-RU" dirty="0" smtClean="0"/>
              <a:t> </a:t>
            </a:r>
            <a:r>
              <a:rPr lang="ru-RU" dirty="0" err="1" smtClean="0"/>
              <a:t>александровна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эгоцентрическая речь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Эта речь, адресованная </a:t>
            </a:r>
            <a:r>
              <a:rPr lang="ru-RU" dirty="0" smtClean="0"/>
              <a:t>самому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себе, которая является </a:t>
            </a:r>
            <a:r>
              <a:rPr lang="ru-RU" dirty="0" smtClean="0"/>
              <a:t>переходом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внешней разговорной речи </a:t>
            </a:r>
            <a:r>
              <a:rPr lang="ru-RU" dirty="0" smtClean="0"/>
              <a:t>во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внутреннюю.</a:t>
            </a:r>
          </a:p>
          <a:p>
            <a:r>
              <a:rPr lang="ru-RU" dirty="0" smtClean="0"/>
              <a:t>Этот своеобразный вид речи отмечается у детей дошкольного возраста.</a:t>
            </a:r>
          </a:p>
          <a:p>
            <a:r>
              <a:rPr lang="ru-RU" dirty="0" smtClean="0"/>
              <a:t>Такой переход совершается  в условиях проблемной деятельности, когда возникает потребность осмыслить выполняемое действие и направить его на достижение практической цели.</a:t>
            </a:r>
          </a:p>
          <a:p>
            <a:r>
              <a:rPr lang="ru-RU" dirty="0" smtClean="0"/>
              <a:t>Элементы этой речи можно встретить и у взрослого человека (размышляет вслух)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104690396_scan_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1285860"/>
            <a:ext cx="2357454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Жестовая речь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своеобразная, достаточно сложная система общения, в которой используется язык жестов.</a:t>
            </a:r>
            <a:endParaRPr lang="ru-RU" dirty="0"/>
          </a:p>
        </p:txBody>
      </p:sp>
      <p:pic>
        <p:nvPicPr>
          <p:cNvPr id="4" name="Рисунок 3" descr="498186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143248"/>
            <a:ext cx="2928958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2857496"/>
          </a:xfrm>
        </p:spPr>
        <p:txBody>
          <a:bodyPr>
            <a:noAutofit/>
          </a:bodyPr>
          <a:lstStyle/>
          <a:p>
            <a:r>
              <a:rPr lang="ru-RU" sz="5400" b="1" dirty="0" err="1" smtClean="0">
                <a:effectLst/>
              </a:rPr>
              <a:t>Дактильная</a:t>
            </a:r>
            <a:r>
              <a:rPr lang="ru-RU" sz="5400" b="1" dirty="0" smtClean="0">
                <a:effectLst/>
              </a:rPr>
              <a:t> речь  (пальцами)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14554"/>
            <a:ext cx="8686800" cy="386557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это своеобразная </a:t>
            </a:r>
            <a:r>
              <a:rPr lang="ru-RU" dirty="0" smtClean="0"/>
              <a:t>форма</a:t>
            </a:r>
          </a:p>
          <a:p>
            <a:pPr>
              <a:buNone/>
            </a:pPr>
            <a:r>
              <a:rPr lang="ru-RU" dirty="0" smtClean="0"/>
              <a:t>речи</a:t>
            </a:r>
            <a:r>
              <a:rPr lang="ru-RU" dirty="0" smtClean="0"/>
              <a:t>, воспроизводящая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слова </a:t>
            </a:r>
            <a:r>
              <a:rPr lang="ru-RU" dirty="0" smtClean="0"/>
              <a:t>пальцами рук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Дактилос</a:t>
            </a:r>
            <a:r>
              <a:rPr lang="ru-RU" dirty="0" smtClean="0"/>
              <a:t> </a:t>
            </a:r>
            <a:r>
              <a:rPr lang="ru-RU" dirty="0" smtClean="0"/>
              <a:t>– в переводе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 </a:t>
            </a:r>
            <a:r>
              <a:rPr lang="ru-RU" dirty="0" smtClean="0"/>
              <a:t>греческого «палец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Каждой букве </a:t>
            </a:r>
            <a:r>
              <a:rPr lang="ru-RU" dirty="0" smtClean="0"/>
              <a:t>алфавита</a:t>
            </a:r>
          </a:p>
          <a:p>
            <a:pPr>
              <a:buNone/>
            </a:pPr>
            <a:r>
              <a:rPr lang="ru-RU" dirty="0" smtClean="0"/>
              <a:t>соответствует </a:t>
            </a:r>
            <a:r>
              <a:rPr lang="ru-RU" dirty="0" smtClean="0"/>
              <a:t>особое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положение </a:t>
            </a:r>
            <a:r>
              <a:rPr lang="ru-RU" dirty="0" smtClean="0"/>
              <a:t>пальцев.</a:t>
            </a:r>
            <a:endParaRPr lang="ru-RU" dirty="0"/>
          </a:p>
        </p:txBody>
      </p:sp>
      <p:pic>
        <p:nvPicPr>
          <p:cNvPr id="4" name="Рисунок 3" descr="дактильн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62" y="1643050"/>
            <a:ext cx="3286180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42918"/>
            <a:ext cx="8686800" cy="1000132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Функции речи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43050"/>
            <a:ext cx="8686800" cy="4929222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Коммуникативная</a:t>
            </a:r>
            <a:r>
              <a:rPr lang="ru-RU" dirty="0" smtClean="0"/>
              <a:t>– это  главная функция речи, она проявляется в том, что речь служит средством передачи информации от человека к человеку.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Функции речи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i="1" dirty="0" smtClean="0"/>
              <a:t>Номинативная</a:t>
            </a:r>
            <a:r>
              <a:rPr lang="ru-RU" dirty="0" smtClean="0"/>
              <a:t>(</a:t>
            </a:r>
            <a:r>
              <a:rPr lang="ru-RU" b="1" i="1" dirty="0" smtClean="0"/>
              <a:t>назывная, </a:t>
            </a:r>
            <a:r>
              <a:rPr lang="ru-RU" b="1" i="1" dirty="0" err="1" smtClean="0"/>
              <a:t>сигнификативная</a:t>
            </a:r>
            <a:r>
              <a:rPr lang="ru-RU" dirty="0" smtClean="0"/>
              <a:t>) – дающая название предмету. При помощи языка человек называет все предметы и явления действительности.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Функции речи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dirty="0" smtClean="0"/>
              <a:t>Индикативная</a:t>
            </a:r>
            <a:r>
              <a:rPr lang="ru-RU" dirty="0" smtClean="0"/>
              <a:t> (указывающая на </a:t>
            </a:r>
            <a:r>
              <a:rPr lang="ru-RU" dirty="0" smtClean="0"/>
              <a:t>предмет) </a:t>
            </a:r>
            <a:r>
              <a:rPr lang="ru-RU" dirty="0" smtClean="0"/>
              <a:t>использование речи для передачи другим людям некоего сообщения с целью явного или неявного указания на некий объект.   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Функции речи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b="1" i="1" dirty="0" smtClean="0"/>
              <a:t>Интеллектуальная</a:t>
            </a:r>
            <a:r>
              <a:rPr lang="ru-RU" dirty="0" smtClean="0"/>
              <a:t>– носитель обобщения, обслуживание мышления (В.И. Яшина).</a:t>
            </a:r>
          </a:p>
          <a:p>
            <a:pPr lvl="0"/>
            <a:r>
              <a:rPr lang="ru-RU" dirty="0" smtClean="0"/>
              <a:t>Она дает возможность осуществить главнейшую функцию — быть орудием мышления, подчинять себе все виды и формы мышления, переходить от подсознательных </a:t>
            </a:r>
            <a:r>
              <a:rPr lang="ru-RU" dirty="0" err="1" smtClean="0"/>
              <a:t>невербализованных</a:t>
            </a:r>
            <a:r>
              <a:rPr lang="ru-RU" dirty="0" smtClean="0"/>
              <a:t> процессов к осознанным логически соразмеренным и соотнесенным.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Функции речи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i="1" dirty="0" smtClean="0"/>
              <a:t>Функция социализации</a:t>
            </a:r>
            <a:r>
              <a:rPr lang="ru-RU" dirty="0" smtClean="0"/>
              <a:t>– приобщения к культурно-историческим ценностям (И.А. Зимняя)</a:t>
            </a:r>
          </a:p>
          <a:p>
            <a:r>
              <a:rPr lang="ru-RU" dirty="0" smtClean="0"/>
              <a:t>Овладев родным языком, человек начинает общаться с социальным окружением, получает доступы к культурному наследию и формируется как типичный член данного общества.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Функции речи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dirty="0" smtClean="0"/>
              <a:t>Регулятивная</a:t>
            </a:r>
            <a:r>
              <a:rPr lang="ru-RU" dirty="0" smtClean="0"/>
              <a:t>– функция внешнего контроля поведения.</a:t>
            </a:r>
          </a:p>
          <a:p>
            <a:r>
              <a:rPr lang="ru-RU" dirty="0" smtClean="0"/>
              <a:t>В. </a:t>
            </a:r>
            <a:r>
              <a:rPr lang="ru-RU" dirty="0" err="1" smtClean="0"/>
              <a:t>Шефнер</a:t>
            </a:r>
            <a:r>
              <a:rPr lang="ru-RU" dirty="0" smtClean="0"/>
              <a:t> написал:</a:t>
            </a:r>
          </a:p>
          <a:p>
            <a:pPr algn="ctr">
              <a:buNone/>
            </a:pPr>
            <a:r>
              <a:rPr lang="ru-RU" dirty="0" smtClean="0"/>
              <a:t> Словом можно убить, </a:t>
            </a:r>
          </a:p>
          <a:p>
            <a:pPr algn="ctr">
              <a:buNone/>
            </a:pPr>
            <a:r>
              <a:rPr lang="ru-RU" dirty="0" smtClean="0"/>
              <a:t>словом можно спасти, </a:t>
            </a:r>
          </a:p>
          <a:p>
            <a:pPr algn="ctr">
              <a:buNone/>
            </a:pPr>
            <a:r>
              <a:rPr lang="ru-RU" dirty="0" smtClean="0"/>
              <a:t>Словом можно полки за собой повести.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Функции речи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dirty="0" smtClean="0"/>
              <a:t>Рефлексивная</a:t>
            </a:r>
            <a:r>
              <a:rPr lang="ru-RU" dirty="0" smtClean="0"/>
              <a:t>– самоконтроль. (И.А. Зимняя)</a:t>
            </a:r>
          </a:p>
          <a:p>
            <a:r>
              <a:rPr lang="ru-RU" dirty="0" smtClean="0"/>
              <a:t>Размышление человека, направленное на анализ самого себя (самоанализ) – собственных состояний, своих поступков и прошедших событий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938234"/>
          </a:xfrm>
        </p:spPr>
        <p:txBody>
          <a:bodyPr>
            <a:normAutofit/>
          </a:bodyPr>
          <a:lstStyle/>
          <a:p>
            <a:r>
              <a:rPr lang="ru-RU" b="1" dirty="0" smtClean="0"/>
              <a:t>  </a:t>
            </a:r>
            <a:r>
              <a:rPr lang="ru-RU" sz="5400" b="1" dirty="0" smtClean="0"/>
              <a:t>Язык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43050"/>
            <a:ext cx="8686800" cy="4437075"/>
          </a:xfrm>
        </p:spPr>
        <p:txBody>
          <a:bodyPr/>
          <a:lstStyle/>
          <a:p>
            <a:r>
              <a:rPr lang="ru-RU" dirty="0" smtClean="0"/>
              <a:t>система знаков, служащая для осуществления человеческого общения, мышления. Для каждого вида речи (устная, письменная и др.) существует своя система знаков, то есть, свой язык.</a:t>
            </a:r>
            <a:r>
              <a:rPr lang="en-US" dirty="0" smtClean="0"/>
              <a:t>[</a:t>
            </a:r>
            <a:r>
              <a:rPr lang="ru-RU" dirty="0" smtClean="0"/>
              <a:t>Онтогенез детской </a:t>
            </a:r>
            <a:r>
              <a:rPr lang="ru-RU" dirty="0" err="1" smtClean="0"/>
              <a:t>речи.вводная</a:t>
            </a:r>
            <a:r>
              <a:rPr lang="ru-RU" dirty="0" smtClean="0"/>
              <a:t> лекция </a:t>
            </a:r>
            <a:r>
              <a:rPr lang="en-US" dirty="0" smtClean="0"/>
              <a:t>http://www.liveinternet.ru]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Функции речи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dirty="0" smtClean="0"/>
              <a:t>Экспрессивная</a:t>
            </a:r>
            <a:r>
              <a:rPr lang="ru-RU" dirty="0" smtClean="0"/>
              <a:t>– отражение эмоциональных состояний человека и его отношения к различным явлениям действительности. (А.А. Крылов).</a:t>
            </a:r>
          </a:p>
          <a:p>
            <a:r>
              <a:rPr lang="ru-RU" dirty="0" smtClean="0"/>
              <a:t>Выражается прежде всего через голос и темп высказывания.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Речь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/>
              <a:t>это язык в действии, своеобразная форма познания человеком предметов и явлений действительности и средство общения людей друг с другом </a:t>
            </a:r>
            <a:r>
              <a:rPr lang="en-US" dirty="0" smtClean="0"/>
              <a:t>[</a:t>
            </a:r>
            <a:r>
              <a:rPr lang="ru-RU" dirty="0" smtClean="0"/>
              <a:t>Речь человека </a:t>
            </a:r>
            <a:r>
              <a:rPr lang="en-US" dirty="0" smtClean="0"/>
              <a:t>http://www.rsd.in.ua]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исторически сложившаяся форма общения людей, опосредованная языком </a:t>
            </a:r>
            <a:r>
              <a:rPr lang="en-US" dirty="0" smtClean="0"/>
              <a:t>[http://mylektsii.ru]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Речь -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Это психический процесс.</a:t>
            </a:r>
          </a:p>
          <a:p>
            <a:r>
              <a:rPr lang="ru-RU" dirty="0" smtClean="0"/>
              <a:t>Физиологическую основу речи составляет деятельность второй сигнальной системы (слово). </a:t>
            </a:r>
          </a:p>
          <a:p>
            <a:r>
              <a:rPr lang="ru-RU" dirty="0" smtClean="0"/>
              <a:t>Речь, как и любой другой психический процесс, невозможна без активного участия первой сигнальной системы (анализаторы).</a:t>
            </a:r>
          </a:p>
          <a:p>
            <a:r>
              <a:rPr lang="ru-RU" b="1" dirty="0" smtClean="0"/>
              <a:t>Движущая сила развития речи –</a:t>
            </a:r>
            <a:r>
              <a:rPr lang="ru-RU" dirty="0" smtClean="0"/>
              <a:t>потребность в ОБЩЕНИИ, как правило, возникающая в деятельности.</a:t>
            </a:r>
          </a:p>
          <a:p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Виды речи: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634442" cy="571501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ru-R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Внешняя речь: </a:t>
            </a:r>
          </a:p>
          <a:p>
            <a:pPr>
              <a:lnSpc>
                <a:spcPct val="150000"/>
              </a:lnSpc>
              <a:buNone/>
            </a:pPr>
            <a:r>
              <a:rPr lang="ru-R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 устная (диалогическая и монологическая);</a:t>
            </a:r>
          </a:p>
          <a:p>
            <a:pPr>
              <a:lnSpc>
                <a:spcPct val="150000"/>
              </a:lnSpc>
              <a:buNone/>
            </a:pPr>
            <a:r>
              <a:rPr lang="ru-R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 письменная.</a:t>
            </a:r>
          </a:p>
          <a:p>
            <a:pPr>
              <a:lnSpc>
                <a:spcPct val="150000"/>
              </a:lnSpc>
            </a:pPr>
            <a:r>
              <a:rPr lang="ru-R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Эгоцентрическая</a:t>
            </a:r>
          </a:p>
          <a:p>
            <a:pPr>
              <a:lnSpc>
                <a:spcPct val="150000"/>
              </a:lnSpc>
            </a:pPr>
            <a:r>
              <a:rPr lang="ru-R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Внутренняя</a:t>
            </a:r>
          </a:p>
          <a:p>
            <a:pPr>
              <a:lnSpc>
                <a:spcPct val="150000"/>
              </a:lnSpc>
            </a:pPr>
            <a:r>
              <a:rPr lang="ru-R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Жестовая </a:t>
            </a:r>
          </a:p>
          <a:p>
            <a:pPr>
              <a:lnSpc>
                <a:spcPct val="150000"/>
              </a:lnSpc>
            </a:pPr>
            <a:r>
              <a:rPr lang="ru-RU" sz="5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Дактильная</a:t>
            </a:r>
            <a:r>
              <a:rPr lang="ru-RU" sz="5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(пальцами)</a:t>
            </a:r>
          </a:p>
          <a:p>
            <a:pPr>
              <a:lnSpc>
                <a:spcPct val="150000"/>
              </a:lnSpc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</a:t>
            </a:r>
          </a:p>
          <a:p>
            <a:pPr>
              <a:lnSpc>
                <a:spcPct val="150000"/>
              </a:lnSpc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Устная речь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/>
          </a:bodyPr>
          <a:lstStyle/>
          <a:p>
            <a:r>
              <a:rPr lang="ru-RU" dirty="0" smtClean="0"/>
              <a:t>Устная речь отличается не только тем, что она выражена в звуках, но главным образом тем, что она служит целям непосредственного общения с другими людьми. </a:t>
            </a:r>
          </a:p>
          <a:p>
            <a:r>
              <a:rPr lang="ru-RU" dirty="0" smtClean="0"/>
              <a:t>Это всегда обращенная к собеседнику речь.</a:t>
            </a:r>
          </a:p>
          <a:p>
            <a:r>
              <a:rPr lang="ru-RU" dirty="0" smtClean="0"/>
              <a:t>Смысловое содержание устной речи частично раскрывается с помощью интонации, мимики, жестов и т. </a:t>
            </a:r>
            <a:r>
              <a:rPr lang="ru-RU" dirty="0" err="1" smtClean="0"/>
              <a:t>д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Виды устной речи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7939608" cy="4899173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Монологическая речь </a:t>
            </a:r>
            <a:r>
              <a:rPr lang="ru-RU" b="1" i="1" dirty="0" smtClean="0"/>
              <a:t>– </a:t>
            </a:r>
            <a:r>
              <a:rPr lang="ru-RU" dirty="0" smtClean="0"/>
              <a:t>когда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говорящий в течение относительно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длительного времени </a:t>
            </a:r>
            <a:r>
              <a:rPr lang="ru-RU" dirty="0" smtClean="0"/>
              <a:t>излагает </a:t>
            </a:r>
            <a:r>
              <a:rPr lang="ru-RU" dirty="0" smtClean="0"/>
              <a:t>свои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мысли, не будучи прерываем </a:t>
            </a:r>
            <a:r>
              <a:rPr lang="ru-RU" dirty="0" err="1" smtClean="0"/>
              <a:t>д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ругими</a:t>
            </a:r>
            <a:r>
              <a:rPr lang="ru-RU" dirty="0" smtClean="0"/>
              <a:t> </a:t>
            </a:r>
            <a:r>
              <a:rPr lang="ru-RU" dirty="0" smtClean="0"/>
              <a:t>людьми (лекции, доклады,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устные </a:t>
            </a:r>
            <a:r>
              <a:rPr lang="ru-RU" dirty="0" smtClean="0"/>
              <a:t>отчеты, чтение вслух стихотворений, прозы и т. д</a:t>
            </a:r>
            <a:r>
              <a:rPr lang="ru-RU" dirty="0" smtClean="0"/>
              <a:t>.)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                                   Диалогическая </a:t>
            </a:r>
            <a:r>
              <a:rPr lang="ru-RU" b="1" i="1" dirty="0" smtClean="0"/>
              <a:t>речь - </a:t>
            </a:r>
            <a:r>
              <a:rPr lang="ru-RU" dirty="0" smtClean="0"/>
              <a:t>разговор, в 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/>
              <a:t>                          котором </a:t>
            </a:r>
            <a:r>
              <a:rPr lang="ru-RU" dirty="0" smtClean="0"/>
              <a:t>участвует не менее двух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собеседников </a:t>
            </a:r>
            <a:r>
              <a:rPr lang="ru-RU" dirty="0" smtClean="0"/>
              <a:t>(беседа, всегда связана 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с необходимостью </a:t>
            </a:r>
            <a:r>
              <a:rPr lang="ru-RU" dirty="0" smtClean="0"/>
              <a:t>отвечать на </a:t>
            </a: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</a:t>
            </a:r>
            <a:r>
              <a:rPr lang="ru-RU" dirty="0" smtClean="0"/>
              <a:t>    вопросы   или </a:t>
            </a:r>
            <a:r>
              <a:rPr lang="ru-RU" dirty="0" smtClean="0"/>
              <a:t>реплики собеседников).</a:t>
            </a:r>
            <a:endParaRPr lang="ru-RU" b="1" dirty="0"/>
          </a:p>
        </p:txBody>
      </p:sp>
      <p:pic>
        <p:nvPicPr>
          <p:cNvPr id="5" name="Рисунок 4" descr="моноло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06" y="1142984"/>
            <a:ext cx="1571636" cy="2047875"/>
          </a:xfrm>
          <a:prstGeom prst="rect">
            <a:avLst/>
          </a:prstGeom>
        </p:spPr>
      </p:pic>
      <p:pic>
        <p:nvPicPr>
          <p:cNvPr id="6" name="Рисунок 5" descr="Диало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4500570"/>
            <a:ext cx="2214546" cy="2000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Письменная речь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661248"/>
          </a:xfrm>
        </p:spPr>
        <p:txBody>
          <a:bodyPr>
            <a:normAutofit/>
          </a:bodyPr>
          <a:lstStyle/>
          <a:p>
            <a:r>
              <a:rPr lang="ru-RU" dirty="0" smtClean="0"/>
              <a:t>Это речь, которая по своей структуре является наиболее развернутой и синтаксически правильной.</a:t>
            </a:r>
          </a:p>
          <a:p>
            <a:r>
              <a:rPr lang="ru-RU" dirty="0" smtClean="0"/>
              <a:t>Обращена не к слушателям, а к читателям, непосредственно не воспринимающим живую речь автора и не имеющим поэтому возможности уловить ее смысл по интонации.</a:t>
            </a:r>
          </a:p>
          <a:p>
            <a:r>
              <a:rPr lang="ru-RU" dirty="0" smtClean="0"/>
              <a:t>Письменная речь становится понятной только при условии строгого соблюдения грамматических правил данного языка.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152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2143116"/>
            <a:ext cx="1857388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Внутренняя речь 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8314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Это речь про себя, с нею мы не обращаемся к другим людям.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Не является средством общения.</a:t>
            </a:r>
          </a:p>
          <a:p>
            <a:endParaRPr lang="ru-RU" dirty="0" smtClean="0"/>
          </a:p>
          <a:p>
            <a:r>
              <a:rPr lang="ru-RU" dirty="0" smtClean="0"/>
              <a:t>Она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dirty="0" smtClean="0"/>
              <a:t>имеет весьма существенное значение в жизни человека, будучи связана с его мышлением. </a:t>
            </a:r>
          </a:p>
          <a:p>
            <a:endParaRPr lang="ru-RU" dirty="0" smtClean="0"/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Она органически участвует во всех мыслительных процессах.</a:t>
            </a:r>
          </a:p>
          <a:p>
            <a:endParaRPr lang="ru-RU" dirty="0"/>
          </a:p>
        </p:txBody>
      </p:sp>
      <p:pic>
        <p:nvPicPr>
          <p:cNvPr id="4" name="Рисунок 3" descr="14702315621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12" y="5000612"/>
            <a:ext cx="1857388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859</TotalTime>
  <Words>759</Words>
  <Application>Microsoft Office PowerPoint</Application>
  <PresentationFormat>Экран (4:3)</PresentationFormat>
  <Paragraphs>95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«Онтогенез речевой деятельности»  Язык, речь, виды речи и её функции.  Смиркина елена александровна </vt:lpstr>
      <vt:lpstr>  Язык</vt:lpstr>
      <vt:lpstr>Речь</vt:lpstr>
      <vt:lpstr>Речь -</vt:lpstr>
      <vt:lpstr>Виды речи:</vt:lpstr>
      <vt:lpstr>Устная речь</vt:lpstr>
      <vt:lpstr>Виды устной речи:</vt:lpstr>
      <vt:lpstr>Письменная речь</vt:lpstr>
      <vt:lpstr>Внутренняя речь </vt:lpstr>
      <vt:lpstr>эгоцентрическая речь</vt:lpstr>
      <vt:lpstr>Жестовая речь</vt:lpstr>
      <vt:lpstr>Дактильная речь  (пальцами) </vt:lpstr>
      <vt:lpstr>Функции речи </vt:lpstr>
      <vt:lpstr>Функции речи</vt:lpstr>
      <vt:lpstr>Функции речи</vt:lpstr>
      <vt:lpstr>Функции речи</vt:lpstr>
      <vt:lpstr>Функции речи</vt:lpstr>
      <vt:lpstr>Функции речи</vt:lpstr>
      <vt:lpstr>Функции речи</vt:lpstr>
      <vt:lpstr>Функции речи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Возрастная психология</dc:title>
  <dc:creator>Пользователь Windows</dc:creator>
  <cp:lastModifiedBy>Euroset</cp:lastModifiedBy>
  <cp:revision>114</cp:revision>
  <dcterms:created xsi:type="dcterms:W3CDTF">2012-07-03T06:22:35Z</dcterms:created>
  <dcterms:modified xsi:type="dcterms:W3CDTF">2017-01-20T20:48:06Z</dcterms:modified>
</cp:coreProperties>
</file>