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82" r:id="rId3"/>
    <p:sldId id="257" r:id="rId4"/>
    <p:sldId id="261" r:id="rId5"/>
    <p:sldId id="278" r:id="rId6"/>
    <p:sldId id="259" r:id="rId7"/>
    <p:sldId id="270" r:id="rId8"/>
    <p:sldId id="283" r:id="rId9"/>
    <p:sldId id="284" r:id="rId10"/>
    <p:sldId id="268" r:id="rId11"/>
    <p:sldId id="264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7429" autoAdjust="0"/>
  </p:normalViewPr>
  <p:slideViewPr>
    <p:cSldViewPr>
      <p:cViewPr varScale="1">
        <p:scale>
          <a:sx n="66" d="100"/>
          <a:sy n="66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C57F-517C-4936-AA6B-133180186F4F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0D343E-CCA3-443A-BB10-6CC085D8E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C57F-517C-4936-AA6B-133180186F4F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343E-CCA3-443A-BB10-6CC085D8E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C57F-517C-4936-AA6B-133180186F4F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343E-CCA3-443A-BB10-6CC085D8E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27BC57F-517C-4936-AA6B-133180186F4F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00D343E-CCA3-443A-BB10-6CC085D8E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C57F-517C-4936-AA6B-133180186F4F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343E-CCA3-443A-BB10-6CC085D8E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C57F-517C-4936-AA6B-133180186F4F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343E-CCA3-443A-BB10-6CC085D8E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343E-CCA3-443A-BB10-6CC085D8E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C57F-517C-4936-AA6B-133180186F4F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C57F-517C-4936-AA6B-133180186F4F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343E-CCA3-443A-BB10-6CC085D8E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C57F-517C-4936-AA6B-133180186F4F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D343E-CCA3-443A-BB10-6CC085D8E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27BC57F-517C-4936-AA6B-133180186F4F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00D343E-CCA3-443A-BB10-6CC085D8E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C57F-517C-4936-AA6B-133180186F4F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0D343E-CCA3-443A-BB10-6CC085D8E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27BC57F-517C-4936-AA6B-133180186F4F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00D343E-CCA3-443A-BB10-6CC085D8E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Sound%202.mp3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71480"/>
            <a:ext cx="3833200" cy="543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28604"/>
            <a:ext cx="4357750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71604" y="5286388"/>
            <a:ext cx="61436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Тема:</a:t>
            </a:r>
            <a:r>
              <a:rPr lang="ru-RU" b="1" dirty="0" smtClean="0"/>
              <a:t> </a:t>
            </a:r>
            <a:r>
              <a:rPr lang="ru-RU" dirty="0" smtClean="0"/>
              <a:t> </a:t>
            </a:r>
            <a:r>
              <a:rPr lang="ru-RU" sz="2800" dirty="0" smtClean="0">
                <a:cs typeface="Aharoni" pitchFamily="2" charset="-79"/>
              </a:rPr>
              <a:t>Создание  «Казачьей летописи» </a:t>
            </a:r>
          </a:p>
          <a:p>
            <a:pPr algn="ctr"/>
            <a:r>
              <a:rPr lang="ru-RU" sz="2800" dirty="0" smtClean="0">
                <a:cs typeface="Aharoni" pitchFamily="2" charset="-79"/>
              </a:rPr>
              <a:t>на основе поэмы Александра </a:t>
            </a:r>
            <a:r>
              <a:rPr lang="ru-RU" sz="2800" dirty="0" err="1" smtClean="0">
                <a:cs typeface="Aharoni" pitchFamily="2" charset="-79"/>
              </a:rPr>
              <a:t>Кошманова</a:t>
            </a:r>
            <a:r>
              <a:rPr lang="ru-RU" sz="2800" dirty="0" smtClean="0">
                <a:cs typeface="Aharoni" pitchFamily="2" charset="-79"/>
              </a:rPr>
              <a:t> «Казачья вольница». </a:t>
            </a:r>
            <a:endParaRPr lang="ru-RU" sz="2800" dirty="0">
              <a:cs typeface="Aharoni" pitchFamily="2" charset="-79"/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пизод 18 - две тыщи разинцев луга  кармили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71604" y="785794"/>
          <a:ext cx="6096000" cy="490728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Цветы и травы стороны донской!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Нет слов, чтоб выразить восторг!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Тот, кто хоть раз пройдется пешки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по степи, -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запомнит на всю жизнь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её слегка пьянящий аромат!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Потом похвастает друзьям: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«Я был в степи, я там видал такое!!!»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Степное разноцветье – восьмое чудо света…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T434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71670" y="1214422"/>
          <a:ext cx="6096000" cy="3627882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берегах  седого Дона рождалось то,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что летописью мы зовём.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И, если умудримся затерять,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Никто нас не простит,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А совесть будет горше , чем полынь</a:t>
                      </a:r>
                      <a:r>
                        <a:rPr lang="ru-RU" sz="2800" dirty="0" smtClean="0">
                          <a:latin typeface="Calibri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Times New Roman" pitchFamily="18" charset="0"/>
                        </a:rPr>
                        <a:t>Терзать наш ум на том и этом свете! 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285852" y="2285992"/>
            <a:ext cx="2247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642918"/>
            <a:ext cx="781932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Цель:</a:t>
            </a:r>
            <a:r>
              <a:rPr lang="ru-RU" dirty="0" smtClean="0"/>
              <a:t> </a:t>
            </a:r>
            <a:r>
              <a:rPr lang="ru-RU" sz="2800" i="1" dirty="0" smtClean="0"/>
              <a:t>на основе поэмы Александра </a:t>
            </a:r>
            <a:r>
              <a:rPr lang="ru-RU" sz="2800" i="1" dirty="0" err="1" smtClean="0"/>
              <a:t>Кошманова</a:t>
            </a:r>
            <a:r>
              <a:rPr lang="ru-RU" sz="2800" i="1" dirty="0" smtClean="0"/>
              <a:t> </a:t>
            </a:r>
          </a:p>
          <a:p>
            <a:r>
              <a:rPr lang="ru-RU" sz="2800" i="1" dirty="0" smtClean="0"/>
              <a:t>«Казачья вольница» «написать»  летопись</a:t>
            </a:r>
          </a:p>
          <a:p>
            <a:r>
              <a:rPr lang="ru-RU" sz="2800" i="1" dirty="0" smtClean="0"/>
              <a:t> об истории и культуре донского казачества.</a:t>
            </a:r>
            <a:endParaRPr lang="ru-RU" sz="28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928662" y="2143116"/>
            <a:ext cx="7314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Задачи:  1) проанализировать и обосновать выбор  отрывков;</a:t>
            </a:r>
          </a:p>
          <a:p>
            <a:r>
              <a:rPr lang="ru-RU" dirty="0" smtClean="0"/>
              <a:t>               2) украсить «летопись» лирическими отступлениями;</a:t>
            </a:r>
          </a:p>
          <a:p>
            <a:r>
              <a:rPr lang="ru-RU" dirty="0" smtClean="0"/>
              <a:t>               3) собрать материал в единое целое.</a:t>
            </a:r>
          </a:p>
          <a:p>
            <a:r>
              <a:rPr lang="ru-RU" dirty="0" smtClean="0"/>
              <a:t>              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3429000"/>
            <a:ext cx="833760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Предварительная работа: </a:t>
            </a:r>
          </a:p>
          <a:p>
            <a:pPr marL="342900" indent="-342900">
              <a:buAutoNum type="arabicParenR"/>
            </a:pPr>
            <a:r>
              <a:rPr lang="ru-RU" dirty="0" smtClean="0"/>
              <a:t>знакомство с поэмой А. </a:t>
            </a:r>
            <a:r>
              <a:rPr lang="ru-RU" dirty="0" err="1" smtClean="0"/>
              <a:t>Кошманова</a:t>
            </a:r>
            <a:r>
              <a:rPr lang="ru-RU" dirty="0" smtClean="0"/>
              <a:t> «Казачья вольница»;</a:t>
            </a:r>
          </a:p>
          <a:p>
            <a:pPr marL="342900" indent="-342900">
              <a:buAutoNum type="arabicParenR"/>
            </a:pPr>
            <a:r>
              <a:rPr lang="ru-RU" dirty="0" smtClean="0"/>
              <a:t>самостоятельная работа по группам по отбору материала для «летописи»;</a:t>
            </a:r>
          </a:p>
          <a:p>
            <a:pPr marL="342900" indent="-342900"/>
            <a:r>
              <a:rPr lang="ru-RU" dirty="0" smtClean="0"/>
              <a:t>1 группа: отобрать материал на основе исторических данных.</a:t>
            </a:r>
          </a:p>
          <a:p>
            <a:pPr marL="342900" indent="-342900"/>
            <a:r>
              <a:rPr lang="ru-RU" dirty="0" smtClean="0"/>
              <a:t>2группа: отобрать материал, содержащий описание казачьих традиций, быта.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5286388"/>
            <a:ext cx="826251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Конечный результат – </a:t>
            </a:r>
            <a:r>
              <a:rPr lang="ru-RU" sz="2800" dirty="0" smtClean="0"/>
              <a:t>получение коллективного проекта </a:t>
            </a:r>
          </a:p>
          <a:p>
            <a:pPr algn="ctr"/>
            <a:r>
              <a:rPr lang="ru-RU" sz="2800" dirty="0" smtClean="0"/>
              <a:t>«Казачья летопись».</a:t>
            </a:r>
            <a:endParaRPr lang="ru-RU" sz="2800" dirty="0"/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Эпизод 1 сквозь мглу рассвета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7181"/>
            <a:ext cx="9286908" cy="6965180"/>
          </a:xfrm>
          <a:prstGeom prst="rect">
            <a:avLst/>
          </a:prstGeom>
        </p:spPr>
      </p:pic>
      <p:pic>
        <p:nvPicPr>
          <p:cNvPr id="4" name="Sound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714356"/>
          <a:ext cx="6619900" cy="5608320"/>
        </p:xfrm>
        <a:graphic>
          <a:graphicData uri="http://schemas.openxmlformats.org/drawingml/2006/table">
            <a:tbl>
              <a:tblPr/>
              <a:tblGrid>
                <a:gridCol w="6619900"/>
              </a:tblGrid>
              <a:tr h="3205372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Calibri"/>
                          <a:ea typeface="Times New Roman"/>
                          <a:cs typeface="Times New Roman"/>
                        </a:rPr>
                        <a:t>Донская степь живёт своей судьбой –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Calibri"/>
                          <a:ea typeface="Times New Roman"/>
                          <a:cs typeface="Times New Roman"/>
                        </a:rPr>
                        <a:t>Скорее не судьбой, а горькою судьбиной,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Calibri"/>
                          <a:ea typeface="Times New Roman"/>
                          <a:cs typeface="Times New Roman"/>
                        </a:rPr>
                        <a:t>Прочерченною временем веков через года былинных поколений когда-то </a:t>
                      </a:r>
                      <a:r>
                        <a:rPr lang="ru-RU" sz="4000" u="sng" dirty="0">
                          <a:latin typeface="Calibri"/>
                          <a:ea typeface="Times New Roman"/>
                          <a:cs typeface="Times New Roman"/>
                        </a:rPr>
                        <a:t>вольных</a:t>
                      </a:r>
                      <a:r>
                        <a:rPr lang="ru-RU" sz="4000" dirty="0">
                          <a:latin typeface="Calibri"/>
                          <a:ea typeface="Times New Roman"/>
                          <a:cs typeface="Times New Roman"/>
                        </a:rPr>
                        <a:t> гордых казаков.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_3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14480" y="1000108"/>
          <a:ext cx="6096000" cy="5468112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Здесь чужеземных нету!</a:t>
                      </a: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Их не могло тут быть! </a:t>
                      </a: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Чужак не приживался в Диком поле…</a:t>
                      </a: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Царь, чтоб казачество размыть,</a:t>
                      </a: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Сюда прислал, на это поле,</a:t>
                      </a: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Две с половиной тысячи крестьян с Московии – </a:t>
                      </a: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(деды </a:t>
                      </a:r>
                      <a:r>
                        <a:rPr lang="ru-RU" sz="2400" u="sng" dirty="0">
                          <a:latin typeface="Calibri"/>
                          <a:ea typeface="Times New Roman"/>
                          <a:cs typeface="Times New Roman"/>
                        </a:rPr>
                        <a:t>мине </a:t>
                      </a:r>
                      <a:r>
                        <a:rPr lang="ru-RU" sz="2400" u="sng" dirty="0" err="1">
                          <a:latin typeface="Calibri"/>
                          <a:ea typeface="Times New Roman"/>
                          <a:cs typeface="Times New Roman"/>
                        </a:rPr>
                        <a:t>гутарили</a:t>
                      </a:r>
                      <a:r>
                        <a:rPr lang="ru-RU" sz="2400" u="sng" dirty="0">
                          <a:latin typeface="Calibri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Им на словах передавали их деды)-</a:t>
                      </a: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Не дюже густо тут осталось,</a:t>
                      </a: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Их же не принял Тихий Дон!</a:t>
                      </a: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Они поразбежались, кто </a:t>
                      </a:r>
                      <a:r>
                        <a:rPr lang="ru-RU" sz="2400" dirty="0" err="1">
                          <a:latin typeface="Calibri"/>
                          <a:ea typeface="Times New Roman"/>
                          <a:cs typeface="Times New Roman"/>
                        </a:rPr>
                        <a:t>куды</a:t>
                      </a: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,-</a:t>
                      </a: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Тут жизнь суровая была…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T070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00166" y="785794"/>
          <a:ext cx="6096000" cy="5292852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Times New Roman"/>
                          <a:cs typeface="Times New Roman"/>
                        </a:rPr>
                        <a:t>Зарубкой памяти лежат курганы,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Подчёркнутые пахотой полей…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Видишь бугор?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Народ его зовёт «Степашкин»…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 почему «Степашкин»? Отвечаю!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Там Разин думу думал…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…Как бы спасти народ?...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Гляди туда, где профиль проходил…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 в старину, что по науке говорят,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Товар по нём возили.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Дорога пролегала Малым Волокам,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На Индию она вела…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Бугор тот помнит </a:t>
                      </a:r>
                      <a:r>
                        <a:rPr lang="ru-RU" sz="2400" dirty="0" smtClean="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караваны</a:t>
                      </a:r>
                      <a:endParaRPr lang="ru-RU" sz="2400" dirty="0">
                        <a:solidFill>
                          <a:schemeClr val="bg1">
                            <a:lumMod val="50000"/>
                            <a:lumOff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Дюже полные добра.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277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2570226"/>
          <a:ext cx="6096000" cy="3435096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Кого интересует миг истории,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Тот знает – существует факт: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После пленения Степана Разина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Спасались бегством казаки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И уходили кто куда, -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Истерзанные,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Но с гордою поднятой головою!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пизод 17 - а если  казак щиво сидишь иди пащисти До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2" y="285728"/>
          <a:ext cx="6096000" cy="5888736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Было время, когда казаки разделились на «красных» и «белых»,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Пошли друг против друга.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Вот деды вспоминают: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«А помнишь, </a:t>
                      </a:r>
                      <a:r>
                        <a:rPr lang="ru-RU" sz="2400" dirty="0" err="1">
                          <a:latin typeface="Calibri"/>
                          <a:ea typeface="Times New Roman"/>
                          <a:cs typeface="Times New Roman"/>
                        </a:rPr>
                        <a:t>кумашок</a:t>
                      </a: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Как  вы бежали, обгоняя зайцев,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По тонкому ледку?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А мы на конях догоняем вас да шашечкой, да шашечкой! –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Calibri"/>
                          <a:ea typeface="Times New Roman"/>
                          <a:cs typeface="Times New Roman"/>
                        </a:rPr>
                        <a:t>Сикём</a:t>
                      </a: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 вас голопузых, </a:t>
                      </a:r>
                      <a:r>
                        <a:rPr lang="ru-RU" sz="2400" dirty="0" err="1">
                          <a:latin typeface="Calibri"/>
                          <a:ea typeface="Times New Roman"/>
                          <a:cs typeface="Times New Roman"/>
                        </a:rPr>
                        <a:t>красноштанных</a:t>
                      </a: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…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Давай обнимемся с тобою, </a:t>
                      </a:r>
                      <a:r>
                        <a:rPr lang="ru-RU" sz="2400" dirty="0" err="1">
                          <a:latin typeface="Calibri"/>
                          <a:ea typeface="Times New Roman"/>
                          <a:cs typeface="Times New Roman"/>
                        </a:rPr>
                        <a:t>хуторец</a:t>
                      </a: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!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Чего теперь делить?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То, что с тобою мы делили, </a:t>
                      </a:r>
                      <a:r>
                        <a:rPr lang="ru-RU" sz="2400" dirty="0" err="1">
                          <a:latin typeface="Calibri"/>
                          <a:ea typeface="Times New Roman"/>
                          <a:cs typeface="Times New Roman"/>
                        </a:rPr>
                        <a:t>односум</a:t>
                      </a: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,-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О том </a:t>
                      </a:r>
                      <a:r>
                        <a:rPr lang="ru-RU" sz="2400" dirty="0" err="1">
                          <a:latin typeface="Calibri"/>
                          <a:ea typeface="Times New Roman"/>
                          <a:cs typeface="Times New Roman"/>
                        </a:rPr>
                        <a:t>щас</a:t>
                      </a: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 дюже плачет и горюет Тихий Дон!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Сюда не лезь!мои документы\казачья вольница\авторские фотоматериалы\a_0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41"/>
            <a:ext cx="9144000" cy="6859082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3286124"/>
          <a:ext cx="6096000" cy="1962912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Селился каждый как ему хотелось.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Вот приглядел кусок земли казак – скидай рубаху, бери топор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 воздвигай курень!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Сюда не лезь!мои документы\казачья вольница\авторские фотоматериалы\SS8563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1670" y="0"/>
            <a:ext cx="9471452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3060954"/>
          <a:ext cx="6096000" cy="2243328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Times New Roman"/>
                          <a:cs typeface="Times New Roman"/>
                        </a:rPr>
                        <a:t>А если ты – казак, чего сидишь?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Times New Roman"/>
                          <a:cs typeface="Times New Roman"/>
                        </a:rPr>
                        <a:t>Иди, почисти Тихий Дон!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Times New Roman"/>
                          <a:cs typeface="Times New Roman"/>
                        </a:rPr>
                        <a:t>Он же мелеет с каждым годом, зарастая вязкой тиной.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4.7|7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329</TotalTime>
  <Words>565</Words>
  <Application>Microsoft Office PowerPoint</Application>
  <PresentationFormat>Экран (4:3)</PresentationFormat>
  <Paragraphs>86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литературы. Поэма А. Кошманова "Казачья вольница"</dc:title>
  <dc:creator>Борисова Г.А.</dc:creator>
  <cp:lastModifiedBy>Галочка</cp:lastModifiedBy>
  <cp:revision>39</cp:revision>
  <dcterms:created xsi:type="dcterms:W3CDTF">2009-02-28T12:48:10Z</dcterms:created>
  <dcterms:modified xsi:type="dcterms:W3CDTF">2017-02-11T20:18:22Z</dcterms:modified>
</cp:coreProperties>
</file>