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00" r:id="rId2"/>
    <p:sldId id="301" r:id="rId3"/>
    <p:sldId id="287" r:id="rId4"/>
    <p:sldId id="299" r:id="rId5"/>
    <p:sldId id="288" r:id="rId6"/>
    <p:sldId id="289" r:id="rId7"/>
    <p:sldId id="295" r:id="rId8"/>
    <p:sldId id="290" r:id="rId9"/>
    <p:sldId id="296" r:id="rId10"/>
    <p:sldId id="257" r:id="rId11"/>
    <p:sldId id="258" r:id="rId12"/>
    <p:sldId id="297" r:id="rId13"/>
    <p:sldId id="275" r:id="rId14"/>
    <p:sldId id="276" r:id="rId15"/>
    <p:sldId id="277" r:id="rId16"/>
    <p:sldId id="260" r:id="rId17"/>
    <p:sldId id="278" r:id="rId18"/>
    <p:sldId id="262" r:id="rId19"/>
    <p:sldId id="279" r:id="rId20"/>
    <p:sldId id="281" r:id="rId21"/>
    <p:sldId id="280" r:id="rId22"/>
    <p:sldId id="265" r:id="rId23"/>
    <p:sldId id="282" r:id="rId24"/>
    <p:sldId id="284" r:id="rId25"/>
    <p:sldId id="268" r:id="rId26"/>
    <p:sldId id="285" r:id="rId27"/>
    <p:sldId id="286" r:id="rId28"/>
    <p:sldId id="291" r:id="rId29"/>
    <p:sldId id="298" r:id="rId30"/>
    <p:sldId id="292" r:id="rId31"/>
    <p:sldId id="293" r:id="rId32"/>
    <p:sldId id="274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7C80"/>
    <a:srgbClr val="FFFFCC"/>
    <a:srgbClr val="33CC33"/>
    <a:srgbClr val="CCFF99"/>
    <a:srgbClr val="CCECFF"/>
    <a:srgbClr val="FF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62" d="100"/>
          <a:sy n="62" d="100"/>
        </p:scale>
        <p:origin x="-158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C9ED6F8-B745-45E4-92B2-F3375144DD72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7FCA1EF-4386-4650-A81C-88D8A9EF0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2283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D92CB85-60EC-401D-9216-88A5602F65DE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28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631E3-938B-4FA7-B836-2AEE118C5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716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1FC33-C7F2-4C60-AD18-F20E93226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828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E40C7-C44A-4BB6-B9C0-790CB229F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038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B661C-1D7F-4902-85D9-78AF91FD8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85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43176-C482-4574-A6FD-8145132DA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27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7ABF5-3701-4801-A1E6-56C6F5380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513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53C72-DD5C-424B-8491-70596CA83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98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DA201-F589-473E-AE28-BEA42DD88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39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1EEEE-4028-4719-8DBB-E58E424DC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11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89466-56C2-4556-A14B-EDA5E051E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82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7346E-FCAD-4D25-8267-604B3C857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80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gradFill rotWithShape="1">
          <a:gsLst>
            <a:gs pos="0">
              <a:srgbClr val="99B3B2"/>
            </a:gs>
            <a:gs pos="50000">
              <a:srgbClr val="C2D0CF"/>
            </a:gs>
            <a:gs pos="100000">
              <a:srgbClr val="E1E8E7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641C34F-AFA3-411E-BF48-3D53A0151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3;&#1086;&#1074;&#1072;&#1103;%20&#1087;&#1072;&#1087;&#1082;&#1072;\11_Time_&amp;_Space.mp3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2214563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БЮДЖЕТНОЕ УЧРЕЖДЕНИЕ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ПРОФЕССИОНАЛЬНОГО ОБРАЗОВАНИЯ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ХАНТЫ-МАНСИЙСКОГО АВТОНОМНОГО ОКРУГА – ЮГРЫ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«ЛАНГЕПАССКИЙ ПОЛИТЕХНИЧЕСКИЙ КОЛЛЕДЖ»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ФИЛИАЛ В ГОРОДЕ ПОКАЧИ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>
          <a:xfrm>
            <a:off x="457200" y="3000375"/>
            <a:ext cx="8229600" cy="31257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Глобальные экологические проблемы</a:t>
            </a:r>
          </a:p>
          <a:p>
            <a:pPr algn="r">
              <a:buFontTx/>
              <a:buNone/>
            </a:pPr>
            <a:r>
              <a:rPr lang="ru-RU" altLang="ru-RU" sz="2800" i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Волонтерский центр «Вектор жизни»</a:t>
            </a:r>
          </a:p>
          <a:p>
            <a:pPr algn="r">
              <a:buFontTx/>
              <a:buNone/>
            </a:pPr>
            <a:r>
              <a:rPr lang="ru-RU" altLang="ru-RU" sz="180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i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</a:p>
          <a:p>
            <a:pPr algn="r">
              <a:buFontTx/>
              <a:buNone/>
            </a:pPr>
            <a:r>
              <a:rPr lang="ru-RU" altLang="ru-RU" sz="2400" i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преподаватель биологии и химии Асхабова С. С.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620713"/>
            <a:ext cx="8031162" cy="52371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smtClean="0"/>
              <a:t>    </a:t>
            </a:r>
            <a:r>
              <a:rPr lang="ru-RU" altLang="ru-RU" b="1" smtClean="0">
                <a:solidFill>
                  <a:srgbClr val="C00000"/>
                </a:solidFill>
                <a:latin typeface="Monotype Corsiva" pitchFamily="66" charset="0"/>
              </a:rPr>
              <a:t>До самого последнего периода истории Земли живые системы планеты эволюционировали почти в полной гармонии с атмосферой, литосферой и гидросферой, не испытывая влияния человеческой деятельности. Но по мере развития сельского хозяйства и промышленности, воздействие человека на среду стало заметнее. Повсеместная индустриализация, особенно развернувшаяся за последние два столетия, привела к потенциально опасным уровням загрязнения среды.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96975"/>
            <a:ext cx="7821612" cy="52562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b="1" smtClean="0"/>
              <a:t>   </a:t>
            </a:r>
            <a:r>
              <a:rPr lang="ru-RU" altLang="ru-RU" sz="3600" b="1" smtClean="0">
                <a:solidFill>
                  <a:srgbClr val="C00000"/>
                </a:solidFill>
                <a:latin typeface="Monotype Corsiva" pitchFamily="66" charset="0"/>
              </a:rPr>
              <a:t>Озоновая дыра— локальное падение концентрации озона в озоновом слое Земли. По общепринятой в научной среде теории, во второй половине XX века всё возрастающее воздействие антропогенного фактора в виде выделения хлор- и бромсодержащих фреонов привело к значительному утончению озонового слоя.</a:t>
            </a:r>
          </a:p>
        </p:txBody>
      </p:sp>
      <p:sp>
        <p:nvSpPr>
          <p:cNvPr id="8195" name="Rectangle 8"/>
          <p:cNvSpPr>
            <a:spLocks noChangeArrowheads="1"/>
          </p:cNvSpPr>
          <p:nvPr/>
        </p:nvSpPr>
        <p:spPr bwMode="auto">
          <a:xfrm>
            <a:off x="1187450" y="404813"/>
            <a:ext cx="65516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Проблема</a:t>
            </a:r>
            <a:r>
              <a:rPr lang="ru-RU" i="1" dirty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200" b="1" i="1" dirty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озонового</a:t>
            </a:r>
            <a:r>
              <a:rPr lang="ru-RU" i="1" dirty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200" b="1" i="1" dirty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слоя</a:t>
            </a:r>
            <a:r>
              <a:rPr lang="ru-RU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9" descr="200px-Largest_ever_Ozone_hole_sept2000_with_scal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89150" y="1071563"/>
            <a:ext cx="5041900" cy="428625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435975" cy="48577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smtClean="0"/>
              <a:t>   </a:t>
            </a:r>
            <a:r>
              <a:rPr lang="ru-RU" altLang="ru-RU" sz="4000" b="1" smtClean="0">
                <a:solidFill>
                  <a:srgbClr val="C00000"/>
                </a:solidFill>
                <a:latin typeface="Monotype Corsiva" pitchFamily="66" charset="0"/>
              </a:rPr>
              <a:t>Жизнь на Земле появилась только после того, как образовался охранный озоновый слой планеты, прикрывший ее от жестокого ультрафиолетового излучения. Многие века ничто не предвещало беды. Однако в последние десятилетия было замечено интенсивное разрушение этого слоя.</a:t>
            </a:r>
          </a:p>
          <a:p>
            <a:pPr eaLnBrk="1" hangingPunct="1"/>
            <a:endParaRPr lang="ru-RU" altLang="ru-RU" sz="4000" b="1" smtClean="0">
              <a:latin typeface="Monotype Corsiva" pitchFamily="66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765175"/>
            <a:ext cx="7777162" cy="5472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b="1" smtClean="0"/>
              <a:t>    </a:t>
            </a:r>
            <a:r>
              <a:rPr lang="ru-RU" altLang="ru-RU" b="1" smtClean="0">
                <a:solidFill>
                  <a:srgbClr val="C00000"/>
                </a:solidFill>
                <a:latin typeface="Monotype Corsiva" pitchFamily="66" charset="0"/>
              </a:rPr>
              <a:t>Проблема озонового слоя возникла в 1982 году, когда зонд, запущенный с британской станции в Антарктиде, на высоте 25 - 30 километров обнаружил резкое снижение содержания озона. С тех пор над Антарктидой все время регистрируется озоновая "дыра" меняющихся форм и размеров. По последним данным на 1992 год она равна 23 миллионам квадратных километров, то есть площади, равной всей Северной Америке.</a:t>
            </a:r>
            <a:endParaRPr lang="ru-RU" altLang="ru-RU" sz="2800" b="1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5288" y="549275"/>
            <a:ext cx="8291512" cy="56499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smtClean="0"/>
              <a:t>    </a:t>
            </a:r>
            <a:r>
              <a:rPr lang="ru-RU" altLang="ru-RU" b="1" smtClean="0">
                <a:solidFill>
                  <a:srgbClr val="C00000"/>
                </a:solidFill>
                <a:latin typeface="Monotype Corsiva" pitchFamily="66" charset="0"/>
              </a:rPr>
              <a:t>Применения азотных удобрений в сельском хозяйстве; хлорирование питьевой воды, широкое использование фреонов холодильных установках, для тушения пожаров, в качестве растворителей и в аэрозолях привело к тому, что миллионы тонн хлорфторметанов поступают в нижний слой атмосферы в виде бесцветного нейтрального газа. Распространяясь вверх, хлорфторметаны под действием УФ – излучения распадаются на ряд соединений, из которых окись хлора наиболее интенсивно разрушает озон. </a:t>
            </a:r>
          </a:p>
          <a:p>
            <a:pPr eaLnBrk="1" hangingPunct="1">
              <a:lnSpc>
                <a:spcPct val="90000"/>
              </a:lnSpc>
            </a:pPr>
            <a:endParaRPr lang="ru-RU" altLang="ru-RU" b="1" smtClean="0">
              <a:latin typeface="Monotype Corsiva" pitchFamily="66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57375"/>
            <a:ext cx="8507413" cy="50006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smtClean="0">
                <a:solidFill>
                  <a:srgbClr val="C00000"/>
                </a:solidFill>
              </a:rPr>
              <a:t>      </a:t>
            </a:r>
            <a:r>
              <a:rPr lang="ru-RU" altLang="ru-RU" b="1" smtClean="0">
                <a:solidFill>
                  <a:srgbClr val="C00000"/>
                </a:solidFill>
                <a:latin typeface="Monotype Corsiva" pitchFamily="66" charset="0"/>
              </a:rPr>
              <a:t>Известно, что загрязнение атмосферы происходит в основном в результате работы промышленности, транспорта, которые в совокупности ежегодно выбрасывают «на ветер» более миллиарда твердых и газообразных частиц.</a:t>
            </a:r>
          </a:p>
          <a:p>
            <a:pPr eaLnBrk="1" hangingPunct="1">
              <a:buFontTx/>
              <a:buNone/>
            </a:pPr>
            <a:r>
              <a:rPr lang="ru-RU" altLang="ru-RU" b="1" smtClean="0">
                <a:solidFill>
                  <a:srgbClr val="C00000"/>
                </a:solidFill>
              </a:rPr>
              <a:t>      </a:t>
            </a:r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title"/>
          </p:nvPr>
        </p:nvSpPr>
        <p:spPr>
          <a:xfrm>
            <a:off x="571500" y="428625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Загрязнение атмосферы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500063"/>
            <a:ext cx="8893175" cy="662622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Основными загрязнителями атмосферы на сегодняшний день являются окись углерода и сернистый газ. Сейчас общепризнанно, что наиболее сильно загрязняет воздух промышленное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производство…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Вредные газы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попадают в воздух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в результате сжигания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топлива для нужд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промышленности,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отопления жилищ,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работы транспорта,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сжигания и переработки бытовых и промышленных   отходов.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b="1" dirty="0" smtClean="0"/>
          </a:p>
        </p:txBody>
      </p:sp>
      <p:pic>
        <p:nvPicPr>
          <p:cNvPr id="18435" name="Picture 4" descr="Дмириева_ри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143125"/>
            <a:ext cx="2924175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rgbClr val="C00000"/>
                </a:solidFill>
                <a:latin typeface="Monotype Corsiva" pitchFamily="66" charset="0"/>
              </a:rPr>
              <a:t>Загрязнение почвы.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785225" cy="5689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b="1" smtClean="0">
                <a:latin typeface="Monotype Corsiva" pitchFamily="66" charset="0"/>
              </a:rPr>
              <a:t>        </a:t>
            </a:r>
            <a:r>
              <a:rPr lang="ru-RU" altLang="ru-RU" b="1" smtClean="0">
                <a:solidFill>
                  <a:srgbClr val="C00000"/>
                </a:solidFill>
                <a:latin typeface="Monotype Corsiva" pitchFamily="66" charset="0"/>
              </a:rPr>
              <a:t>Почвенный покров Земли представляет собой важнейший компонент биосферы Земли. Именно почвенная оболочка определяет многие процессы, происходящие в биосфере.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b="1" smtClean="0">
                <a:solidFill>
                  <a:srgbClr val="C00000"/>
                </a:solidFill>
                <a:latin typeface="Monotype Corsiva" pitchFamily="66" charset="0"/>
              </a:rPr>
              <a:t>       Загрязнения почвы трудно классифицируются, в разных источниках их деление дается по-разному. Если обобщить и выделить главное, то наблюдается следующая картина загрязнения почвы: мусором, выбросами, отвалами, отстойными породами; тяжелыми металлами; пестицидами; микотоксинами; радиоактивными веществами.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b="1" smtClean="0">
                <a:solidFill>
                  <a:srgbClr val="C00000"/>
                </a:solidFill>
                <a:latin typeface="Monotype Corsiva" pitchFamily="66" charset="0"/>
              </a:rPr>
              <a:t>              </a:t>
            </a:r>
            <a:endParaRPr lang="ru-RU" altLang="ru-RU" sz="2800" b="1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5256213" cy="6165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Почти все загрязняющие вещества, которые первоначально попали в атмосферу, в конечном итоге оказываются на поверхности суши и воды. Оседающие аэрозоли могут содержать ядовитые тяжелые металлы – свинец, ртуть, медь, ванадий, кобальт, никель. Обычно они малоподвижны и накапливаются в почве.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   Но в почву попадают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   с дождями также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   кислоты. Соединяясь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   с ним, металлы могут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   переходить в растворимые соединения,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   доступные растениям.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   В растворимые формы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   переходят также вещества, постоянно присутствующие в почве, что иногда приводит к гибели растений.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20483" name="Picture 4" descr="СВАЛ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428875"/>
            <a:ext cx="3994150" cy="272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C:\Users\Shah\Desktop\hbc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013"/>
            <a:ext cx="9144000" cy="695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187450" y="620713"/>
            <a:ext cx="633730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Monotype Corsiva"/>
              </a:rPr>
              <a:t>Глобальные экологические</a:t>
            </a:r>
          </a:p>
        </p:txBody>
      </p:sp>
      <p:pic>
        <p:nvPicPr>
          <p:cNvPr id="2054" name="11_Time_&amp;_Spac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WordArt 8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900113" y="3213100"/>
            <a:ext cx="2516187" cy="687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Monotype Corsiva"/>
              </a:rPr>
              <a:t>проблемы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Загрязнение воды.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23938"/>
            <a:ext cx="8353425" cy="58340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smtClean="0"/>
              <a:t>   </a:t>
            </a:r>
            <a:r>
              <a:rPr lang="ru-RU" altLang="ru-RU" sz="3600" b="1" smtClean="0">
                <a:solidFill>
                  <a:srgbClr val="C00000"/>
                </a:solidFill>
                <a:latin typeface="Monotype Corsiva" pitchFamily="66" charset="0"/>
              </a:rPr>
              <a:t>Недостаток воды усугубляется ухудшением её качества. Используемые в промышленности, сельском хозяйстве</a:t>
            </a:r>
          </a:p>
          <a:p>
            <a:pPr eaLnBrk="1" hangingPunct="1">
              <a:buFontTx/>
              <a:buNone/>
            </a:pPr>
            <a:r>
              <a:rPr lang="ru-RU" altLang="ru-RU" sz="3600" b="1" smtClean="0">
                <a:solidFill>
                  <a:srgbClr val="C00000"/>
                </a:solidFill>
                <a:latin typeface="Monotype Corsiva" pitchFamily="66" charset="0"/>
              </a:rPr>
              <a:t>   и в быту воды</a:t>
            </a:r>
          </a:p>
          <a:p>
            <a:pPr eaLnBrk="1" hangingPunct="1">
              <a:buFontTx/>
              <a:buNone/>
            </a:pPr>
            <a:r>
              <a:rPr lang="ru-RU" altLang="ru-RU" sz="3600" b="1" smtClean="0">
                <a:solidFill>
                  <a:srgbClr val="C00000"/>
                </a:solidFill>
                <a:latin typeface="Monotype Corsiva" pitchFamily="66" charset="0"/>
              </a:rPr>
              <a:t>   поступают обратно</a:t>
            </a:r>
          </a:p>
          <a:p>
            <a:pPr eaLnBrk="1" hangingPunct="1">
              <a:buFontTx/>
              <a:buNone/>
            </a:pPr>
            <a:r>
              <a:rPr lang="ru-RU" altLang="ru-RU" sz="3600" b="1" smtClean="0">
                <a:solidFill>
                  <a:srgbClr val="C00000"/>
                </a:solidFill>
                <a:latin typeface="Monotype Corsiva" pitchFamily="66" charset="0"/>
              </a:rPr>
              <a:t>   в водоёмы в виде</a:t>
            </a:r>
          </a:p>
          <a:p>
            <a:pPr eaLnBrk="1" hangingPunct="1">
              <a:buFontTx/>
              <a:buNone/>
            </a:pPr>
            <a:r>
              <a:rPr lang="ru-RU" altLang="ru-RU" sz="3600" b="1" smtClean="0">
                <a:solidFill>
                  <a:srgbClr val="C00000"/>
                </a:solidFill>
                <a:latin typeface="Monotype Corsiva" pitchFamily="66" charset="0"/>
              </a:rPr>
              <a:t>   плохо очищенных</a:t>
            </a:r>
          </a:p>
          <a:p>
            <a:pPr eaLnBrk="1" hangingPunct="1">
              <a:buFontTx/>
              <a:buNone/>
            </a:pPr>
            <a:r>
              <a:rPr lang="ru-RU" altLang="ru-RU" sz="3600" b="1" smtClean="0">
                <a:solidFill>
                  <a:srgbClr val="C00000"/>
                </a:solidFill>
                <a:latin typeface="Monotype Corsiva" pitchFamily="66" charset="0"/>
              </a:rPr>
              <a:t>   или вообще</a:t>
            </a:r>
          </a:p>
          <a:p>
            <a:pPr eaLnBrk="1" hangingPunct="1">
              <a:buFontTx/>
              <a:buNone/>
            </a:pPr>
            <a:r>
              <a:rPr lang="ru-RU" altLang="ru-RU" sz="3600" b="1" smtClean="0">
                <a:solidFill>
                  <a:srgbClr val="C00000"/>
                </a:solidFill>
                <a:latin typeface="Monotype Corsiva" pitchFamily="66" charset="0"/>
              </a:rPr>
              <a:t> неочищенных стоков.</a:t>
            </a:r>
          </a:p>
          <a:p>
            <a:pPr eaLnBrk="1" hangingPunct="1"/>
            <a:endParaRPr lang="ru-RU" altLang="ru-RU" b="1" smtClean="0"/>
          </a:p>
        </p:txBody>
      </p:sp>
      <p:pic>
        <p:nvPicPr>
          <p:cNvPr id="21508" name="Picture 4" descr="img12771216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14625"/>
            <a:ext cx="4105275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260350"/>
            <a:ext cx="8496300" cy="640873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В настоящее время к числу сильно загрязненных относятся многие реки – Рейн, Дунай, Сена, Огайо, Волга, Днепр, Днестр и др. Растет загрязнение Мирового океана.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   Причем здесь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   существенную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   роль играет не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   только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 загрязнение стоками,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   но и попадание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   в воды морей и океанов большого количества нефтепродуктов.</a:t>
            </a:r>
          </a:p>
        </p:txBody>
      </p:sp>
      <p:pic>
        <p:nvPicPr>
          <p:cNvPr id="22531" name="Picture 4" descr="eko_6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2205038"/>
            <a:ext cx="4464050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Проблема кислотных осадков</a:t>
            </a:r>
            <a:r>
              <a:rPr lang="ru-RU" sz="3600" b="1" i="1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043863" cy="43767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       </a:t>
            </a:r>
            <a:r>
              <a:rPr lang="ru-RU" altLang="ru-RU" sz="2800" b="1" smtClean="0">
                <a:solidFill>
                  <a:srgbClr val="C00000"/>
                </a:solidFill>
                <a:latin typeface="Monotype Corsiva" pitchFamily="66" charset="0"/>
              </a:rPr>
              <a:t>Одна из острейших глобальных проблем современности и обозримого будущего - это проблема возрастающей кислотности атмосферных осадков и почвенного покрова. Ежегодно в атмосферу Земли выбрасывается около 200 млн. твердых частиц (пыль, сажа, и др.), 200 млн. т. сернистого газа (SO</a:t>
            </a:r>
            <a:r>
              <a:rPr lang="ru-RU" altLang="ru-RU" sz="1600" b="1" smtClean="0">
                <a:solidFill>
                  <a:srgbClr val="C00000"/>
                </a:solidFill>
                <a:latin typeface="Monotype Corsiva" pitchFamily="66" charset="0"/>
              </a:rPr>
              <a:t>2</a:t>
            </a:r>
            <a:r>
              <a:rPr lang="ru-RU" altLang="ru-RU" sz="2800" b="1" smtClean="0">
                <a:solidFill>
                  <a:srgbClr val="C00000"/>
                </a:solidFill>
                <a:latin typeface="Monotype Corsiva" pitchFamily="66" charset="0"/>
              </a:rPr>
              <a:t>), 700.млн. т. оксида углерода , 150.млн. т. оксидов азота, что в сумме составляет более 1 млрд. т. вредных веществ. Кислотные дожди (или, более правильно), кислотные осадки, так как выпадение вредных веществ может происходить как в виде дождя, так и в виде снега, града, наносят экологический, экономический и эстетический ущерб. В результате выпадения кислотных осадков нарушается равновесие в экосистемах.</a:t>
            </a:r>
            <a:endParaRPr lang="ru-RU" altLang="ru-RU" sz="2400" b="1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33375"/>
            <a:ext cx="8856663" cy="63357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Районы кислых почв не знают засух, но их естественное плодородие снижено и неустойчиво; они быстро истощаются и урожаи на них низкие; ржавеют металлические конструкции; разрушаются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здания, сооружения,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памятники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архитектуры.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Диоксид серы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адсорбируется на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листьях,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проникает внутрь и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принимает участие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в окислительных процессах. Это влечет за собой генетические и видовые изменения растений.</a:t>
            </a:r>
          </a:p>
        </p:txBody>
      </p:sp>
      <p:pic>
        <p:nvPicPr>
          <p:cNvPr id="24579" name="Picture 4" descr="0008-017-Kislotnye-dozhd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205038"/>
            <a:ext cx="4392612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Проблема парникового эффекта</a:t>
            </a:r>
            <a:endParaRPr lang="ru-RU" sz="3600" b="1" i="1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i="1" dirty="0" smtClean="0">
                <a:solidFill>
                  <a:schemeClr val="accent4">
                    <a:lumMod val="10000"/>
                  </a:schemeClr>
                </a:solidFill>
              </a:rPr>
              <a:t>   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Парниковый эффект» возник не сегодня - он существовал с тех пор, как наша планета обзавелась атмосферой, и без него температура приземных слоев этой атмосферы были бы в среднем градусов на тридцать ниже реально наблюдаемой. Однако в последние век-полтора содержание некоторых «парниковых» газов в атмосфере очень сильно выросло: углекислоты - более чем на треть, метана - в 2,5 раза.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C:\Users\Shah\Desktop\hbc\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338"/>
            <a:ext cx="9144000" cy="689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Энергетическая проблема.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550" cy="1444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800" smtClean="0">
              <a:solidFill>
                <a:srgbClr val="99FF99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42875"/>
            <a:ext cx="8713787" cy="64817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 разумного развития энергетики Земли в сильнейшей степени зависит и экологическое благополучие, ибо половина всех газов, обуславливающих "парниковый эффект", создается в энергетике.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Топливно-энергетический баланс планеты складывается в основном из "загрязнителей" – нефти (40,3 %), угля(31,2%), газа (23,7 %). В сумме на них приходится подавляющая часть использования энергоресурсов – 95,2 %. "Чистые" виды – гидроэнергия и атомная энергия – дают в сумме менее 5 %, а на самые "мягкие" (не загрязняющие атмосферу) – ветровую, солнечную, геотермическую – приходятся доли процента.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    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Понятно, что глобальная задача заключается в увеличении доли "чистых" и особенно "мягких" видов энергии. Сначала рассмотрим возможность увеличения доли "мягких" видов энергии.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В ближайшие годы "мягкие" виды энергии не смогут существенно изменить топливно-энергетический баланс Земли. Пройдет некоторое время, пока их экономические показатели станут близкими к "традиционным" видам энергии. Кроме того, их экологическая емкость измеряется не только снижением выбросов СО2, есть и другие факторы, в частности отчужденная для их развития территория.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2214563" y="142875"/>
            <a:ext cx="4857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Пути разрешения</a:t>
            </a:r>
          </a:p>
        </p:txBody>
      </p:sp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428625" y="1071563"/>
            <a:ext cx="82867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Новое политическое мышление это веление времени. Оно должно проявлять себя во всех сферах деятельности людей.</a:t>
            </a:r>
          </a:p>
          <a:p>
            <a:pPr>
              <a:defRPr/>
            </a:pPr>
            <a:r>
              <a:rPr lang="ru-RU" sz="3600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Привить людям новые нравственно-этические ценности;</a:t>
            </a:r>
          </a:p>
          <a:p>
            <a:pPr>
              <a:defRPr/>
            </a:pPr>
            <a:r>
              <a:rPr lang="ru-RU" sz="3600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Сплотиться всему человечеству;</a:t>
            </a:r>
          </a:p>
          <a:p>
            <a:pPr>
              <a:defRPr/>
            </a:pPr>
            <a:r>
              <a:rPr lang="ru-RU" sz="3600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Совершить невиданные по масштабам и глубине преобразования во всем мире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C:\Users\Shah\Desktop\hbc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4936"/>
            <a:ext cx="5176564" cy="51765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2"/>
          <p:cNvSpPr>
            <a:spLocks noChangeArrowheads="1"/>
          </p:cNvSpPr>
          <p:nvPr/>
        </p:nvSpPr>
        <p:spPr bwMode="auto">
          <a:xfrm>
            <a:off x="3286125" y="428625"/>
            <a:ext cx="2786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006060"/>
                </a:solidFill>
                <a:latin typeface="Monotype Corsiva" pitchFamily="66" charset="0"/>
                <a:cs typeface="Calibri" pitchFamily="34" charset="0"/>
              </a:rPr>
              <a:t>Этимология</a:t>
            </a:r>
            <a:endParaRPr lang="ru-RU" altLang="ru-RU" sz="3600">
              <a:solidFill>
                <a:srgbClr val="006060"/>
              </a:solidFill>
              <a:latin typeface="Monotype Corsiva" pitchFamily="66" charset="0"/>
            </a:endParaRPr>
          </a:p>
        </p:txBody>
      </p:sp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1285875" y="1357313"/>
            <a:ext cx="685800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006060"/>
                </a:solidFill>
                <a:latin typeface="Monotype Corsiva" pitchFamily="66" charset="0"/>
                <a:cs typeface="Calibri" pitchFamily="34" charset="0"/>
              </a:rPr>
              <a:t>Глобальные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006060"/>
                </a:solidFill>
                <a:latin typeface="Monotype Corsiva" pitchFamily="66" charset="0"/>
                <a:cs typeface="Calibri" pitchFamily="34" charset="0"/>
              </a:rPr>
              <a:t>в переводе с латинского «глобус» - Земля, земной шар.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2500313" y="142875"/>
            <a:ext cx="54292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Вывод</a:t>
            </a:r>
            <a:endParaRPr lang="ru-RU" sz="6600" dirty="0">
              <a:solidFill>
                <a:schemeClr val="bg1">
                  <a:lumMod val="75000"/>
                </a:schemeClr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357188" y="928688"/>
            <a:ext cx="8643937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Глобальные проблемы – это вызов человеческому разуму. Уйти от них невозможно. Их можно только преодолеть. Преодолеть усилиями каждого человека и каждой страны в тесном сотрудничестве ради великой цели -  сохранения возможности жить на Земле.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Каждый человек должен осознавать, что Человечество на грани гибели, и выживем мы или нет – заслуга каждого из нас.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23465">
            <a:off x="4919068" y="1262390"/>
            <a:ext cx="3733558" cy="50987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165100" dist="88900" dir="10800000" sx="102000" sy="102000" algn="r" rotWithShape="0">
              <a:prstClr val="black">
                <a:alpha val="41000"/>
              </a:prst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0" y="214313"/>
            <a:ext cx="492918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ru-RU" sz="3200" b="1" i="1" dirty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Птицы, рыбы и звери в души людям смотрят.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200" b="1" i="1" dirty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их жалейте, люди, не убивайте зря!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200" b="1" i="1" dirty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Ведь небо без птиц - не небо,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200" b="1" i="1" dirty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море без рыб - не море,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200" b="1" i="1" dirty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земля без зверей - не земля!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3200" b="1" dirty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      А. Пахмутова</a:t>
            </a:r>
            <a:endParaRPr lang="ru-RU" sz="3200" b="1" i="1" dirty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C:\Users\Shah\Desktop\hbc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100"/>
            <a:ext cx="9144000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7002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sym typeface="Wingdings" pitchFamily="2" charset="2"/>
              </a:rPr>
              <a:t>!</a:t>
            </a:r>
            <a:endPara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Shah\Desktop\hbc\Безымянный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7908694" cy="5789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2"/>
          <p:cNvSpPr>
            <a:spLocks noChangeArrowheads="1"/>
          </p:cNvSpPr>
          <p:nvPr/>
        </p:nvSpPr>
        <p:spPr bwMode="auto">
          <a:xfrm>
            <a:off x="785813" y="1143000"/>
            <a:ext cx="7500937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4000" b="1" i="1">
                <a:solidFill>
                  <a:srgbClr val="C00000"/>
                </a:solidFill>
                <a:latin typeface="Monotype Corsiva" pitchFamily="66" charset="0"/>
                <a:cs typeface="Calibri" pitchFamily="34" charset="0"/>
              </a:rPr>
              <a:t>Экономические, политические, социальные и культурные контакты;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4000" b="1" i="1">
                <a:solidFill>
                  <a:srgbClr val="C00000"/>
                </a:solidFill>
                <a:latin typeface="Monotype Corsiva" pitchFamily="66" charset="0"/>
                <a:cs typeface="Calibri" pitchFamily="34" charset="0"/>
              </a:rPr>
              <a:t>Целостность и противоречивость  современного мира;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4000" b="1" i="1">
                <a:solidFill>
                  <a:srgbClr val="C00000"/>
                </a:solidFill>
                <a:latin typeface="Monotype Corsiva" pitchFamily="66" charset="0"/>
                <a:cs typeface="Calibri" pitchFamily="34" charset="0"/>
              </a:rPr>
              <a:t>Возникшая всемирная общность людей.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71688" y="214313"/>
            <a:ext cx="6357937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Причины возникновения</a:t>
            </a:r>
            <a:endParaRPr lang="ru-RU" sz="3600" b="1" dirty="0">
              <a:solidFill>
                <a:schemeClr val="bg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2"/>
          <p:cNvSpPr>
            <a:spLocks noChangeArrowheads="1"/>
          </p:cNvSpPr>
          <p:nvPr/>
        </p:nvSpPr>
        <p:spPr bwMode="auto">
          <a:xfrm>
            <a:off x="3571875" y="142875"/>
            <a:ext cx="2786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006060"/>
                </a:solidFill>
                <a:latin typeface="Monotype Corsiva" pitchFamily="66" charset="0"/>
                <a:cs typeface="Calibri" pitchFamily="34" charset="0"/>
              </a:rPr>
              <a:t>Особенности</a:t>
            </a:r>
            <a:endParaRPr lang="ru-RU" altLang="ru-RU" sz="3600">
              <a:solidFill>
                <a:srgbClr val="006060"/>
              </a:solidFill>
              <a:latin typeface="Monotype Corsiva" pitchFamily="66" charset="0"/>
            </a:endParaRPr>
          </a:p>
        </p:txBody>
      </p:sp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1714500" y="928688"/>
            <a:ext cx="614362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i="1">
                <a:solidFill>
                  <a:srgbClr val="C00000"/>
                </a:solidFill>
                <a:latin typeface="Monotype Corsiva" pitchFamily="66" charset="0"/>
                <a:cs typeface="Calibri" pitchFamily="34" charset="0"/>
              </a:rPr>
              <a:t>Носят планетарный характер;</a:t>
            </a:r>
            <a:endParaRPr lang="en-US" altLang="ru-RU" sz="4000" b="1" i="1">
              <a:solidFill>
                <a:srgbClr val="C00000"/>
              </a:solidFill>
              <a:latin typeface="Monotype Corsiva" pitchFamily="66" charset="0"/>
              <a:cs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i="1">
                <a:solidFill>
                  <a:srgbClr val="C00000"/>
                </a:solidFill>
                <a:latin typeface="Monotype Corsiva" pitchFamily="66" charset="0"/>
                <a:cs typeface="Calibri" pitchFamily="34" charset="0"/>
              </a:rPr>
              <a:t>Угрожают гибелью всему человечеству;</a:t>
            </a:r>
            <a:endParaRPr lang="en-US" altLang="ru-RU" sz="4000" b="1" i="1">
              <a:solidFill>
                <a:srgbClr val="C00000"/>
              </a:solidFill>
              <a:latin typeface="Monotype Corsiva" pitchFamily="66" charset="0"/>
              <a:cs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i="1">
                <a:solidFill>
                  <a:srgbClr val="C00000"/>
                </a:solidFill>
                <a:latin typeface="Monotype Corsiva" pitchFamily="66" charset="0"/>
                <a:cs typeface="Calibri" pitchFamily="34" charset="0"/>
              </a:rPr>
              <a:t>Требуют коллективных усилий мирового сообщества</a:t>
            </a:r>
            <a:r>
              <a:rPr lang="ru-RU" altLang="ru-RU" b="1" i="1">
                <a:solidFill>
                  <a:srgbClr val="C00000"/>
                </a:solidFill>
                <a:latin typeface="Monotype Corsiva" pitchFamily="66" charset="0"/>
                <a:cs typeface="Calibri" pitchFamily="34" charset="0"/>
              </a:rPr>
              <a:t>.</a:t>
            </a:r>
            <a:endParaRPr lang="en-US" altLang="ru-RU" b="1" i="1">
              <a:solidFill>
                <a:srgbClr val="C00000"/>
              </a:solidFill>
              <a:latin typeface="Monotype Corsiva" pitchFamily="66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Shah\Desktop\hbc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37" y="505552"/>
            <a:ext cx="8421819" cy="5731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1357313" y="1143000"/>
            <a:ext cx="68580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C00000"/>
                </a:solidFill>
                <a:latin typeface="Monotype Corsiva" pitchFamily="66" charset="0"/>
                <a:cs typeface="Calibri" pitchFamily="34" charset="0"/>
              </a:rPr>
              <a:t>Экологическая проблема</a:t>
            </a:r>
            <a:r>
              <a:rPr lang="ru-RU" altLang="ru-RU" sz="3600" b="1">
                <a:solidFill>
                  <a:srgbClr val="C00000"/>
                </a:solidFill>
                <a:latin typeface="Monotype Corsiva" pitchFamily="66" charset="0"/>
                <a:cs typeface="Calibri" pitchFamily="34" charset="0"/>
              </a:rPr>
              <a:t> — это изменение природной среды в результате антропогенных воздействий, ведущее к нарушению структуры и функционирования природы</a:t>
            </a:r>
            <a:endParaRPr lang="ru-RU" altLang="ru-RU" sz="3600" b="1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2071688" y="357188"/>
            <a:ext cx="49291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006060"/>
                </a:solidFill>
                <a:latin typeface="Monotype Corsiva" pitchFamily="66" charset="0"/>
                <a:cs typeface="Calibri" pitchFamily="34" charset="0"/>
              </a:rPr>
              <a:t>Экологическая проблема</a:t>
            </a:r>
            <a:r>
              <a:rPr lang="ru-RU" altLang="ru-RU">
                <a:solidFill>
                  <a:srgbClr val="006060"/>
                </a:solidFill>
              </a:rPr>
              <a:t> 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071810"/>
            <a:ext cx="4214842" cy="3161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642918"/>
            <a:ext cx="4643438" cy="32061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412</TotalTime>
  <Words>1364</Words>
  <Application>Microsoft Office PowerPoint</Application>
  <PresentationFormat>Экран (4:3)</PresentationFormat>
  <Paragraphs>104</Paragraphs>
  <Slides>32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Arial</vt:lpstr>
      <vt:lpstr>Calibri</vt:lpstr>
      <vt:lpstr>Times New Roman</vt:lpstr>
      <vt:lpstr>Monotype Corsiva</vt:lpstr>
      <vt:lpstr>Wingdings</vt:lpstr>
      <vt:lpstr>Wingdings 2</vt:lpstr>
      <vt:lpstr>Оформление по умолчанию</vt:lpstr>
      <vt:lpstr>БЮДЖЕТНОЕ УЧРЕЖДЕНИЕ ПРОФЕССИОНАЛЬНОГО ОБРАЗОВАНИЯ ХАНТЫ-МАНСИЙСКОГО АВТОНОМНОГО ОКРУГА – ЮГРЫ «ЛАНГЕПАССКИЙ ПОЛИТЕХНИЧЕСКИЙ КОЛЛЕДЖ» ФИЛИАЛ В ГОРОДЕ ПОКАЧИ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Загрязнение атмосферы</vt:lpstr>
      <vt:lpstr>Презентация PowerPoint</vt:lpstr>
      <vt:lpstr>Загрязнение почвы.</vt:lpstr>
      <vt:lpstr>Презентация PowerPoint</vt:lpstr>
      <vt:lpstr>Загрязнение воды.</vt:lpstr>
      <vt:lpstr>Презентация PowerPoint</vt:lpstr>
      <vt:lpstr>Проблема кислотных осадков.</vt:lpstr>
      <vt:lpstr>Презентация PowerPoint</vt:lpstr>
      <vt:lpstr>Проблема парникового эффекта</vt:lpstr>
      <vt:lpstr>Энергетическая проблема.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Глобальные экологические проблемы</dc:title>
  <dc:creator>МОУ СОШ 31</dc:creator>
  <dc:description>www.school31novochek.narod.ru</dc:description>
  <cp:lastModifiedBy>Shah</cp:lastModifiedBy>
  <cp:revision>37</cp:revision>
  <dcterms:created xsi:type="dcterms:W3CDTF">2009-05-11T10:41:44Z</dcterms:created>
  <dcterms:modified xsi:type="dcterms:W3CDTF">2017-02-11T04:55:13Z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000800dc12000000000001024140</vt:lpwstr>
  </property>
</Properties>
</file>