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sldIdLst>
    <p:sldId id="258" r:id="rId2"/>
    <p:sldId id="278" r:id="rId3"/>
    <p:sldId id="264" r:id="rId4"/>
    <p:sldId id="279" r:id="rId5"/>
    <p:sldId id="330" r:id="rId6"/>
    <p:sldId id="270" r:id="rId7"/>
    <p:sldId id="282" r:id="rId8"/>
    <p:sldId id="318" r:id="rId9"/>
    <p:sldId id="320" r:id="rId10"/>
    <p:sldId id="286" r:id="rId11"/>
    <p:sldId id="302" r:id="rId12"/>
    <p:sldId id="305" r:id="rId13"/>
    <p:sldId id="277" r:id="rId14"/>
    <p:sldId id="290" r:id="rId15"/>
    <p:sldId id="272" r:id="rId16"/>
    <p:sldId id="291" r:id="rId17"/>
    <p:sldId id="271" r:id="rId18"/>
    <p:sldId id="268" r:id="rId19"/>
    <p:sldId id="265" r:id="rId20"/>
    <p:sldId id="269" r:id="rId21"/>
    <p:sldId id="292" r:id="rId22"/>
    <p:sldId id="294" r:id="rId23"/>
    <p:sldId id="295" r:id="rId24"/>
    <p:sldId id="300" r:id="rId25"/>
    <p:sldId id="324" r:id="rId26"/>
    <p:sldId id="299" r:id="rId27"/>
    <p:sldId id="329" r:id="rId28"/>
    <p:sldId id="321" r:id="rId29"/>
    <p:sldId id="322" r:id="rId30"/>
    <p:sldId id="327" r:id="rId31"/>
    <p:sldId id="328" r:id="rId32"/>
    <p:sldId id="274" r:id="rId33"/>
    <p:sldId id="325" r:id="rId34"/>
    <p:sldId id="326" r:id="rId3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64" autoAdjust="0"/>
  </p:normalViewPr>
  <p:slideViewPr>
    <p:cSldViewPr>
      <p:cViewPr varScale="1">
        <p:scale>
          <a:sx n="106" d="100"/>
          <a:sy n="106" d="100"/>
        </p:scale>
        <p:origin x="-17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3670411985018924E-2"/>
          <c:y val="7.2115384615384734E-2"/>
          <c:w val="0.71910112359551004"/>
          <c:h val="0.75961538461538913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Педагоги</c:v>
                </c:pt>
              </c:strCache>
            </c:strRef>
          </c:tx>
          <c:spPr>
            <a:solidFill>
              <a:srgbClr val="00CCFF"/>
            </a:solidFill>
            <a:ln w="12658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Родители</c:v>
                </c:pt>
              </c:strCache>
            </c:strRef>
          </c:tx>
          <c:spPr>
            <a:solidFill>
              <a:srgbClr val="CCCCFF"/>
            </a:solidFill>
            <a:ln w="12658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Дети (девочки)</c:v>
                </c:pt>
              </c:strCache>
            </c:strRef>
          </c:tx>
          <c:spPr>
            <a:solidFill>
              <a:srgbClr val="CCFFCC"/>
            </a:solidFill>
            <a:ln w="12658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100</c:v>
                </c:pt>
                <c:pt idx="1">
                  <c:v>68</c:v>
                </c:pt>
                <c:pt idx="2">
                  <c:v>100</c:v>
                </c:pt>
              </c:numCache>
            </c:numRef>
          </c:val>
        </c:ser>
        <c:gapDepth val="0"/>
        <c:shape val="box"/>
        <c:axId val="119851264"/>
        <c:axId val="120287232"/>
        <c:axId val="0"/>
      </c:bar3DChart>
      <c:catAx>
        <c:axId val="119851264"/>
        <c:scaling>
          <c:orientation val="minMax"/>
        </c:scaling>
        <c:axPos val="b"/>
        <c:numFmt formatCode="General" sourceLinked="1"/>
        <c:tickLblPos val="low"/>
        <c:spPr>
          <a:ln w="316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2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20287232"/>
        <c:crosses val="autoZero"/>
        <c:auto val="1"/>
        <c:lblAlgn val="ctr"/>
        <c:lblOffset val="100"/>
        <c:tickLblSkip val="1"/>
        <c:tickMarkSkip val="1"/>
      </c:catAx>
      <c:valAx>
        <c:axId val="120287232"/>
        <c:scaling>
          <c:orientation val="minMax"/>
        </c:scaling>
        <c:axPos val="l"/>
        <c:majorGridlines>
          <c:spPr>
            <a:ln w="3164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6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2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19851264"/>
        <c:crosses val="autoZero"/>
        <c:crossBetween val="between"/>
      </c:valAx>
      <c:spPr>
        <a:noFill/>
        <a:ln w="25316">
          <a:noFill/>
        </a:ln>
      </c:spPr>
    </c:plotArea>
    <c:legend>
      <c:legendPos val="r"/>
      <c:layout>
        <c:manualLayout>
          <c:xMode val="edge"/>
          <c:yMode val="edge"/>
          <c:x val="0.8033707865168539"/>
          <c:y val="0.19236833162328401"/>
          <c:w val="0.18913857677902621"/>
          <c:h val="0.45667025559251595"/>
        </c:manualLayout>
      </c:layout>
      <c:spPr>
        <a:noFill/>
        <a:ln w="3164">
          <a:solidFill>
            <a:srgbClr val="000000"/>
          </a:solidFill>
          <a:prstDash val="solid"/>
        </a:ln>
      </c:spPr>
      <c:txPr>
        <a:bodyPr/>
        <a:lstStyle/>
        <a:p>
          <a:pPr>
            <a:defRPr sz="847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22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5859C-629A-43FC-9AD1-C2A72CFA7502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5F88C7-7277-4FD8-A2DC-FE71681EF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F88C7-7277-4FD8-A2DC-FE71681EF9F1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F88C7-7277-4FD8-A2DC-FE71681EF9F1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341531-A661-454A-A95B-0EB381861CF7}" type="slidenum">
              <a:rPr lang="ru-RU" smtClean="0">
                <a:cs typeface="Arial" pitchFamily="34" charset="0"/>
              </a:rPr>
              <a:pPr/>
              <a:t>33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36A777-F418-4E73-B286-E32251FCE049}" type="slidenum">
              <a:rPr lang="ru-RU" smtClean="0">
                <a:cs typeface="Arial" pitchFamily="34" charset="0"/>
              </a:rPr>
              <a:pPr/>
              <a:t>34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5" Type="http://schemas.openxmlformats.org/officeDocument/2006/relationships/image" Target="../media/image4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18" Type="http://schemas.openxmlformats.org/officeDocument/2006/relationships/image" Target="../media/image5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17" Type="http://schemas.openxmlformats.org/officeDocument/2006/relationships/image" Target="../media/image56.jpeg"/><Relationship Id="rId2" Type="http://schemas.openxmlformats.org/officeDocument/2006/relationships/image" Target="../media/image41.jpeg"/><Relationship Id="rId16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5" Type="http://schemas.openxmlformats.org/officeDocument/2006/relationships/image" Target="../media/image54.jpeg"/><Relationship Id="rId10" Type="http://schemas.openxmlformats.org/officeDocument/2006/relationships/image" Target="../media/image49.jpeg"/><Relationship Id="rId19" Type="http://schemas.openxmlformats.org/officeDocument/2006/relationships/image" Target="../media/image58.jpe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Марс\Desktop\проект на чайник\на чайник\грелка на чайник\0_110ab_3ba77f25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2276873"/>
            <a:ext cx="7272808" cy="4468584"/>
          </a:xfrm>
          <a:prstGeom prst="rect">
            <a:avLst/>
          </a:prstGeom>
          <a:noFill/>
        </p:spPr>
      </p:pic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51520" y="764705"/>
            <a:ext cx="8568952" cy="2376264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F243E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Чайная Матрешка </a:t>
            </a:r>
            <a:endParaRPr lang="ru-RU" sz="3600" kern="10" spc="0" dirty="0">
              <a:ln w="9525">
                <a:solidFill>
                  <a:srgbClr val="0F243E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Марс\Desktop\проект на чайник\ñàìîâàð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3573016"/>
            <a:ext cx="2212929" cy="3024336"/>
          </a:xfrm>
          <a:prstGeom prst="rect">
            <a:avLst/>
          </a:prstGeom>
          <a:noFill/>
        </p:spPr>
      </p:pic>
      <p:pic>
        <p:nvPicPr>
          <p:cNvPr id="14" name="Picture 8" descr="356ffbf023aa94f66d48f578c0e84512_ful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6632"/>
            <a:ext cx="3960440" cy="3528392"/>
          </a:xfrm>
          <a:prstGeom prst="rect">
            <a:avLst/>
          </a:prstGeom>
          <a:noFill/>
        </p:spPr>
      </p:pic>
      <p:pic>
        <p:nvPicPr>
          <p:cNvPr id="15" name="Picture 3" descr="C:\Users\Марс\Desktop\проект на чайник\на чайник\грелка на чайник\0_128780_19682e98_XX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2780928"/>
            <a:ext cx="2880320" cy="3888432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>
          <a:blip r:embed="rId5" cstate="email">
            <a:lum bright="12000"/>
          </a:blip>
          <a:srcRect/>
          <a:stretch>
            <a:fillRect/>
          </a:stretch>
        </p:blipFill>
        <p:spPr bwMode="auto">
          <a:xfrm>
            <a:off x="6804248" y="332656"/>
            <a:ext cx="2088232" cy="266429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</p:pic>
      <p:pic>
        <p:nvPicPr>
          <p:cNvPr id="8" name="Picture 1" descr="C:\Users\Марс\Desktop\nev285m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0"/>
            <a:ext cx="2025225" cy="3240360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99592" y="3429000"/>
            <a:ext cx="2088232" cy="324036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14290"/>
            <a:ext cx="1643074" cy="192882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285728"/>
            <a:ext cx="1500198" cy="1857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</p:pic>
      <p:pic>
        <p:nvPicPr>
          <p:cNvPr id="4" name="Рисунок 3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214290"/>
            <a:ext cx="1714512" cy="192882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2636912"/>
            <a:ext cx="2000264" cy="207170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</p:pic>
      <p:pic>
        <p:nvPicPr>
          <p:cNvPr id="7" name="Picture 2" descr="C:\Users\Марс\Desktop\418-557_(426-565)_img_298_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3888" y="2492896"/>
            <a:ext cx="4443144" cy="4025038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>
            <a:stCxn id="4" idx="2"/>
          </p:cNvCxnSpPr>
          <p:nvPr/>
        </p:nvCxnSpPr>
        <p:spPr>
          <a:xfrm rot="5400000">
            <a:off x="5000630" y="2214556"/>
            <a:ext cx="357191" cy="2143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2"/>
          </p:cNvCxnSpPr>
          <p:nvPr/>
        </p:nvCxnSpPr>
        <p:spPr>
          <a:xfrm rot="16200000" flipH="1">
            <a:off x="3303975" y="2303852"/>
            <a:ext cx="357190" cy="35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2268126" y="2089539"/>
            <a:ext cx="500065" cy="3214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771800" y="3501008"/>
            <a:ext cx="717800" cy="501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n009_teapots-03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00826" y="214290"/>
            <a:ext cx="1857388" cy="2000264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cxnSp>
        <p:nvCxnSpPr>
          <p:cNvPr id="19" name="Прямая со стрелкой 18"/>
          <p:cNvCxnSpPr/>
          <p:nvPr/>
        </p:nvCxnSpPr>
        <p:spPr>
          <a:xfrm rot="5400000">
            <a:off x="6465106" y="2250274"/>
            <a:ext cx="642942" cy="5715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3568" y="4869160"/>
            <a:ext cx="2160240" cy="187220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</p:pic>
      <p:cxnSp>
        <p:nvCxnSpPr>
          <p:cNvPr id="17" name="Прямая со стрелкой 16"/>
          <p:cNvCxnSpPr/>
          <p:nvPr/>
        </p:nvCxnSpPr>
        <p:spPr>
          <a:xfrm>
            <a:off x="2843808" y="5301208"/>
            <a:ext cx="717800" cy="501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с\Desktop\s-l2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188640"/>
            <a:ext cx="3168352" cy="39076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2" name="Picture 2" descr="C:\Users\Марс\Desktop\1040f08316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260648"/>
            <a:ext cx="3306956" cy="3292401"/>
          </a:xfrm>
          <a:prstGeom prst="rect">
            <a:avLst/>
          </a:prstGeom>
          <a:noFill/>
        </p:spPr>
      </p:pic>
      <p:pic>
        <p:nvPicPr>
          <p:cNvPr id="4" name="Picture 3" descr="C:\Users\Марс\Desktop\kukla_baba_na_chajnik_21_kh21_sm_sssr_50_e_g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996952"/>
            <a:ext cx="3744416" cy="3711875"/>
          </a:xfrm>
          <a:prstGeom prst="rect">
            <a:avLst/>
          </a:prstGeom>
          <a:noFill/>
        </p:spPr>
      </p:pic>
      <p:pic>
        <p:nvPicPr>
          <p:cNvPr id="5" name="Picture 3" descr="C:\Users\Марс\Desktop\проет дианы 12\на чайник\грелка на чайник\0_286b5_bcb44be3_X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2996952"/>
            <a:ext cx="3096344" cy="3703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арс\Desktop\проет дианы 12\на чайник\грелка на чайник\8001645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999169"/>
            <a:ext cx="3096344" cy="5858831"/>
          </a:xfrm>
          <a:prstGeom prst="rect">
            <a:avLst/>
          </a:prstGeom>
          <a:noFill/>
        </p:spPr>
      </p:pic>
      <p:pic>
        <p:nvPicPr>
          <p:cNvPr id="5" name="Рисунок 4" descr="C:\Users\Марс\Desktop\проет дианы 12\на чайник\грелка на чайник\DSC_1916 copy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48680"/>
            <a:ext cx="288032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проект на чайник\4(558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214290"/>
            <a:ext cx="2932948" cy="3893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7"/>
            <a:ext cx="87849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Дизайнерские идеи </a:t>
            </a:r>
            <a:r>
              <a:rPr lang="ru-RU" sz="5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Анализ  идей  и  </a:t>
            </a:r>
          </a:p>
          <a:p>
            <a:r>
              <a:rPr lang="ru-RU" sz="5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выбор  лучшего  варианта</a:t>
            </a:r>
            <a:endParaRPr lang="ru-RU" sz="54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:\фотографии куклы-грелки 12\DSC0512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212976"/>
            <a:ext cx="280831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фотографии куклы-грелки 12\DSC0512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3429000"/>
            <a:ext cx="266429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:\фотографии куклы-грелки 12\DSC0512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3501008"/>
            <a:ext cx="273630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486510"/>
          <a:ext cx="8461447" cy="6168035"/>
        </p:xfrm>
        <a:graphic>
          <a:graphicData uri="http://schemas.openxmlformats.org/drawingml/2006/table">
            <a:tbl>
              <a:tblPr/>
              <a:tblGrid>
                <a:gridCol w="4896544"/>
                <a:gridCol w="3564903"/>
              </a:tblGrid>
              <a:tr h="9633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Самым  доступным  способом  попробовать  себя  в  шитье  кукол  в  наше  время  является  изготовление  куклы  своими  руками </a:t>
                      </a:r>
                      <a:r>
                        <a:rPr lang="ru-RU" sz="1200" b="1" u="sng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 колготок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72770" algn="ctr"/>
                        </a:tabLst>
                      </a:pPr>
                      <a:r>
                        <a:rPr lang="ru-RU" sz="900" b="1" dirty="0">
                          <a:solidFill>
                            <a:srgbClr val="9933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	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776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9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 </a:t>
                      </a:r>
                      <a:r>
                        <a:rPr lang="ru-RU" sz="900" dirty="0" smtClean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 изготовлении  кукол  существует  такое  интересное  направление, </a:t>
                      </a:r>
                      <a:endParaRPr lang="ru-RU" sz="1100" b="1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 fontAlgn="base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кукла</a:t>
                      </a:r>
                      <a:r>
                        <a:rPr lang="ru-RU" sz="1100" b="1" u="sng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 Тильда</a:t>
                      </a:r>
                      <a:r>
                        <a:rPr lang="ru-RU" sz="1100" b="1" u="sng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8755" algn="l"/>
                        </a:tabLst>
                      </a:pPr>
                      <a:r>
                        <a:rPr lang="ru-RU" sz="900" b="1" dirty="0">
                          <a:solidFill>
                            <a:srgbClr val="9933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	  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76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Грелки 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чайник </a:t>
                      </a: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u="sng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Аппликация</a:t>
                      </a:r>
                      <a:endParaRPr lang="ru-RU" sz="1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68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Грелка на чайник </a:t>
                      </a: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Лоскутков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1" u="sng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1" u="sng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81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Кукла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грелка сшита </a:t>
                      </a:r>
                      <a:r>
                        <a:rPr lang="ru-RU" sz="2400" b="1" u="sng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</a:t>
                      </a:r>
                      <a:r>
                        <a:rPr lang="ru-RU" sz="2400" b="1" u="sng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Ткани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81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Кукла 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грелка связанная </a:t>
                      </a:r>
                      <a:r>
                        <a:rPr lang="ru-RU" sz="1200" b="1" u="sng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Крючком </a:t>
                      </a:r>
                      <a:r>
                        <a:rPr lang="ru-RU" sz="1200" b="1" u="sng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b="1" u="sng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Спицами</a:t>
                      </a:r>
                      <a:endParaRPr lang="ru-RU" sz="1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568" marR="58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75" name="Рисунок 3" descr="image_23987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548680"/>
            <a:ext cx="648072" cy="796123"/>
          </a:xfrm>
          <a:prstGeom prst="rect">
            <a:avLst/>
          </a:prstGeom>
          <a:noFill/>
        </p:spPr>
      </p:pic>
      <p:pic>
        <p:nvPicPr>
          <p:cNvPr id="40973" name="Рисунок 4" descr="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40048" y="548680"/>
            <a:ext cx="567412" cy="851772"/>
          </a:xfrm>
          <a:prstGeom prst="rect">
            <a:avLst/>
          </a:prstGeom>
          <a:noFill/>
        </p:spPr>
      </p:pic>
      <p:pic>
        <p:nvPicPr>
          <p:cNvPr id="40972" name="Рисунок 5" descr="a1299355a4ac9f07f2a0f672a6f618a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1484784"/>
            <a:ext cx="576064" cy="818321"/>
          </a:xfrm>
          <a:prstGeom prst="rect">
            <a:avLst/>
          </a:prstGeom>
          <a:noFill/>
        </p:spPr>
      </p:pic>
      <p:pic>
        <p:nvPicPr>
          <p:cNvPr id="40970" name="Рисунок 6" descr="dc23267f15aa0463d2b2ce50a9ml--dlya-doma-interera-koshechka-grelka-na-chajnik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24128" y="1484784"/>
            <a:ext cx="648072" cy="780474"/>
          </a:xfrm>
          <a:prstGeom prst="rect">
            <a:avLst/>
          </a:prstGeom>
          <a:noFill/>
        </p:spPr>
      </p:pic>
      <p:pic>
        <p:nvPicPr>
          <p:cNvPr id="40969" name="Рисунок 10" descr="8613c3688ef754182d6103a704mf--dlya-doma-interera-komplekt-dlya-kuhni-grelki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92280" y="2420888"/>
            <a:ext cx="792088" cy="660991"/>
          </a:xfrm>
          <a:prstGeom prst="rect">
            <a:avLst/>
          </a:prstGeom>
          <a:noFill/>
        </p:spPr>
      </p:pic>
      <p:pic>
        <p:nvPicPr>
          <p:cNvPr id="40968" name="Рисунок 13" descr="grelka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341438" y="-965200"/>
            <a:ext cx="1027112" cy="765175"/>
          </a:xfrm>
          <a:prstGeom prst="rect">
            <a:avLst/>
          </a:prstGeom>
          <a:noFill/>
        </p:spPr>
      </p:pic>
      <p:pic>
        <p:nvPicPr>
          <p:cNvPr id="40965" name="Рисунок 7" descr="5a134ea3fbb8538c5b307b516a54--dlya-doma-interera-kuhonnyj-komplektletnee-nastroenie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948264" y="3140968"/>
            <a:ext cx="1152128" cy="792088"/>
          </a:xfrm>
          <a:prstGeom prst="rect">
            <a:avLst/>
          </a:prstGeom>
          <a:noFill/>
        </p:spPr>
      </p:pic>
      <p:pic>
        <p:nvPicPr>
          <p:cNvPr id="40966" name="Рисунок 8" descr="c77a91f799d2f5c1214dae0a4br6--dlya-doma-interera-grelka-na-chajnik-uyutnyj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92080" y="3140968"/>
            <a:ext cx="1080120" cy="838200"/>
          </a:xfrm>
          <a:prstGeom prst="rect">
            <a:avLst/>
          </a:prstGeom>
          <a:noFill/>
        </p:spPr>
      </p:pic>
      <p:pic>
        <p:nvPicPr>
          <p:cNvPr id="40967" name="Рисунок 9" descr="6ddf93076e7c4309bf88b652f2tf--dlya-doma-interera-lnyanoj-komplekt-dlya-kuhni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80112" y="2420888"/>
            <a:ext cx="864096" cy="670212"/>
          </a:xfrm>
          <a:prstGeom prst="rect">
            <a:avLst/>
          </a:prstGeom>
          <a:noFill/>
        </p:spPr>
      </p:pic>
      <p:pic>
        <p:nvPicPr>
          <p:cNvPr id="40964" name="Рисунок 17" descr="4(558)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876256" y="4293096"/>
            <a:ext cx="792088" cy="1024865"/>
          </a:xfrm>
          <a:prstGeom prst="rect">
            <a:avLst/>
          </a:prstGeom>
          <a:noFill/>
        </p:spPr>
      </p:pic>
      <p:pic>
        <p:nvPicPr>
          <p:cNvPr id="40961" name="Рисунок 11" descr="1_9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092280" y="5445224"/>
            <a:ext cx="615950" cy="1049338"/>
          </a:xfrm>
          <a:prstGeom prst="rect">
            <a:avLst/>
          </a:prstGeom>
          <a:noFill/>
        </p:spPr>
      </p:pic>
      <p:pic>
        <p:nvPicPr>
          <p:cNvPr id="40962" name="Рисунок 12" descr="63076545_1282550996_1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868144" y="5445224"/>
            <a:ext cx="649288" cy="1019176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0" y="116632"/>
            <a:ext cx="878497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20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Дизайнерские идеи. </a:t>
            </a:r>
            <a:r>
              <a:rPr kumimoji="0" lang="ru-RU" sz="2000" b="1" i="1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Анализ  идей  и  выбор  лучшего  варианта 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Рисунок 16" descr="D:\фотографии нашей куклы грелки\DSC05044.JPG"/>
          <p:cNvPicPr/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436096" y="4221088"/>
            <a:ext cx="10801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340768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Выбор ткани, оборудование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материалов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51520" y="188640"/>
            <a:ext cx="871296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Материалы оборудование  инструменты</a:t>
            </a: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1520" y="1412773"/>
          <a:ext cx="8640960" cy="5112570"/>
        </p:xfrm>
        <a:graphic>
          <a:graphicData uri="http://schemas.openxmlformats.org/drawingml/2006/table">
            <a:tbl>
              <a:tblPr/>
              <a:tblGrid>
                <a:gridCol w="4421050"/>
                <a:gridCol w="4219910"/>
              </a:tblGrid>
              <a:tr h="11877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мел 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ручные иглы            </a:t>
                      </a:r>
                      <a:r>
                        <a:rPr lang="ru-RU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распарыватель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напёрсток  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сантиметровая лента  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нитки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7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ткань для украшения куклы           </a:t>
                      </a:r>
                      <a:r>
                        <a:rPr lang="ru-RU" sz="1100" b="1" dirty="0" smtClean="0">
                          <a:solidFill>
                            <a:srgbClr val="313C2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тесьма          утеплитель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электрический утюг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7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solidFill>
                            <a:srgbClr val="313C2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ножницы для обрезания материала</a:t>
                      </a: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пряжа для 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волос                                   фурнитура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926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 швейная машина</a:t>
                      </a: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dirty="0">
                          <a:latin typeface="Calibri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краеобметочная 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машина</a:t>
                      </a:r>
                      <a:endParaRPr lang="ru-RU" sz="1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компьютер </a:t>
                      </a: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карандаш ручка линейка  ластик</a:t>
                      </a:r>
                      <a:r>
                        <a:rPr lang="ru-RU" sz="10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Рисунок 10" descr="df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1916832"/>
            <a:ext cx="647700" cy="447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927" name="Рисунок 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772816"/>
            <a:ext cx="877888" cy="622300"/>
          </a:xfrm>
          <a:prstGeom prst="rect">
            <a:avLst/>
          </a:prstGeom>
          <a:noFill/>
        </p:spPr>
      </p:pic>
      <p:pic>
        <p:nvPicPr>
          <p:cNvPr id="38928" name="Рисунок 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700808"/>
            <a:ext cx="657225" cy="706438"/>
          </a:xfrm>
          <a:prstGeom prst="rect">
            <a:avLst/>
          </a:prstGeom>
          <a:noFill/>
        </p:spPr>
      </p:pic>
      <p:pic>
        <p:nvPicPr>
          <p:cNvPr id="38929" name="Рисунок 58" descr="Rasparyvatel_50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55776" y="1844824"/>
            <a:ext cx="649287" cy="676275"/>
          </a:xfrm>
          <a:prstGeom prst="rect">
            <a:avLst/>
          </a:prstGeom>
          <a:noFill/>
        </p:spPr>
      </p:pic>
      <p:pic>
        <p:nvPicPr>
          <p:cNvPr id="38923" name="Рисунок 2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156854">
            <a:off x="5018713" y="1857046"/>
            <a:ext cx="550863" cy="655637"/>
          </a:xfrm>
          <a:prstGeom prst="rect">
            <a:avLst/>
          </a:prstGeom>
          <a:noFill/>
        </p:spPr>
      </p:pic>
      <p:pic>
        <p:nvPicPr>
          <p:cNvPr id="38924" name="Рисунок 32" descr="97753_or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152" y="1700808"/>
            <a:ext cx="1225550" cy="808038"/>
          </a:xfrm>
          <a:prstGeom prst="rect">
            <a:avLst/>
          </a:prstGeom>
          <a:noFill/>
        </p:spPr>
      </p:pic>
      <p:pic>
        <p:nvPicPr>
          <p:cNvPr id="17" name="Рисунок 16" descr="100_0308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524328" y="1700808"/>
            <a:ext cx="962660" cy="744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 descr="untitled32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940152" y="2852936"/>
            <a:ext cx="1966218" cy="803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9" name="Рисунок 49" descr="742194d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411760" y="3933056"/>
            <a:ext cx="1697038" cy="930275"/>
          </a:xfrm>
          <a:prstGeom prst="rect">
            <a:avLst/>
          </a:prstGeom>
          <a:noFill/>
        </p:spPr>
      </p:pic>
      <p:pic>
        <p:nvPicPr>
          <p:cNvPr id="38918" name="Рисунок 3" descr="25465236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08104" y="4115388"/>
            <a:ext cx="1096268" cy="693968"/>
          </a:xfrm>
          <a:prstGeom prst="rect">
            <a:avLst/>
          </a:prstGeom>
          <a:noFill/>
        </p:spPr>
      </p:pic>
      <p:pic>
        <p:nvPicPr>
          <p:cNvPr id="23" name="Рисунок 22" descr="12946-14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55576" y="5373216"/>
            <a:ext cx="1538605" cy="1019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7" name="Рисунок 67" descr="zoje-zj752-penye-overlok-pegasus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2843808" y="5445224"/>
            <a:ext cx="1512168" cy="1038868"/>
          </a:xfrm>
          <a:prstGeom prst="rect">
            <a:avLst/>
          </a:prstGeom>
          <a:noFill/>
        </p:spPr>
      </p:pic>
      <p:pic>
        <p:nvPicPr>
          <p:cNvPr id="38914" name="Рисунок 119" descr="77305-800-600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220072" y="5301208"/>
            <a:ext cx="1538288" cy="1023937"/>
          </a:xfrm>
          <a:prstGeom prst="rect">
            <a:avLst/>
          </a:prstGeom>
          <a:noFill/>
        </p:spPr>
      </p:pic>
      <p:pic>
        <p:nvPicPr>
          <p:cNvPr id="38915" name="Рисунок 35" descr="7637688-protractor-pen-pencil-rules-calculator-and-workbook-page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236296" y="5445224"/>
            <a:ext cx="1266825" cy="795337"/>
          </a:xfrm>
          <a:prstGeom prst="rect">
            <a:avLst/>
          </a:prstGeom>
          <a:noFill/>
        </p:spPr>
      </p:pic>
      <p:pic>
        <p:nvPicPr>
          <p:cNvPr id="21" name="Рисунок 20" descr="D:\фотографии нашей куклы грелки\DSC05013.JPG"/>
          <p:cNvPicPr/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1835696" y="2852936"/>
            <a:ext cx="1368151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D:\фотографии нашей куклы грелки\DSC05010.JPG"/>
          <p:cNvPicPr/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395536" y="2852936"/>
            <a:ext cx="1331172" cy="833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D:\фотографии нашей куклы грелки\DSC05014.JPG"/>
          <p:cNvPicPr/>
          <p:nvPr/>
        </p:nvPicPr>
        <p:blipFill>
          <a:blip r:embed="rId18" cstate="email"/>
          <a:srcRect/>
          <a:stretch>
            <a:fillRect/>
          </a:stretch>
        </p:blipFill>
        <p:spPr bwMode="auto">
          <a:xfrm rot="5400000">
            <a:off x="3599891" y="2744927"/>
            <a:ext cx="72008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D:\фотографии нашей куклы грелки\DSC05018.JPG"/>
          <p:cNvPicPr/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7020272" y="4149080"/>
            <a:ext cx="1067011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20888"/>
            <a:ext cx="399593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26286" y="548680"/>
            <a:ext cx="76501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Основы цветоведения 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39552" y="1877598"/>
            <a:ext cx="828092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Большое значение я уделяла цветовому решению, т.к.  моё изделие должно быть ярким, красочным и красивым. В изделии я выдержала закономерность соотношения цветовых частей и общее равновесие цвета, т.е. присутствует цветовая гармония. Для того, чтобы овладеть композицией рисунка, сочетанием цветовой гаммы, свойствами цвета, закономерностями сочетания цветов и оттенков, законами гармонии, я познакомилась с общими правилами основ цветоведения. В качестве основы при определении цветовых тонов и правильного сочетания берётся цветовой спектр радуги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1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 и освоении технологии  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изготовления куклы на чайник </a:t>
            </a:r>
            <a:endParaRPr lang="en-US" sz="5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«Чайная Матрешка»</a:t>
            </a:r>
            <a:endParaRPr lang="ru-RU" sz="5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1652879"/>
            <a:ext cx="875077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40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Настоящее чаепитие не терпит суеты, поэтому так важно, чтобы заварочный чайник оставался горячим как можно дольше.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40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Первая помощница для сохранения тепла семейного чайника – "Чайная Матрешка".</a:t>
            </a:r>
            <a:endParaRPr kumimoji="0" lang="ru-RU" sz="4000" b="1" i="0" u="none" strike="noStrike" normalizeH="0" baseline="0" dirty="0" smtClean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476672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Проблема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7016" y="715187"/>
          <a:ext cx="8677472" cy="6078665"/>
        </p:xfrm>
        <a:graphic>
          <a:graphicData uri="http://schemas.openxmlformats.org/drawingml/2006/table">
            <a:tbl>
              <a:tblPr/>
              <a:tblGrid>
                <a:gridCol w="2916832"/>
                <a:gridCol w="5760640"/>
              </a:tblGrid>
              <a:tr h="2096356">
                <a:tc>
                  <a:txBody>
                    <a:bodyPr/>
                    <a:lstStyle/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Организация  рабочего  места</a:t>
                      </a:r>
                    </a:p>
                  </a:txBody>
                  <a:tcPr marL="42862" marR="42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Для  операций,  выполняемых  вручную,  необходим  рабочий  стол,  на  котором  </a:t>
                      </a:r>
                      <a:endParaRPr lang="ru-RU" sz="1100" b="1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должны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 находиться  только  обрабатываемые  детали,  инструменты  и   </a:t>
                      </a:r>
                      <a:endParaRPr lang="ru-RU" sz="1100" b="1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приспособления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.  Во </a:t>
                      </a: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время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 ручных  работ  нужно  следить  за  правильной  посадкой.  </a:t>
                      </a:r>
                      <a:endParaRPr lang="ru-RU" sz="1100" b="1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Неправильное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 положение  корпуса  (туловища)  вызывает  усталость,  </a:t>
                      </a: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снижает</a:t>
                      </a:r>
                      <a:r>
                        <a:rPr lang="ru-RU" sz="1100" b="1" baseline="0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 р</a:t>
                      </a: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аботоспособность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,  а  также  приводит  к  сутулости,  искривлению  позвоночника, </a:t>
                      </a:r>
                      <a:endParaRPr lang="ru-RU" sz="1100" b="1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ухудшает  зрение. Рабочее  место  для  выполнения  машинных  работ - это  стол,  на  котором  установлена  швейная  машина  и  разложены  необходимые </a:t>
                      </a:r>
                      <a:endParaRPr lang="ru-RU" sz="1100" b="1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инструменты,  </a:t>
                      </a: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приспособления.</a:t>
                      </a:r>
                      <a:r>
                        <a:rPr lang="ru-RU" sz="1100" b="1" baseline="0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Во 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время  работы  на  швейной  машине  рабочее   место  должно  быть  хорошо  </a:t>
                      </a:r>
                      <a:endParaRPr lang="ru-RU" sz="1100" b="1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освещено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.  При  работе  на  швейной  машине  очень  важно  сидеть,  слегка  наклонив  </a:t>
                      </a:r>
                      <a:r>
                        <a:rPr lang="ru-RU" sz="11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ккорпус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 и  голову </a:t>
                      </a:r>
                      <a:r>
                        <a:rPr lang="ru-RU" sz="11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вперѐд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42862" marR="42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8282">
                <a:tc>
                  <a:txBody>
                    <a:bodyPr/>
                    <a:lstStyle/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Техника</a:t>
                      </a:r>
                      <a:r>
                        <a:rPr lang="ru-RU" sz="1200" b="1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безопасности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 при  выполнении  ручных  </a:t>
                      </a:r>
                      <a:endParaRPr lang="ru-RU" sz="1200" b="1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работ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2862" marR="42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Быть  </a:t>
                      </a: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внимательной;</a:t>
                      </a:r>
                      <a:r>
                        <a:rPr lang="ru-RU" sz="1100" b="1" baseline="0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надевать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 </a:t>
                      </a:r>
                      <a:r>
                        <a:rPr lang="ru-RU" sz="11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напѐрсток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 на  средний  палец  правой  руки,  чтобы  не  уколоть  его; вкалывать  иглы  и  булавки  только  в  игольницу;</a:t>
                      </a:r>
                    </a:p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не  шить  погнутой  иголкой;  не  вкалывать  иглы  в  одежду; класть  ножницы  справа  от  себя  с  сомкнутыми  лезвиями; передавать  ножницы  только  с  сомкнутыми  лезвиями  и  кольцами   </a:t>
                      </a:r>
                      <a:r>
                        <a:rPr lang="ru-RU" sz="11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вперѐд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42862" marR="42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277">
                <a:tc>
                  <a:txBody>
                    <a:bodyPr/>
                    <a:lstStyle/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Правила техники безопасности при швейных работах</a:t>
                      </a:r>
                    </a:p>
                  </a:txBody>
                  <a:tcPr marL="42862" marR="42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Не  наклоняться  близко  к  движущимся  частям  швейной  машины; не  держать  пальцы  рук  вблизи  движущей  иглы; не  </a:t>
                      </a: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класть 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на  платформу  посторонние  предметы.</a:t>
                      </a:r>
                    </a:p>
                  </a:txBody>
                  <a:tcPr marL="42862" marR="42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266">
                <a:tc>
                  <a:txBody>
                    <a:bodyPr/>
                    <a:lstStyle/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Правила  техники  безопасности  при  </a:t>
                      </a:r>
                      <a:endParaRPr lang="ru-RU" sz="1200" b="1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выполнении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  влажно-тепловых работ</a:t>
                      </a:r>
                    </a:p>
                  </a:txBody>
                  <a:tcPr marL="42862" marR="42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 Не  оставлять  включенный  утюг; ставить  диск  терморегулятора  в  соответствии  с  выбранной  тканью; ставить  утюг  на  специальную  подставку; следить  за  тем,  чтобы  шнур  не  касался  подошвы  утюга;  </a:t>
                      </a:r>
                      <a:endParaRPr lang="ru-RU" sz="1100" b="1" dirty="0" smtClean="0">
                        <a:solidFill>
                          <a:srgbClr val="7030A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включать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 и  выключать  утюг  сухими  руками,  браться  при  этом  за  корпус  вилки,  а  не  за  шнур;</a:t>
                      </a:r>
                    </a:p>
                    <a:p>
                      <a:pPr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</a:rPr>
                        <a:t>  ВТО  изделия  или  детали  выполнять  с  изнаночной  стороны  по направлению  долевой  нити.  </a:t>
                      </a:r>
                    </a:p>
                  </a:txBody>
                  <a:tcPr marL="42862" marR="42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7892" name="Рисунок 5" descr="63dc56f2023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052736"/>
            <a:ext cx="1773306" cy="1494266"/>
          </a:xfrm>
          <a:prstGeom prst="rect">
            <a:avLst/>
          </a:prstGeom>
          <a:noFill/>
        </p:spPr>
      </p:pic>
      <p:pic>
        <p:nvPicPr>
          <p:cNvPr id="37891" name="Рисунок 2" descr="19771-po-tehnike-bezopasnosti-na-uroke-tehnologi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3284984"/>
            <a:ext cx="1296144" cy="648072"/>
          </a:xfrm>
          <a:prstGeom prst="rect">
            <a:avLst/>
          </a:prstGeom>
          <a:noFill/>
        </p:spPr>
      </p:pic>
      <p:pic>
        <p:nvPicPr>
          <p:cNvPr id="37890" name="Рисунок 3" descr="img1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5301208"/>
            <a:ext cx="720080" cy="1224135"/>
          </a:xfrm>
          <a:prstGeom prst="rect">
            <a:avLst/>
          </a:prstGeom>
          <a:noFill/>
        </p:spPr>
      </p:pic>
      <p:pic>
        <p:nvPicPr>
          <p:cNvPr id="37889" name="Рисунок 4" descr="724344_html_m4bdb1a8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712" y="5301208"/>
            <a:ext cx="1008112" cy="109905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9592" y="0"/>
            <a:ext cx="741682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0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  рабочего  места.</a:t>
            </a:r>
          </a:p>
          <a:p>
            <a:pPr algn="ctr"/>
            <a:r>
              <a:rPr kumimoji="0" lang="ru-RU" sz="20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Техника безопасности на рабочем месте</a:t>
            </a:r>
            <a:endParaRPr lang="ru-RU" sz="2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янный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85860"/>
            <a:ext cx="2714644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571736" y="1714488"/>
            <a:ext cx="635798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Грелка «Чайная Матрешка» ситцевый сарафан, украшенный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    тесьмой в сочетании с белой шелковой блузкой  придают кукле нарядный вид.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На голове – ситцевый платочек.  Отделка – кружево или тесьма.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428604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Эскиз куклы 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-30778"/>
            <a:ext cx="87154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nherit"/>
                <a:ea typeface="Times New Roman" pitchFamily="18" charset="0"/>
                <a:cs typeface="Arial" pitchFamily="34" charset="0"/>
              </a:rPr>
              <a:t>Снятие</a:t>
            </a:r>
            <a:r>
              <a:rPr kumimoji="0" lang="ru-RU" sz="4800" b="1" i="0" u="none" strike="noStrike" normalizeH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nheri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8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nherit"/>
                <a:ea typeface="Times New Roman" pitchFamily="18" charset="0"/>
                <a:cs typeface="Arial" pitchFamily="34" charset="0"/>
              </a:rPr>
              <a:t>мерок </a:t>
            </a:r>
            <a:endParaRPr kumimoji="0" lang="ru-RU" sz="4800" b="1" i="0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Безянный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857232"/>
            <a:ext cx="4286280" cy="314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5048" y="4077072"/>
          <a:ext cx="8389440" cy="2480804"/>
        </p:xfrm>
        <a:graphic>
          <a:graphicData uri="http://schemas.openxmlformats.org/drawingml/2006/table">
            <a:tbl>
              <a:tblPr/>
              <a:tblGrid>
                <a:gridCol w="6985839"/>
                <a:gridCol w="1403601"/>
              </a:tblGrid>
              <a:tr h="1080120">
                <a:tc>
                  <a:txBody>
                    <a:bodyPr/>
                    <a:lstStyle/>
                    <a:p>
                      <a:pPr algn="l" fontAlgn="base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2800" dirty="0">
                          <a:solidFill>
                            <a:srgbClr val="333333"/>
                          </a:solidFill>
                          <a:latin typeface="inherit"/>
                          <a:ea typeface="Times New Roman"/>
                          <a:cs typeface="Arial"/>
                        </a:rPr>
                        <a:t>1. Окружность заварного </a:t>
                      </a:r>
                      <a:r>
                        <a:rPr lang="ru-RU" sz="2800" dirty="0">
                          <a:latin typeface="inherit"/>
                          <a:ea typeface="Times New Roman"/>
                          <a:cs typeface="Arial"/>
                        </a:rPr>
                        <a:t>чайника (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О4)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25см</a:t>
                      </a: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06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ru-RU" sz="2800" dirty="0">
                          <a:solidFill>
                            <a:srgbClr val="333333"/>
                          </a:solidFill>
                          <a:latin typeface="inherit"/>
                          <a:ea typeface="Times New Roman"/>
                          <a:cs typeface="Arial"/>
                        </a:rPr>
                        <a:t>2. Высота заварного </a:t>
                      </a:r>
                      <a:r>
                        <a:rPr lang="ru-RU" sz="2800" dirty="0">
                          <a:latin typeface="inherit"/>
                          <a:ea typeface="Times New Roman"/>
                          <a:cs typeface="Arial"/>
                        </a:rPr>
                        <a:t>чайника (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В4)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16см</a:t>
                      </a: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85728"/>
            <a:ext cx="80724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48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Построение чертежа</a:t>
            </a:r>
            <a:endParaRPr lang="ru-RU" sz="4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071545"/>
          <a:ext cx="8001056" cy="5529299"/>
        </p:xfrm>
        <a:graphic>
          <a:graphicData uri="http://schemas.openxmlformats.org/drawingml/2006/table">
            <a:tbl>
              <a:tblPr/>
              <a:tblGrid>
                <a:gridCol w="425936"/>
                <a:gridCol w="3360278"/>
                <a:gridCol w="4214842"/>
              </a:tblGrid>
              <a:tr h="18329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i="0" u="none" strike="noStrike" cap="none" spc="0" normalizeH="0" baseline="0" dirty="0" smtClean="0">
                          <a:ln w="1905"/>
                          <a:solidFill>
                            <a:schemeClr val="tx1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грелки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500" algn="l"/>
                          <a:tab pos="3060065" algn="ctr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 АН=В</a:t>
                      </a:r>
                      <a:r>
                        <a:rPr lang="ru-RU" sz="1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АО=ОА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= НН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500" algn="l"/>
                          <a:tab pos="22733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 АН=А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Н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=В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500" algn="l"/>
                          <a:tab pos="22733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 НН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=О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:2+2см           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высота чайника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500" algn="l"/>
                          <a:tab pos="22733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 НН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= НН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:2               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- обхват чайника</a:t>
                      </a: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7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Построение чертежа куклы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500" algn="l"/>
                          <a:tab pos="3060065" algn="ctr"/>
                        </a:tabLs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0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500" algn="l"/>
                          <a:tab pos="37846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=25см                                     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=О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=16см                                  ЕО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=О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6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=7,5см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500" algn="l"/>
                          <a:tab pos="4695825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АО=ОА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= НН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:2=12,5см               КК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=1см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90500" algn="l"/>
                          <a:tab pos="4695825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ОО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=6см                                         О</a:t>
                      </a:r>
                      <a:r>
                        <a:rPr lang="ru-RU" sz="16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К=12см</a:t>
                      </a: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2227" name="Рисунок 8" descr="File00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1285860"/>
            <a:ext cx="1764873" cy="1571636"/>
          </a:xfrm>
          <a:prstGeom prst="rect">
            <a:avLst/>
          </a:prstGeom>
          <a:noFill/>
        </p:spPr>
      </p:pic>
      <p:pic>
        <p:nvPicPr>
          <p:cNvPr id="52226" name="Рисунок 11" descr="File000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3714752"/>
            <a:ext cx="207170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88640"/>
            <a:ext cx="55856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Обработка куклы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D:\фотографии нашей куклы грелки\DSC0502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фотографии нашей куклы грелки\DSC0502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1196752"/>
            <a:ext cx="28083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фотографии нашей куклы грелки\DSC0502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1124744"/>
            <a:ext cx="273630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фотографии нашей куклы грелки\DSC050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1064009" y="4272695"/>
            <a:ext cx="1510562" cy="227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фотографии нашей куклы грелки\DSC0502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2087724" y="3609020"/>
            <a:ext cx="23042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фотографии нашей куклы грелки\DSC0503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99992" y="3645024"/>
            <a:ext cx="230425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:\фотографии нашей куклы грелки\DSC05046 — копия (2)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76256" y="3933056"/>
            <a:ext cx="201622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фотографии нашей куклы грелки\DSC05028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3501008"/>
            <a:ext cx="172819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04664"/>
            <a:ext cx="56166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Обработка блузки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D:\фотографии нашей куклы грелки\DSC0503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15516" y="1592796"/>
            <a:ext cx="18722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новый проект\фотографии куклы-грелки\DSC0508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628800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новый проект\фотографии куклы-грелки\DSC0509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1556792"/>
            <a:ext cx="201622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новый проект\фотографии куклы-грелки\DSC0509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6840252" y="1448780"/>
            <a:ext cx="18002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новый проект\фотографии куклы-грелки\DSC0510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323528" y="3789040"/>
            <a:ext cx="230425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фотографии нашей куклы грелки\DSC05038 — копия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 flipV="1">
            <a:off x="2915816" y="4221088"/>
            <a:ext cx="259228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фотографии нашей куклы грелки\DSC05038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40152" y="3861048"/>
            <a:ext cx="28083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6632"/>
            <a:ext cx="8084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n w="1905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Обработка юбки </a:t>
            </a:r>
            <a:endParaRPr lang="ru-RU" sz="6000" dirty="0">
              <a:ln w="1905">
                <a:solidFill>
                  <a:srgbClr val="C00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D:\фотографии нашей куклы грелки\DSC0503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51520" y="1268760"/>
            <a:ext cx="2196244" cy="205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Марс\Desktop\проект на чайник\на чайник\image_819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3929066"/>
            <a:ext cx="2583248" cy="2143140"/>
          </a:xfrm>
          <a:prstGeom prst="rect">
            <a:avLst/>
          </a:prstGeom>
          <a:noFill/>
        </p:spPr>
      </p:pic>
      <p:pic>
        <p:nvPicPr>
          <p:cNvPr id="11" name="Рисунок 10" descr="D:\фотографии нашей куклы грелки\DSC0503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1196752"/>
            <a:ext cx="17281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фотографии нашей куклы грелки\DSC0501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92877" y="3821909"/>
            <a:ext cx="200026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D:\фотографии нашей куклы грелки\DSC0500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4644007" y="1268761"/>
            <a:ext cx="2376264" cy="208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D:\новый проект\фотографии куклы-грелки\DSC0510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14810" y="3929066"/>
            <a:ext cx="22860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D:\фотографии нашей куклы грелки\DSC05046 — копия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00760" y="2357430"/>
            <a:ext cx="285752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фотографии нашей куклы грелки\DSC0504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42852"/>
            <a:ext cx="7000924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772816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Экономическое  </a:t>
            </a:r>
          </a:p>
          <a:p>
            <a:pPr algn="ctr"/>
            <a:r>
              <a:rPr lang="ru-RU" sz="6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обоснование</a:t>
            </a: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428869"/>
          <a:ext cx="8786874" cy="4071963"/>
        </p:xfrm>
        <a:graphic>
          <a:graphicData uri="http://schemas.openxmlformats.org/drawingml/2006/table">
            <a:tbl>
              <a:tblPr/>
              <a:tblGrid>
                <a:gridCol w="649421"/>
                <a:gridCol w="2207482"/>
                <a:gridCol w="1552564"/>
                <a:gridCol w="1298842"/>
                <a:gridCol w="1552564"/>
                <a:gridCol w="1526001"/>
              </a:tblGrid>
              <a:tr h="6786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п/</a:t>
                      </a: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Цена, руб.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Стоимость, руб.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Обозначение стоимости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3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Синтепон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Ц-1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3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Нитки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шт.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 -2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3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Фурнитура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 -3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3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Всего:</a:t>
                      </a:r>
                      <a:endParaRPr lang="ru-RU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173,00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Ц- общ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330">
                <a:tc gridSpan="6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Расчет электроэнергии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на швейной машине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8часа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1,81коп.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14,48руб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="1" baseline="-25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86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Влажно-тепловая обработка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3час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1,81 коп.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5,43руб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="1" baseline="-25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3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Всего:</a:t>
                      </a:r>
                      <a:endParaRPr lang="ru-RU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11часов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19,91руб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="1" baseline="-250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</a:t>
                      </a:r>
                      <a:r>
                        <a:rPr lang="ru-RU" sz="1200" b="1" baseline="-25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91181"/>
            <a:ext cx="8715436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Себестоимость изделия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Обоснование стоимости материалов (Ц); Материальные затраты (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Мз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);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Обоснование затрат электроэнергии (Т)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Мз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 =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1600" b="1" i="0" u="none" strike="noStrike" cap="none" normalizeH="0" baseline="-3000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общ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+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Ц</a:t>
            </a:r>
            <a:r>
              <a:rPr kumimoji="0" lang="ru-RU" sz="1600" b="1" i="0" u="none" strike="noStrike" cap="none" normalizeH="0" baseline="-3000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общ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 = руб.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Мз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 = 20,5 + 173,00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=  192,91 руб.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Я рассчитала время, затраченное на изготовление моего изделия которое составило  8 часов работы на швейной машине,  3 часа  влажно-тепловой обработки. Итого: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11 часов.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1484203"/>
            <a:ext cx="849694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того, чтобы начать шить куклу на чайник, надо </a:t>
            </a:r>
            <a:r>
              <a:rPr lang="ru-RU" sz="28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иметь</a:t>
            </a:r>
            <a:r>
              <a:rPr kumimoji="0" lang="ru-RU" sz="28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знания работы с тканью,  на швейной машине, умения рисовать эскиз, рассчитать мерки для построения чертежа чайника.  </a:t>
            </a:r>
            <a:r>
              <a:rPr lang="ru-RU" sz="28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8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одобрать  ткань, которая не источает запах при нагревании, и легко выдерживает высокую температуру, не деформируясь, не теряет цвет.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изготовления грелки  </a:t>
            </a:r>
            <a:r>
              <a:rPr kumimoji="0" lang="ru-RU" sz="2800" b="1" i="0" u="none" strike="noStrike" normalizeH="0" baseline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необходим утеплитель </a:t>
            </a:r>
            <a:r>
              <a:rPr kumimoji="0" lang="ru-RU" sz="28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r>
              <a:rPr lang="ru-RU" sz="28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основе «</a:t>
            </a:r>
            <a:r>
              <a:rPr kumimoji="0" lang="ru-RU" sz="2800" b="1" i="0" u="none" strike="noStrike" normalizeH="0" baseline="0" dirty="0" err="1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синтепон</a:t>
            </a:r>
            <a:r>
              <a:rPr kumimoji="0" lang="ru-RU" sz="2800" b="1" i="0" u="none" strike="noStrike" normalizeH="0" baseline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», который способен удерживать тепло.</a:t>
            </a:r>
            <a:endParaRPr kumimoji="0" lang="ru-RU" sz="2800" b="1" i="0" u="none" strike="noStrike" normalizeH="0" baseline="0" dirty="0" smtClean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260649"/>
            <a:ext cx="4968552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4"/>
          <p:cNvGraphicFramePr/>
          <p:nvPr/>
        </p:nvGraphicFramePr>
        <p:xfrm>
          <a:off x="395536" y="1484784"/>
          <a:ext cx="856895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312511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 CYR"/>
                <a:ea typeface="Times New Roman" pitchFamily="18" charset="0"/>
                <a:cs typeface="Arial" pitchFamily="34" charset="0"/>
              </a:rPr>
              <a:t>Результаты анкетирования</a:t>
            </a:r>
            <a:endParaRPr kumimoji="0" lang="ru-RU" sz="5400" b="1" i="0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фотографии куклы-грелки 27\DSC051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476672"/>
            <a:ext cx="4500594" cy="61183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4" y="142852"/>
            <a:ext cx="5000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 работы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Марс\Desktop\2-yuliya-sitohova-yael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8640"/>
            <a:ext cx="8352928" cy="640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286000" y="476673"/>
            <a:ext cx="6246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Хлебом, солью привечаем,</a:t>
            </a:r>
            <a:endParaRPr lang="ru-RU" sz="2000" dirty="0" smtClean="0">
              <a:solidFill>
                <a:schemeClr val="bg1"/>
              </a:solidFill>
              <a:latin typeface="Monotype Corsiva" pitchFamily="66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Самовар на стол несем</a:t>
            </a:r>
            <a:endParaRPr lang="ru-RU" sz="2000" dirty="0" smtClean="0">
              <a:solidFill>
                <a:schemeClr val="bg1"/>
              </a:solidFill>
              <a:latin typeface="Monotype Corsiva" pitchFamily="66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Мы за чаем не скучаем</a:t>
            </a:r>
            <a:endParaRPr lang="ru-RU" sz="2000" dirty="0" smtClean="0">
              <a:solidFill>
                <a:schemeClr val="bg1"/>
              </a:solidFill>
              <a:latin typeface="Monotype Corsiva" pitchFamily="66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Говорим о том, о сем!</a:t>
            </a:r>
            <a:endParaRPr lang="ru-RU" sz="2000" dirty="0" smtClean="0">
              <a:solidFill>
                <a:schemeClr val="bg1"/>
              </a:solidFill>
              <a:latin typeface="Monotype Corsiva" pitchFamily="66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Пышет жаром самовар</a:t>
            </a:r>
            <a:endParaRPr lang="ru-RU" sz="2000" dirty="0" smtClean="0">
              <a:solidFill>
                <a:schemeClr val="bg1"/>
              </a:solidFill>
              <a:latin typeface="Monotype Corsiva" pitchFamily="66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Из-под крышки рвется пар</a:t>
            </a:r>
            <a:endParaRPr lang="ru-RU" sz="2000" dirty="0" smtClean="0">
              <a:solidFill>
                <a:schemeClr val="bg1"/>
              </a:solidFill>
              <a:latin typeface="Monotype Corsiva" pitchFamily="66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Сидит кукла наверху</a:t>
            </a:r>
            <a:endParaRPr lang="ru-RU" sz="2000" dirty="0" smtClean="0">
              <a:solidFill>
                <a:schemeClr val="bg1"/>
              </a:solidFill>
              <a:latin typeface="Monotype Corsiva" pitchFamily="66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Греет донышко в пару!</a:t>
            </a:r>
            <a:endParaRPr lang="ru-RU" sz="2000" dirty="0" smtClean="0">
              <a:solidFill>
                <a:schemeClr val="bg1"/>
              </a:solidFill>
              <a:latin typeface="Monotype Corsiva" pitchFamily="66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П. А. Вяземский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534400" cy="719138"/>
          </a:xfrm>
        </p:spPr>
        <p:txBody>
          <a:bodyPr>
            <a:noAutofit/>
          </a:bodyPr>
          <a:lstStyle/>
          <a:p>
            <a:pPr eaLnBrk="1" hangingPunct="1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 проекта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95936" y="1196753"/>
            <a:ext cx="4824536" cy="4968552"/>
          </a:xfrm>
        </p:spPr>
        <p:txBody>
          <a:bodyPr>
            <a:normAutofit fontScale="77500" lnSpcReduction="20000"/>
          </a:bodyPr>
          <a:lstStyle/>
          <a:p>
            <a:pPr marL="273050" indent="-273050" algn="ctr">
              <a:buNone/>
              <a:defRPr/>
            </a:pPr>
            <a:endParaRPr lang="ru-RU" sz="4000" b="1" u="sng" dirty="0" smtClean="0"/>
          </a:p>
          <a:p>
            <a:pPr marL="273050" indent="-273050" algn="ctr">
              <a:buNone/>
              <a:defRPr/>
            </a:pPr>
            <a:r>
              <a:rPr lang="ru-RU" sz="5100" b="1" u="sng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Исанбаева</a:t>
            </a:r>
            <a:r>
              <a:rPr lang="ru-RU" sz="5100" b="1" u="sng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Диана  </a:t>
            </a:r>
            <a:r>
              <a:rPr lang="ru-RU" sz="5100" b="1" u="sng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Фанисовна</a:t>
            </a:r>
            <a:endParaRPr lang="ru-RU" sz="5100" b="1" u="sng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73050" indent="-273050" algn="ctr">
              <a:buNone/>
              <a:defRPr/>
            </a:pPr>
            <a:endParaRPr lang="ru-RU" sz="4000" u="sng" dirty="0" smtClean="0"/>
          </a:p>
          <a:p>
            <a:pPr algn="ctr">
              <a:buNone/>
            </a:pPr>
            <a:r>
              <a:rPr lang="ru-RU" sz="2900" b="1" dirty="0" smtClean="0">
                <a:solidFill>
                  <a:srgbClr val="002060"/>
                </a:solidFill>
              </a:rPr>
              <a:t>Муниципальное бюджетное общеобразовательное учреждение</a:t>
            </a:r>
            <a:endParaRPr lang="ru-RU" sz="29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900" b="1" dirty="0" smtClean="0">
                <a:solidFill>
                  <a:srgbClr val="002060"/>
                </a:solidFill>
              </a:rPr>
              <a:t>«Средняя общеобразовательная школа №6 им. Сирина Николая Ивановича»</a:t>
            </a:r>
            <a:endParaRPr lang="ru-RU" sz="29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900" b="1" dirty="0" smtClean="0">
                <a:solidFill>
                  <a:srgbClr val="002060"/>
                </a:solidFill>
              </a:rPr>
              <a:t> </a:t>
            </a:r>
            <a:br>
              <a:rPr lang="ru-RU" sz="2900" b="1" dirty="0" smtClean="0">
                <a:solidFill>
                  <a:srgbClr val="002060"/>
                </a:solidFill>
              </a:rPr>
            </a:br>
            <a:endParaRPr lang="ru-RU" sz="2900" b="1" u="sng" dirty="0" smtClean="0">
              <a:solidFill>
                <a:srgbClr val="002060"/>
              </a:solidFill>
            </a:endParaRPr>
          </a:p>
          <a:p>
            <a:pPr marL="273050" indent="-273050" algn="ctr"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«в» класс</a:t>
            </a:r>
          </a:p>
        </p:txBody>
      </p:sp>
      <p:pic>
        <p:nvPicPr>
          <p:cNvPr id="5" name="Рисунок 4" descr="D:\новый проект\фотографии куклы-грелки\DSC0508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23528" y="1340768"/>
            <a:ext cx="367240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Научный руководитель проекта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1527175"/>
            <a:ext cx="6048672" cy="4998169"/>
          </a:xfrm>
        </p:spPr>
        <p:txBody>
          <a:bodyPr rtlCol="0">
            <a:normAutofit fontScale="55000" lnSpcReduction="20000"/>
          </a:bodyPr>
          <a:lstStyle/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5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Косачева Татьяна Семеновна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 технологии высшей квалификационной категории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Победитель номинации «Лучший педагог образовательного учреждения» </a:t>
            </a:r>
            <a:r>
              <a:rPr lang="ru-RU" sz="3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рамках Приоритетного национального проекта «Образование»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очетный работник общего образования Российской Федерации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100" name="Picture 20" descr="IMG_726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628801"/>
            <a:ext cx="2232248" cy="3317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260649"/>
            <a:ext cx="61926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</a:t>
            </a:r>
            <a:r>
              <a:rPr lang="ru-RU" u="sng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357298"/>
            <a:ext cx="8501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      </a:t>
            </a:r>
            <a:endParaRPr lang="ru-RU" sz="28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340768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Изготовление  куклы  своими  руками — увлекательный  творческий  процесс  и  замечательное  хобби.  Самодельные  чайные куклы  способны прекрасно  вписаться  в интерьер, придав  ему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 уюта  и  домашней  теплоты, отразить  внутренний мир автора.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Все  материалы,  которые,  я  использовала  для 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создания «Чайной Матрешки»,  экологически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безопасны, т.к. ткань имеет натуральные свойства хлопчатобумажного и льняного волокна.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116632"/>
            <a:ext cx="489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 и задачи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751344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Выполнить грелку «Чайная Матрешка», сохраняя  традиции чаепития.</a:t>
            </a:r>
          </a:p>
          <a:p>
            <a:pPr lvl="0"/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Познакомиться с   историей чаепития на Руси;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Узнать историю возникновения грелок  на чайник и самовар;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Выбрать наиболее подходящий  способ изготовления грелки, грелки-куклы;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Подобрать инструменты, оборудование  и  ткани для пошива куклы;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Выполнить изделие, соблюдая технологическую последовательность изделия; 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Организовать   рабочее  место и  соблюдать и технику безопасности;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Рассчитать экономический расчёт изделия;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Провести социологический опрос в форме анкетирования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9" name="WordArt 13"/>
          <p:cNvSpPr>
            <a:spLocks noChangeArrowheads="1" noChangeShapeType="1" noTextEdit="1"/>
          </p:cNvSpPr>
          <p:nvPr/>
        </p:nvSpPr>
        <p:spPr bwMode="auto">
          <a:xfrm>
            <a:off x="1403648" y="764704"/>
            <a:ext cx="3352800" cy="704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"Чайные матрешки" </a:t>
            </a:r>
            <a:endParaRPr lang="ru-RU" sz="3600" kern="10" spc="0" dirty="0">
              <a:ln w="12700">
                <a:solidFill>
                  <a:srgbClr val="00206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9948" name="AutoShape 12"/>
          <p:cNvSpPr>
            <a:spLocks noChangeArrowheads="1"/>
          </p:cNvSpPr>
          <p:nvPr/>
        </p:nvSpPr>
        <p:spPr bwMode="auto">
          <a:xfrm>
            <a:off x="1043608" y="692696"/>
            <a:ext cx="7344816" cy="1055241"/>
          </a:xfrm>
          <a:prstGeom prst="roundRect">
            <a:avLst>
              <a:gd name="adj" fmla="val 16667"/>
            </a:avLst>
          </a:prstGeom>
          <a:solidFill>
            <a:srgbClr val="F3FBD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7" name="AutoShape 11"/>
          <p:cNvSpPr>
            <a:spLocks noChangeArrowheads="1"/>
          </p:cNvSpPr>
          <p:nvPr/>
        </p:nvSpPr>
        <p:spPr bwMode="auto">
          <a:xfrm>
            <a:off x="1619672" y="1628800"/>
            <a:ext cx="6552728" cy="702221"/>
          </a:xfrm>
          <a:prstGeom prst="wedgeRectCallout">
            <a:avLst>
              <a:gd name="adj1" fmla="val -23204"/>
              <a:gd name="adj2" fmla="val 385685"/>
            </a:avLst>
          </a:prstGeom>
          <a:solidFill>
            <a:srgbClr val="FDE9D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Знания, умения, необходимая информация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539552" y="2204864"/>
            <a:ext cx="2376264" cy="100811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История развития чаепитие на Руси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323528" y="4365104"/>
            <a:ext cx="2376264" cy="100811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Дизайнерские идеи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5436096" y="2276872"/>
            <a:ext cx="3024336" cy="115212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Материалы, инструменты и оборудование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203848" y="2708920"/>
            <a:ext cx="2016224" cy="1224136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Художественные особенности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971600" y="3356992"/>
            <a:ext cx="2088232" cy="864096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Альтернатива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283968" y="5229200"/>
            <a:ext cx="2016224" cy="72008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Реклама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107504" y="22527"/>
            <a:ext cx="8928992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организации рабочего места по изготовлению 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9965" name="Rectangle 29"/>
          <p:cNvSpPr>
            <a:spLocks noChangeArrowheads="1"/>
          </p:cNvSpPr>
          <p:nvPr/>
        </p:nvSpPr>
        <p:spPr bwMode="auto">
          <a:xfrm>
            <a:off x="0" y="191683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66" name="WordArt 30"/>
          <p:cNvSpPr>
            <a:spLocks noChangeArrowheads="1" noChangeShapeType="1" noTextEdit="1"/>
          </p:cNvSpPr>
          <p:nvPr/>
        </p:nvSpPr>
        <p:spPr bwMode="auto">
          <a:xfrm>
            <a:off x="1475656" y="692696"/>
            <a:ext cx="633670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0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"Чайные матрешки" </a:t>
            </a:r>
            <a:endParaRPr lang="ru-RU" sz="3600" kern="10" spc="0" dirty="0">
              <a:ln w="12700">
                <a:solidFill>
                  <a:srgbClr val="00206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1691680" y="5229200"/>
            <a:ext cx="2455416" cy="79208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Себестоимость изделия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2627784" y="4077072"/>
            <a:ext cx="2664296" cy="864096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Цветовое решение в проекте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5364088" y="3501008"/>
            <a:ext cx="2448272" cy="115212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Охрану труда и техника безопасности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444208" y="4725144"/>
            <a:ext cx="2376264" cy="1224136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Технология выполнения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с\Desktop\проет дианы 12\123548214_SRR__2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2420888"/>
            <a:ext cx="6120680" cy="38164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История развития традиционного народного чаепития, его художественные особенности</a:t>
            </a:r>
            <a:endParaRPr lang="ru-RU" sz="36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чай\А.Волосков За чайным столом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1113" y="332656"/>
            <a:ext cx="867009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Марс\Desktop\6533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64286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2023</TotalTime>
  <Words>751</Words>
  <Application>Microsoft Office PowerPoint</Application>
  <PresentationFormat>Экран (4:3)</PresentationFormat>
  <Paragraphs>203</Paragraphs>
  <Slides>34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Автор проекта </vt:lpstr>
      <vt:lpstr>Научный руководитель проекта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Mars</dc:creator>
  <cp:lastModifiedBy>Mars</cp:lastModifiedBy>
  <cp:revision>88</cp:revision>
  <dcterms:created xsi:type="dcterms:W3CDTF">2016-09-30T04:58:00Z</dcterms:created>
  <dcterms:modified xsi:type="dcterms:W3CDTF">2017-02-11T13:12:54Z</dcterms:modified>
</cp:coreProperties>
</file>