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8.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7.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 id="276" r:id="rId23"/>
    <p:sldId id="278" r:id="rId24"/>
    <p:sldId id="279" r:id="rId25"/>
    <p:sldId id="280" r:id="rId26"/>
    <p:sldId id="281" r:id="rId27"/>
    <p:sldId id="282" r:id="rId28"/>
    <p:sldId id="286" r:id="rId29"/>
    <p:sldId id="287" r:id="rId30"/>
    <p:sldId id="289" r:id="rId31"/>
    <p:sldId id="290" r:id="rId32"/>
    <p:sldId id="293" r:id="rId33"/>
    <p:sldId id="294" r:id="rId34"/>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2" d="100"/>
          <a:sy n="52" d="100"/>
        </p:scale>
        <p:origin x="-1410" y="-90"/>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Office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Microsoft_Office_Excel6.xlsx"/></Relationships>
</file>

<file path=ppt/charts/_rels/chart7.xml.rels><?xml version="1.0" encoding="UTF-8" standalone="yes"?>
<Relationships xmlns="http://schemas.openxmlformats.org/package/2006/relationships"><Relationship Id="rId1" Type="http://schemas.openxmlformats.org/officeDocument/2006/relationships/package" Target="../embeddings/_____Microsoft_Office_Excel7.xlsx"/></Relationships>
</file>

<file path=ppt/charts/_rels/chart8.xml.rels><?xml version="1.0" encoding="UTF-8" standalone="yes"?>
<Relationships xmlns="http://schemas.openxmlformats.org/package/2006/relationships"><Relationship Id="rId1" Type="http://schemas.openxmlformats.org/officeDocument/2006/relationships/package" Target="../embeddings/_____Microsoft_Office_Excel8.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sz="2000" dirty="0">
                <a:solidFill>
                  <a:srgbClr val="C00000"/>
                </a:solidFill>
                <a:latin typeface="Times New Roman" pitchFamily="18" charset="0"/>
                <a:cs typeface="Times New Roman" pitchFamily="18" charset="0"/>
              </a:rPr>
              <a:t>Вторая младшая группа 2010-2011</a:t>
            </a:r>
          </a:p>
        </c:rich>
      </c:tx>
      <c:layout>
        <c:manualLayout>
          <c:xMode val="edge"/>
          <c:yMode val="edge"/>
          <c:x val="0.13634641430879579"/>
          <c:y val="5.8666518845516998E-2"/>
        </c:manualLayout>
      </c:layout>
    </c:title>
    <c:view3D>
      <c:rotX val="30"/>
      <c:perspective val="30"/>
    </c:view3D>
    <c:plotArea>
      <c:layout/>
      <c:pie3DChart>
        <c:varyColors val="1"/>
        <c:ser>
          <c:idx val="0"/>
          <c:order val="0"/>
          <c:tx>
            <c:strRef>
              <c:f>Лист1!$B$1</c:f>
              <c:strCache>
                <c:ptCount val="1"/>
                <c:pt idx="0">
                  <c:v>Вторая младшая группа 2010-2011</c:v>
                </c:pt>
              </c:strCache>
            </c:strRef>
          </c:tx>
          <c:cat>
            <c:strRef>
              <c:f>Лист1!$A$2:$A$5</c:f>
              <c:strCache>
                <c:ptCount val="3"/>
                <c:pt idx="0">
                  <c:v>Высокий уровень</c:v>
                </c:pt>
                <c:pt idx="1">
                  <c:v>Средний уровень</c:v>
                </c:pt>
                <c:pt idx="2">
                  <c:v>Низкий уровень</c:v>
                </c:pt>
              </c:strCache>
            </c:strRef>
          </c:cat>
          <c:val>
            <c:numRef>
              <c:f>Лист1!$B$2:$B$5</c:f>
              <c:numCache>
                <c:formatCode>0%</c:formatCode>
                <c:ptCount val="4"/>
                <c:pt idx="0" formatCode="General">
                  <c:v>0</c:v>
                </c:pt>
                <c:pt idx="1">
                  <c:v>0.44000000000000056</c:v>
                </c:pt>
                <c:pt idx="2">
                  <c:v>0.56000000000000005</c:v>
                </c:pt>
              </c:numCache>
            </c:numRef>
          </c:val>
        </c:ser>
      </c:pie3DChart>
    </c:plotArea>
    <c:legend>
      <c:legendPos val="r"/>
      <c:layout>
        <c:manualLayout>
          <c:xMode val="edge"/>
          <c:yMode val="edge"/>
          <c:x val="0.63111139038428032"/>
          <c:y val="0.33050205437802582"/>
          <c:w val="0.36888860961572206"/>
          <c:h val="0.66949794562197462"/>
        </c:manualLayout>
      </c:layout>
    </c:legend>
    <c:plotVisOnly val="1"/>
  </c:chart>
  <c:txPr>
    <a:bodyPr/>
    <a:lstStyle/>
    <a:p>
      <a:pPr>
        <a:defRPr sz="1800"/>
      </a:pPr>
      <a:endParaRPr lang="ru-RU"/>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sz="2000" dirty="0">
                <a:solidFill>
                  <a:srgbClr val="C00000"/>
                </a:solidFill>
                <a:latin typeface="Times New Roman" pitchFamily="18" charset="0"/>
                <a:cs typeface="Times New Roman" pitchFamily="18" charset="0"/>
              </a:rPr>
              <a:t>Конец года</a:t>
            </a:r>
          </a:p>
        </c:rich>
      </c:tx>
      <c:layout/>
    </c:title>
    <c:view3D>
      <c:rotX val="30"/>
      <c:perspective val="30"/>
    </c:view3D>
    <c:plotArea>
      <c:layout/>
      <c:pie3DChart>
        <c:varyColors val="1"/>
        <c:ser>
          <c:idx val="0"/>
          <c:order val="0"/>
          <c:tx>
            <c:strRef>
              <c:f>Лист1!$B$1</c:f>
              <c:strCache>
                <c:ptCount val="1"/>
                <c:pt idx="0">
                  <c:v>Конец года</c:v>
                </c:pt>
              </c:strCache>
            </c:strRef>
          </c:tx>
          <c:cat>
            <c:strRef>
              <c:f>Лист1!$A$2:$A$5</c:f>
              <c:strCache>
                <c:ptCount val="3"/>
                <c:pt idx="0">
                  <c:v>Высокий уровень</c:v>
                </c:pt>
                <c:pt idx="1">
                  <c:v>Средний уровень</c:v>
                </c:pt>
                <c:pt idx="2">
                  <c:v>Низкий уровень</c:v>
                </c:pt>
              </c:strCache>
            </c:strRef>
          </c:cat>
          <c:val>
            <c:numRef>
              <c:f>Лист1!$B$2:$B$5</c:f>
              <c:numCache>
                <c:formatCode>0%</c:formatCode>
                <c:ptCount val="4"/>
                <c:pt idx="0">
                  <c:v>0.28000000000000008</c:v>
                </c:pt>
                <c:pt idx="1">
                  <c:v>0.60000000000000064</c:v>
                </c:pt>
                <c:pt idx="2">
                  <c:v>0.12000000000000002</c:v>
                </c:pt>
              </c:numCache>
            </c:numRef>
          </c:val>
        </c:ser>
      </c:pie3DChart>
    </c:plotArea>
    <c:legend>
      <c:legendPos val="r"/>
      <c:layout>
        <c:manualLayout>
          <c:xMode val="edge"/>
          <c:yMode val="edge"/>
          <c:x val="0.63262418951801591"/>
          <c:y val="0.19131425405873892"/>
          <c:w val="0.36737581048198548"/>
          <c:h val="0.80868574594125986"/>
        </c:manualLayout>
      </c:layout>
    </c:legend>
    <c:plotVisOnly val="1"/>
  </c:chart>
  <c:txPr>
    <a:bodyPr/>
    <a:lstStyle/>
    <a:p>
      <a:pPr>
        <a:defRPr sz="1800"/>
      </a:pPr>
      <a:endParaRPr lang="ru-RU"/>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sz="2000" dirty="0">
                <a:solidFill>
                  <a:srgbClr val="C00000"/>
                </a:solidFill>
                <a:latin typeface="Times New Roman" pitchFamily="18" charset="0"/>
                <a:cs typeface="Times New Roman" pitchFamily="18" charset="0"/>
              </a:rPr>
              <a:t>Средняя группа </a:t>
            </a:r>
            <a:endParaRPr lang="ru-RU" sz="2000" dirty="0" smtClean="0">
              <a:solidFill>
                <a:srgbClr val="C00000"/>
              </a:solidFill>
              <a:latin typeface="Times New Roman" pitchFamily="18" charset="0"/>
              <a:cs typeface="Times New Roman" pitchFamily="18" charset="0"/>
            </a:endParaRPr>
          </a:p>
          <a:p>
            <a:pPr>
              <a:defRPr/>
            </a:pPr>
            <a:r>
              <a:rPr lang="ru-RU" sz="2000" dirty="0" smtClean="0">
                <a:solidFill>
                  <a:srgbClr val="C00000"/>
                </a:solidFill>
                <a:latin typeface="Times New Roman" pitchFamily="18" charset="0"/>
                <a:cs typeface="Times New Roman" pitchFamily="18" charset="0"/>
              </a:rPr>
              <a:t>2011-2012</a:t>
            </a:r>
            <a:endParaRPr lang="ru-RU" sz="2000" dirty="0">
              <a:solidFill>
                <a:srgbClr val="C00000"/>
              </a:solidFill>
              <a:latin typeface="Times New Roman" pitchFamily="18" charset="0"/>
              <a:cs typeface="Times New Roman" pitchFamily="18" charset="0"/>
            </a:endParaRPr>
          </a:p>
        </c:rich>
      </c:tx>
      <c:layout/>
    </c:title>
    <c:view3D>
      <c:rotX val="30"/>
      <c:perspective val="30"/>
    </c:view3D>
    <c:plotArea>
      <c:layout>
        <c:manualLayout>
          <c:layoutTarget val="inner"/>
          <c:xMode val="edge"/>
          <c:yMode val="edge"/>
          <c:x val="6.1835315999157682E-2"/>
          <c:y val="0.33153044310971541"/>
          <c:w val="0.54967457339109638"/>
          <c:h val="0.61832745769866204"/>
        </c:manualLayout>
      </c:layout>
      <c:pie3DChart>
        <c:varyColors val="1"/>
        <c:ser>
          <c:idx val="0"/>
          <c:order val="0"/>
          <c:tx>
            <c:strRef>
              <c:f>Лист1!$B$1</c:f>
              <c:strCache>
                <c:ptCount val="1"/>
                <c:pt idx="0">
                  <c:v>Средняя группа 2011-2012</c:v>
                </c:pt>
              </c:strCache>
            </c:strRef>
          </c:tx>
          <c:cat>
            <c:strRef>
              <c:f>Лист1!$A$2:$A$5</c:f>
              <c:strCache>
                <c:ptCount val="3"/>
                <c:pt idx="0">
                  <c:v>Высокий уровень</c:v>
                </c:pt>
                <c:pt idx="1">
                  <c:v>Средний уровень</c:v>
                </c:pt>
                <c:pt idx="2">
                  <c:v>Низкий уровень</c:v>
                </c:pt>
              </c:strCache>
            </c:strRef>
          </c:cat>
          <c:val>
            <c:numRef>
              <c:f>Лист1!$B$2:$B$5</c:f>
              <c:numCache>
                <c:formatCode>0%</c:formatCode>
                <c:ptCount val="4"/>
                <c:pt idx="1">
                  <c:v>0.48000000000000032</c:v>
                </c:pt>
                <c:pt idx="2">
                  <c:v>0.52</c:v>
                </c:pt>
              </c:numCache>
            </c:numRef>
          </c:val>
        </c:ser>
      </c:pie3DChart>
    </c:plotArea>
    <c:legend>
      <c:legendPos val="r"/>
      <c:layout>
        <c:manualLayout>
          <c:xMode val="edge"/>
          <c:yMode val="edge"/>
          <c:x val="0.6058546358837168"/>
          <c:y val="0.30850922550018267"/>
          <c:w val="0.39414536411628448"/>
          <c:h val="0.6823740291922481"/>
        </c:manualLayout>
      </c:layout>
    </c:legend>
    <c:plotVisOnly val="1"/>
  </c:chart>
  <c:txPr>
    <a:bodyPr/>
    <a:lstStyle/>
    <a:p>
      <a:pPr>
        <a:defRPr sz="1800"/>
      </a:pPr>
      <a:endParaRPr lang="ru-RU"/>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sz="2000" dirty="0">
                <a:solidFill>
                  <a:srgbClr val="C00000"/>
                </a:solidFill>
                <a:latin typeface="Times New Roman" pitchFamily="18" charset="0"/>
                <a:cs typeface="Times New Roman" pitchFamily="18" charset="0"/>
              </a:rPr>
              <a:t>Конец года</a:t>
            </a:r>
          </a:p>
        </c:rich>
      </c:tx>
      <c:layout/>
    </c:title>
    <c:view3D>
      <c:rotX val="30"/>
      <c:perspective val="30"/>
    </c:view3D>
    <c:plotArea>
      <c:layout/>
      <c:pie3DChart>
        <c:varyColors val="1"/>
        <c:ser>
          <c:idx val="0"/>
          <c:order val="0"/>
          <c:tx>
            <c:strRef>
              <c:f>Лист1!$B$1</c:f>
              <c:strCache>
                <c:ptCount val="1"/>
                <c:pt idx="0">
                  <c:v>Конец года</c:v>
                </c:pt>
              </c:strCache>
            </c:strRef>
          </c:tx>
          <c:cat>
            <c:strRef>
              <c:f>Лист1!$A$2:$A$5</c:f>
              <c:strCache>
                <c:ptCount val="3"/>
                <c:pt idx="0">
                  <c:v>Высокий уровень</c:v>
                </c:pt>
                <c:pt idx="1">
                  <c:v>Средний уровень</c:v>
                </c:pt>
                <c:pt idx="2">
                  <c:v>Низкий уровень</c:v>
                </c:pt>
              </c:strCache>
            </c:strRef>
          </c:cat>
          <c:val>
            <c:numRef>
              <c:f>Лист1!$B$2:$B$5</c:f>
              <c:numCache>
                <c:formatCode>0%</c:formatCode>
                <c:ptCount val="4"/>
                <c:pt idx="0">
                  <c:v>0.4</c:v>
                </c:pt>
                <c:pt idx="1">
                  <c:v>0.52</c:v>
                </c:pt>
                <c:pt idx="2">
                  <c:v>8.0000000000000043E-2</c:v>
                </c:pt>
              </c:numCache>
            </c:numRef>
          </c:val>
        </c:ser>
      </c:pie3DChart>
    </c:plotArea>
    <c:legend>
      <c:legendPos val="r"/>
      <c:layout>
        <c:manualLayout>
          <c:xMode val="edge"/>
          <c:yMode val="edge"/>
          <c:x val="0.66377398765757512"/>
          <c:y val="0.31116187794099376"/>
          <c:w val="0.33622601234242827"/>
          <c:h val="0.68883828985540752"/>
        </c:manualLayout>
      </c:layout>
    </c:legend>
    <c:plotVisOnly val="1"/>
  </c:chart>
  <c:txPr>
    <a:bodyPr/>
    <a:lstStyle/>
    <a:p>
      <a:pPr>
        <a:defRPr sz="1800"/>
      </a:pPr>
      <a:endParaRPr lang="ru-RU"/>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sz="2000" dirty="0">
                <a:solidFill>
                  <a:srgbClr val="C00000"/>
                </a:solidFill>
                <a:latin typeface="Times New Roman" pitchFamily="18" charset="0"/>
                <a:cs typeface="Times New Roman" pitchFamily="18" charset="0"/>
              </a:rPr>
              <a:t>Старшая группа </a:t>
            </a:r>
            <a:endParaRPr lang="en-US" sz="2000" dirty="0" smtClean="0">
              <a:solidFill>
                <a:srgbClr val="C00000"/>
              </a:solidFill>
              <a:latin typeface="Times New Roman" pitchFamily="18" charset="0"/>
              <a:cs typeface="Times New Roman" pitchFamily="18" charset="0"/>
            </a:endParaRPr>
          </a:p>
          <a:p>
            <a:pPr>
              <a:defRPr/>
            </a:pPr>
            <a:r>
              <a:rPr lang="ru-RU" sz="2000" dirty="0" smtClean="0">
                <a:solidFill>
                  <a:srgbClr val="C00000"/>
                </a:solidFill>
                <a:latin typeface="Times New Roman" pitchFamily="18" charset="0"/>
                <a:cs typeface="Times New Roman" pitchFamily="18" charset="0"/>
              </a:rPr>
              <a:t>2012-2013</a:t>
            </a:r>
            <a:endParaRPr lang="ru-RU" sz="2000" dirty="0">
              <a:solidFill>
                <a:srgbClr val="C00000"/>
              </a:solidFill>
              <a:latin typeface="Times New Roman" pitchFamily="18" charset="0"/>
              <a:cs typeface="Times New Roman" pitchFamily="18" charset="0"/>
            </a:endParaRPr>
          </a:p>
        </c:rich>
      </c:tx>
      <c:layout>
        <c:manualLayout>
          <c:xMode val="edge"/>
          <c:yMode val="edge"/>
          <c:x val="9.9305636753987708E-2"/>
          <c:y val="5.5345758462711066E-2"/>
        </c:manualLayout>
      </c:layout>
    </c:title>
    <c:view3D>
      <c:rotX val="30"/>
      <c:perspective val="30"/>
    </c:view3D>
    <c:plotArea>
      <c:layout/>
      <c:pie3DChart>
        <c:varyColors val="1"/>
        <c:ser>
          <c:idx val="0"/>
          <c:order val="0"/>
          <c:tx>
            <c:strRef>
              <c:f>Лист1!$B$1</c:f>
              <c:strCache>
                <c:ptCount val="1"/>
                <c:pt idx="0">
                  <c:v>Старшая группа 2012-2013</c:v>
                </c:pt>
              </c:strCache>
            </c:strRef>
          </c:tx>
          <c:cat>
            <c:strRef>
              <c:f>Лист1!$A$2:$A$5</c:f>
              <c:strCache>
                <c:ptCount val="3"/>
                <c:pt idx="0">
                  <c:v>Высокий уровень</c:v>
                </c:pt>
                <c:pt idx="1">
                  <c:v>Средний уровень</c:v>
                </c:pt>
                <c:pt idx="2">
                  <c:v>Низкий уровень</c:v>
                </c:pt>
              </c:strCache>
            </c:strRef>
          </c:cat>
          <c:val>
            <c:numRef>
              <c:f>Лист1!$B$2:$B$5</c:f>
              <c:numCache>
                <c:formatCode>0%</c:formatCode>
                <c:ptCount val="4"/>
                <c:pt idx="0">
                  <c:v>4.0000000000000022E-2</c:v>
                </c:pt>
                <c:pt idx="1">
                  <c:v>0.76000000000000123</c:v>
                </c:pt>
                <c:pt idx="2">
                  <c:v>0.2</c:v>
                </c:pt>
              </c:numCache>
            </c:numRef>
          </c:val>
        </c:ser>
      </c:pie3DChart>
    </c:plotArea>
    <c:legend>
      <c:legendPos val="r"/>
      <c:layout>
        <c:manualLayout>
          <c:xMode val="edge"/>
          <c:yMode val="edge"/>
          <c:x val="0.59921872987751879"/>
          <c:y val="0.34667512539273138"/>
          <c:w val="0.35546586723615348"/>
          <c:h val="0.64915939419966961"/>
        </c:manualLayout>
      </c:layout>
    </c:legend>
    <c:plotVisOnly val="1"/>
  </c:chart>
  <c:txPr>
    <a:bodyPr/>
    <a:lstStyle/>
    <a:p>
      <a:pPr>
        <a:defRPr sz="1800"/>
      </a:pPr>
      <a:endParaRPr lang="ru-RU"/>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sz="2000" dirty="0">
                <a:solidFill>
                  <a:srgbClr val="C00000"/>
                </a:solidFill>
                <a:latin typeface="Times New Roman" pitchFamily="18" charset="0"/>
                <a:cs typeface="Times New Roman" pitchFamily="18" charset="0"/>
              </a:rPr>
              <a:t>Конец года</a:t>
            </a:r>
          </a:p>
        </c:rich>
      </c:tx>
      <c:layout/>
    </c:title>
    <c:view3D>
      <c:rotX val="30"/>
      <c:perspective val="30"/>
    </c:view3D>
    <c:plotArea>
      <c:layout>
        <c:manualLayout>
          <c:layoutTarget val="inner"/>
          <c:xMode val="edge"/>
          <c:yMode val="edge"/>
          <c:x val="2.3188412853562428E-2"/>
          <c:y val="0.19439389556134182"/>
          <c:w val="0.61537178755275201"/>
          <c:h val="0.80560610443865854"/>
        </c:manualLayout>
      </c:layout>
      <c:pie3DChart>
        <c:varyColors val="1"/>
        <c:ser>
          <c:idx val="0"/>
          <c:order val="0"/>
          <c:tx>
            <c:strRef>
              <c:f>Лист1!$B$1</c:f>
              <c:strCache>
                <c:ptCount val="1"/>
                <c:pt idx="0">
                  <c:v>Конец года</c:v>
                </c:pt>
              </c:strCache>
            </c:strRef>
          </c:tx>
          <c:cat>
            <c:strRef>
              <c:f>Лист1!$A$2:$A$5</c:f>
              <c:strCache>
                <c:ptCount val="3"/>
                <c:pt idx="0">
                  <c:v>Высокий уровень</c:v>
                </c:pt>
                <c:pt idx="1">
                  <c:v>Средний уровень</c:v>
                </c:pt>
                <c:pt idx="2">
                  <c:v>Низкий уровень</c:v>
                </c:pt>
              </c:strCache>
            </c:strRef>
          </c:cat>
          <c:val>
            <c:numRef>
              <c:f>Лист1!$B$2:$B$5</c:f>
              <c:numCache>
                <c:formatCode>0%</c:formatCode>
                <c:ptCount val="4"/>
                <c:pt idx="0">
                  <c:v>0.52</c:v>
                </c:pt>
                <c:pt idx="1">
                  <c:v>0.48000000000000032</c:v>
                </c:pt>
                <c:pt idx="2" formatCode="General">
                  <c:v>0</c:v>
                </c:pt>
              </c:numCache>
            </c:numRef>
          </c:val>
        </c:ser>
      </c:pie3DChart>
    </c:plotArea>
    <c:legend>
      <c:legendPos val="r"/>
      <c:layout>
        <c:manualLayout>
          <c:xMode val="edge"/>
          <c:yMode val="edge"/>
          <c:x val="0.63469546493072215"/>
          <c:y val="0.27721629633777289"/>
          <c:w val="0.36530453506928046"/>
          <c:h val="0.67458028873522036"/>
        </c:manualLayout>
      </c:layout>
    </c:legend>
    <c:plotVisOnly val="1"/>
  </c:chart>
  <c:txPr>
    <a:bodyPr/>
    <a:lstStyle/>
    <a:p>
      <a:pPr>
        <a:defRPr sz="1800"/>
      </a:pPr>
      <a:endParaRPr lang="ru-RU"/>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sz="2000" dirty="0">
                <a:solidFill>
                  <a:srgbClr val="C00000"/>
                </a:solidFill>
                <a:latin typeface="Times New Roman" pitchFamily="18" charset="0"/>
                <a:cs typeface="Times New Roman" pitchFamily="18" charset="0"/>
              </a:rPr>
              <a:t>Подготовительная группа 2013-2014</a:t>
            </a:r>
          </a:p>
        </c:rich>
      </c:tx>
      <c:layout/>
    </c:title>
    <c:view3D>
      <c:rotX val="30"/>
      <c:perspective val="30"/>
    </c:view3D>
    <c:plotArea>
      <c:layout/>
      <c:pie3DChart>
        <c:varyColors val="1"/>
        <c:ser>
          <c:idx val="0"/>
          <c:order val="0"/>
          <c:tx>
            <c:strRef>
              <c:f>Лист1!$B$1</c:f>
              <c:strCache>
                <c:ptCount val="1"/>
                <c:pt idx="0">
                  <c:v>Подготовительная группа 2013-2014</c:v>
                </c:pt>
              </c:strCache>
            </c:strRef>
          </c:tx>
          <c:cat>
            <c:strRef>
              <c:f>Лист1!$A$2:$A$5</c:f>
              <c:strCache>
                <c:ptCount val="3"/>
                <c:pt idx="0">
                  <c:v>Высокий уровень</c:v>
                </c:pt>
                <c:pt idx="1">
                  <c:v>Средний уровень</c:v>
                </c:pt>
                <c:pt idx="2">
                  <c:v>Низкий уровень</c:v>
                </c:pt>
              </c:strCache>
            </c:strRef>
          </c:cat>
          <c:val>
            <c:numRef>
              <c:f>Лист1!$B$2:$B$5</c:f>
              <c:numCache>
                <c:formatCode>0%</c:formatCode>
                <c:ptCount val="4"/>
                <c:pt idx="0" formatCode="General">
                  <c:v>0</c:v>
                </c:pt>
                <c:pt idx="1">
                  <c:v>0.9</c:v>
                </c:pt>
                <c:pt idx="2">
                  <c:v>0.1</c:v>
                </c:pt>
              </c:numCache>
            </c:numRef>
          </c:val>
        </c:ser>
      </c:pie3DChart>
    </c:plotArea>
    <c:legend>
      <c:legendPos val="r"/>
      <c:layout>
        <c:manualLayout>
          <c:xMode val="edge"/>
          <c:yMode val="edge"/>
          <c:x val="0.6207200361938684"/>
          <c:y val="0.34434174688941088"/>
          <c:w val="0.32950219996438967"/>
          <c:h val="0.65565825311059278"/>
        </c:manualLayout>
      </c:layout>
    </c:legend>
    <c:plotVisOnly val="1"/>
  </c:chart>
  <c:txPr>
    <a:bodyPr/>
    <a:lstStyle/>
    <a:p>
      <a:pPr>
        <a:defRPr sz="1800"/>
      </a:pPr>
      <a:endParaRPr lang="ru-RU"/>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sz="2000" dirty="0">
                <a:solidFill>
                  <a:srgbClr val="C00000"/>
                </a:solidFill>
                <a:latin typeface="Times New Roman" pitchFamily="18" charset="0"/>
                <a:cs typeface="Times New Roman" pitchFamily="18" charset="0"/>
              </a:rPr>
              <a:t>Конец года</a:t>
            </a:r>
          </a:p>
        </c:rich>
      </c:tx>
      <c:layout/>
    </c:title>
    <c:view3D>
      <c:rotX val="30"/>
      <c:perspective val="30"/>
    </c:view3D>
    <c:plotArea>
      <c:layout/>
      <c:pie3DChart>
        <c:varyColors val="1"/>
        <c:ser>
          <c:idx val="0"/>
          <c:order val="0"/>
          <c:tx>
            <c:strRef>
              <c:f>Лист1!$B$1</c:f>
              <c:strCache>
                <c:ptCount val="1"/>
                <c:pt idx="0">
                  <c:v>Конец года</c:v>
                </c:pt>
              </c:strCache>
            </c:strRef>
          </c:tx>
          <c:cat>
            <c:strRef>
              <c:f>Лист1!$A$2:$A$5</c:f>
              <c:strCache>
                <c:ptCount val="4"/>
                <c:pt idx="0">
                  <c:v>Высокий уровень</c:v>
                </c:pt>
                <c:pt idx="1">
                  <c:v>Средний уровень</c:v>
                </c:pt>
                <c:pt idx="2">
                  <c:v>Низкий уровень</c:v>
                </c:pt>
                <c:pt idx="3">
                  <c:v>Кв. 4</c:v>
                </c:pt>
              </c:strCache>
            </c:strRef>
          </c:cat>
          <c:val>
            <c:numRef>
              <c:f>Лист1!$B$2:$B$5</c:f>
              <c:numCache>
                <c:formatCode>0%</c:formatCode>
                <c:ptCount val="4"/>
                <c:pt idx="0">
                  <c:v>0.5</c:v>
                </c:pt>
                <c:pt idx="1">
                  <c:v>0.5</c:v>
                </c:pt>
                <c:pt idx="2" formatCode="General">
                  <c:v>0</c:v>
                </c:pt>
              </c:numCache>
            </c:numRef>
          </c:val>
        </c:ser>
      </c:pie3DChart>
    </c:plotArea>
    <c:legend>
      <c:legendPos val="r"/>
      <c:layout>
        <c:manualLayout>
          <c:xMode val="edge"/>
          <c:yMode val="edge"/>
          <c:x val="0.59483991468515762"/>
          <c:y val="0.23290390077196788"/>
          <c:w val="0.33622601234242827"/>
          <c:h val="0.74320155714491964"/>
        </c:manualLayout>
      </c:layout>
    </c:legend>
    <c:plotVisOnly val="1"/>
  </c:chart>
  <c:txPr>
    <a:bodyPr/>
    <a:lstStyle/>
    <a:p>
      <a:pPr>
        <a:defRPr sz="1800"/>
      </a:pPr>
      <a:endParaRPr lang="ru-RU"/>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744A509-5D5C-4AF4-913F-95F8907CD920}" type="datetimeFigureOut">
              <a:rPr lang="ru-RU" smtClean="0"/>
              <a:pPr/>
              <a:t>11.02.2017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ED593FD-9FC1-42AA-9101-8C79FF6F05D1}"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744A509-5D5C-4AF4-913F-95F8907CD920}" type="datetimeFigureOut">
              <a:rPr lang="ru-RU" smtClean="0"/>
              <a:pPr/>
              <a:t>11.02.2017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ED593FD-9FC1-42AA-9101-8C79FF6F05D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3729037" y="488951"/>
            <a:ext cx="1157288" cy="104013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57175" y="488951"/>
            <a:ext cx="3357563" cy="104013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744A509-5D5C-4AF4-913F-95F8907CD920}" type="datetimeFigureOut">
              <a:rPr lang="ru-RU" smtClean="0"/>
              <a:pPr/>
              <a:t>11.02.2017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ED593FD-9FC1-42AA-9101-8C79FF6F05D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744A509-5D5C-4AF4-913F-95F8907CD920}" type="datetimeFigureOut">
              <a:rPr lang="ru-RU" smtClean="0"/>
              <a:pPr/>
              <a:t>11.02.2017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ED593FD-9FC1-42AA-9101-8C79FF6F05D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744A509-5D5C-4AF4-913F-95F8907CD920}" type="datetimeFigureOut">
              <a:rPr lang="ru-RU" smtClean="0"/>
              <a:pPr/>
              <a:t>11.02.2017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ED593FD-9FC1-42AA-9101-8C79FF6F05D1}"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744A509-5D5C-4AF4-913F-95F8907CD920}" type="datetimeFigureOut">
              <a:rPr lang="ru-RU" smtClean="0"/>
              <a:pPr/>
              <a:t>11.02.2017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ED593FD-9FC1-42AA-9101-8C79FF6F05D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744A509-5D5C-4AF4-913F-95F8907CD920}" type="datetimeFigureOut">
              <a:rPr lang="ru-RU" smtClean="0"/>
              <a:pPr/>
              <a:t>11.02.2017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ED593FD-9FC1-42AA-9101-8C79FF6F05D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744A509-5D5C-4AF4-913F-95F8907CD920}" type="datetimeFigureOut">
              <a:rPr lang="ru-RU" smtClean="0"/>
              <a:pPr/>
              <a:t>11.02.2017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ED593FD-9FC1-42AA-9101-8C79FF6F05D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744A509-5D5C-4AF4-913F-95F8907CD920}" type="datetimeFigureOut">
              <a:rPr lang="ru-RU" smtClean="0"/>
              <a:pPr/>
              <a:t>11.02.2017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ED593FD-9FC1-42AA-9101-8C79FF6F05D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744A509-5D5C-4AF4-913F-95F8907CD920}" type="datetimeFigureOut">
              <a:rPr lang="ru-RU" smtClean="0"/>
              <a:pPr/>
              <a:t>11.02.2017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ED593FD-9FC1-42AA-9101-8C79FF6F05D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744A509-5D5C-4AF4-913F-95F8907CD920}" type="datetimeFigureOut">
              <a:rPr lang="ru-RU" smtClean="0"/>
              <a:pPr/>
              <a:t>11.02.2017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ED593FD-9FC1-42AA-9101-8C79FF6F05D1}"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A744A509-5D5C-4AF4-913F-95F8907CD920}" type="datetimeFigureOut">
              <a:rPr lang="ru-RU" smtClean="0"/>
              <a:pPr/>
              <a:t>11.02.2017</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6ED593FD-9FC1-42AA-9101-8C79FF6F05D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chart" Target="../charts/chart8.xml"/><Relationship Id="rId5" Type="http://schemas.openxmlformats.org/officeDocument/2006/relationships/chart" Target="../charts/chart7.xml"/><Relationship Id="rId4" Type="http://schemas.openxmlformats.org/officeDocument/2006/relationships/chart" Target="../charts/chart6.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2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2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3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пустой шаблон 1.jpg"/>
          <p:cNvPicPr>
            <a:picLocks noChangeAspect="1"/>
          </p:cNvPicPr>
          <p:nvPr/>
        </p:nvPicPr>
        <p:blipFill>
          <a:blip r:embed="rId2" cstate="screen"/>
          <a:stretch>
            <a:fillRect/>
          </a:stretch>
        </p:blipFill>
        <p:spPr>
          <a:xfrm>
            <a:off x="0" y="0"/>
            <a:ext cx="6857999" cy="9144000"/>
          </a:xfrm>
          <a:prstGeom prst="rect">
            <a:avLst/>
          </a:prstGeom>
        </p:spPr>
      </p:pic>
      <p:sp>
        <p:nvSpPr>
          <p:cNvPr id="6" name="TextBox 5"/>
          <p:cNvSpPr txBox="1"/>
          <p:nvPr/>
        </p:nvSpPr>
        <p:spPr>
          <a:xfrm>
            <a:off x="500042" y="1285852"/>
            <a:ext cx="6143668" cy="738664"/>
          </a:xfrm>
          <a:prstGeom prst="rect">
            <a:avLst/>
          </a:prstGeom>
          <a:noFill/>
        </p:spPr>
        <p:txBody>
          <a:bodyPr wrap="square" rtlCol="0">
            <a:spAutoFit/>
          </a:bodyPr>
          <a:lstStyle/>
          <a:p>
            <a:r>
              <a:rPr lang="ru-RU" sz="1400" dirty="0" smtClean="0">
                <a:solidFill>
                  <a:srgbClr val="C00000"/>
                </a:solidFill>
                <a:latin typeface="a_RomanusTitul" pitchFamily="82" charset="-52"/>
              </a:rPr>
              <a:t>Муниципальное бюджетное дошкольное образовательное учреждение</a:t>
            </a:r>
          </a:p>
          <a:p>
            <a:pPr algn="ctr"/>
            <a:r>
              <a:rPr lang="ru-RU" sz="1400" dirty="0" smtClean="0">
                <a:solidFill>
                  <a:srgbClr val="C00000"/>
                </a:solidFill>
                <a:latin typeface="a_RomanusTitul" pitchFamily="82" charset="-52"/>
              </a:rPr>
              <a:t>«Детский сад №218»</a:t>
            </a:r>
            <a:r>
              <a:rPr lang="en-US" sz="1400" dirty="0" smtClean="0">
                <a:solidFill>
                  <a:srgbClr val="C00000"/>
                </a:solidFill>
                <a:latin typeface="a_RomanusTitul" pitchFamily="82" charset="-52"/>
              </a:rPr>
              <a:t> </a:t>
            </a:r>
            <a:r>
              <a:rPr lang="ru-RU" sz="1400" dirty="0" smtClean="0">
                <a:solidFill>
                  <a:srgbClr val="C00000"/>
                </a:solidFill>
                <a:latin typeface="a_RomanusTitul" pitchFamily="82" charset="-52"/>
              </a:rPr>
              <a:t>общеразвивающего вида</a:t>
            </a:r>
          </a:p>
          <a:p>
            <a:pPr algn="ctr"/>
            <a:r>
              <a:rPr lang="ru-RU" sz="1400" dirty="0" smtClean="0">
                <a:solidFill>
                  <a:srgbClr val="C00000"/>
                </a:solidFill>
                <a:latin typeface="a_RomanusTitul" pitchFamily="82" charset="-52"/>
              </a:rPr>
              <a:t>Индустриального района г. Барнаула</a:t>
            </a:r>
            <a:endParaRPr lang="ru-RU" sz="1400" dirty="0">
              <a:solidFill>
                <a:srgbClr val="C00000"/>
              </a:solidFill>
              <a:latin typeface="a_RomanusTitul" pitchFamily="82" charset="-52"/>
            </a:endParaRPr>
          </a:p>
        </p:txBody>
      </p:sp>
      <p:sp>
        <p:nvSpPr>
          <p:cNvPr id="7" name="TextBox 6"/>
          <p:cNvSpPr txBox="1"/>
          <p:nvPr/>
        </p:nvSpPr>
        <p:spPr>
          <a:xfrm>
            <a:off x="1142984" y="2643174"/>
            <a:ext cx="4857784" cy="707886"/>
          </a:xfrm>
          <a:prstGeom prst="rect">
            <a:avLst/>
          </a:prstGeom>
          <a:noFill/>
        </p:spPr>
        <p:txBody>
          <a:bodyPr wrap="square" rtlCol="0">
            <a:spAutoFit/>
          </a:bodyPr>
          <a:lstStyle/>
          <a:p>
            <a:pPr algn="ctr"/>
            <a:r>
              <a:rPr lang="ru-RU" sz="2000" dirty="0" err="1" smtClean="0">
                <a:solidFill>
                  <a:srgbClr val="C00000"/>
                </a:solidFill>
                <a:latin typeface="a_RomanusTitul" pitchFamily="82" charset="-52"/>
              </a:rPr>
              <a:t>Портфолио</a:t>
            </a:r>
            <a:endParaRPr lang="ru-RU" sz="2000" dirty="0" smtClean="0">
              <a:solidFill>
                <a:srgbClr val="C00000"/>
              </a:solidFill>
              <a:latin typeface="a_RomanusTitul" pitchFamily="82" charset="-52"/>
            </a:endParaRPr>
          </a:p>
          <a:p>
            <a:pPr algn="ctr"/>
            <a:r>
              <a:rPr lang="ru-RU" sz="2000" dirty="0" err="1" smtClean="0">
                <a:solidFill>
                  <a:srgbClr val="C00000"/>
                </a:solidFill>
                <a:latin typeface="a_RomanusTitul" pitchFamily="82" charset="-52"/>
              </a:rPr>
              <a:t>Баяновой</a:t>
            </a:r>
            <a:r>
              <a:rPr lang="ru-RU" sz="2000" dirty="0" smtClean="0">
                <a:solidFill>
                  <a:srgbClr val="C00000"/>
                </a:solidFill>
                <a:latin typeface="a_RomanusTitul" pitchFamily="82" charset="-52"/>
              </a:rPr>
              <a:t> Юлии Владимировны</a:t>
            </a:r>
            <a:endParaRPr lang="ru-RU" sz="2000" dirty="0">
              <a:solidFill>
                <a:srgbClr val="C00000"/>
              </a:solidFill>
              <a:latin typeface="a_RomanusTitul" pitchFamily="82" charset="-52"/>
            </a:endParaRPr>
          </a:p>
        </p:txBody>
      </p:sp>
      <p:sp>
        <p:nvSpPr>
          <p:cNvPr id="8" name="TextBox 7"/>
          <p:cNvSpPr txBox="1"/>
          <p:nvPr/>
        </p:nvSpPr>
        <p:spPr>
          <a:xfrm>
            <a:off x="2000240" y="3786182"/>
            <a:ext cx="3571900" cy="584775"/>
          </a:xfrm>
          <a:prstGeom prst="rect">
            <a:avLst/>
          </a:prstGeom>
          <a:noFill/>
        </p:spPr>
        <p:txBody>
          <a:bodyPr wrap="square" rtlCol="0">
            <a:spAutoFit/>
          </a:bodyPr>
          <a:lstStyle/>
          <a:p>
            <a:r>
              <a:rPr lang="ru-RU" sz="1600" dirty="0" smtClean="0">
                <a:solidFill>
                  <a:srgbClr val="C00000"/>
                </a:solidFill>
                <a:latin typeface="a_RomanusTitul" pitchFamily="82" charset="-52"/>
              </a:rPr>
              <a:t>Должность: воспитатель</a:t>
            </a:r>
          </a:p>
          <a:p>
            <a:r>
              <a:rPr lang="ru-RU" sz="1600" dirty="0" smtClean="0">
                <a:solidFill>
                  <a:srgbClr val="C00000"/>
                </a:solidFill>
                <a:latin typeface="a_RomanusTitul" pitchFamily="82" charset="-52"/>
              </a:rPr>
              <a:t>Заявленная категория: первая</a:t>
            </a:r>
            <a:endParaRPr lang="ru-RU" sz="1600" dirty="0">
              <a:solidFill>
                <a:srgbClr val="C00000"/>
              </a:solidFill>
              <a:latin typeface="a_RomanusTitul" pitchFamily="82" charset="-52"/>
            </a:endParaRPr>
          </a:p>
        </p:txBody>
      </p:sp>
      <p:sp>
        <p:nvSpPr>
          <p:cNvPr id="10" name="TextBox 9"/>
          <p:cNvSpPr txBox="1"/>
          <p:nvPr/>
        </p:nvSpPr>
        <p:spPr>
          <a:xfrm>
            <a:off x="3000372" y="8001024"/>
            <a:ext cx="1928826" cy="369332"/>
          </a:xfrm>
          <a:prstGeom prst="rect">
            <a:avLst/>
          </a:prstGeom>
          <a:noFill/>
        </p:spPr>
        <p:txBody>
          <a:bodyPr wrap="square" rtlCol="0">
            <a:spAutoFit/>
          </a:bodyPr>
          <a:lstStyle/>
          <a:p>
            <a:r>
              <a:rPr lang="ru-RU" b="1" dirty="0" smtClean="0">
                <a:solidFill>
                  <a:srgbClr val="C00000"/>
                </a:solidFill>
                <a:latin typeface="Times New Roman" pitchFamily="18" charset="0"/>
                <a:cs typeface="Times New Roman" pitchFamily="18" charset="0"/>
              </a:rPr>
              <a:t>2014  г.</a:t>
            </a:r>
            <a:endParaRPr lang="ru-RU" dirty="0">
              <a:latin typeface="Times New Roman" pitchFamily="18" charset="0"/>
              <a:cs typeface="Times New Roman" pitchFamily="18" charset="0"/>
            </a:endParaRPr>
          </a:p>
        </p:txBody>
      </p:sp>
      <p:pic>
        <p:nvPicPr>
          <p:cNvPr id="11" name="Рисунок 10" descr="IMG_2399.jpg"/>
          <p:cNvPicPr>
            <a:picLocks noChangeAspect="1"/>
          </p:cNvPicPr>
          <p:nvPr/>
        </p:nvPicPr>
        <p:blipFill>
          <a:blip r:embed="rId3" cstate="screen"/>
          <a:srcRect/>
          <a:stretch>
            <a:fillRect/>
          </a:stretch>
        </p:blipFill>
        <p:spPr>
          <a:xfrm>
            <a:off x="2428868" y="4714876"/>
            <a:ext cx="1928826" cy="307183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8000" cy="9144000"/>
          </a:xfrm>
          <a:prstGeom prst="rect">
            <a:avLst/>
          </a:prstGeom>
        </p:spPr>
      </p:pic>
      <p:sp>
        <p:nvSpPr>
          <p:cNvPr id="3" name="TextBox 2"/>
          <p:cNvSpPr txBox="1"/>
          <p:nvPr/>
        </p:nvSpPr>
        <p:spPr>
          <a:xfrm>
            <a:off x="214290" y="214282"/>
            <a:ext cx="6429420" cy="8294578"/>
          </a:xfrm>
          <a:prstGeom prst="rect">
            <a:avLst/>
          </a:prstGeom>
          <a:noFill/>
        </p:spPr>
        <p:txBody>
          <a:bodyPr wrap="square" rtlCol="0">
            <a:spAutoFit/>
          </a:bodyPr>
          <a:lstStyle/>
          <a:p>
            <a:pPr algn="just"/>
            <a:r>
              <a:rPr lang="ru-RU" sz="1300" dirty="0" smtClean="0">
                <a:latin typeface="Times New Roman" pitchFamily="18" charset="0"/>
                <a:cs typeface="Times New Roman" pitchFamily="18" charset="0"/>
              </a:rPr>
              <a:t>Данное направление </a:t>
            </a:r>
            <a:r>
              <a:rPr lang="ru-RU" sz="1300" b="1" i="1" dirty="0" smtClean="0">
                <a:solidFill>
                  <a:srgbClr val="C00000"/>
                </a:solidFill>
                <a:latin typeface="Times New Roman" pitchFamily="18" charset="0"/>
                <a:cs typeface="Times New Roman" pitchFamily="18" charset="0"/>
              </a:rPr>
              <a:t>актуально</a:t>
            </a:r>
            <a:r>
              <a:rPr lang="ru-RU" sz="1300" i="1" dirty="0" smtClean="0">
                <a:solidFill>
                  <a:srgbClr val="C00000"/>
                </a:solidFill>
                <a:latin typeface="Times New Roman" pitchFamily="18" charset="0"/>
                <a:cs typeface="Times New Roman" pitchFamily="18" charset="0"/>
              </a:rPr>
              <a:t> </a:t>
            </a:r>
            <a:r>
              <a:rPr lang="ru-RU" sz="1300" dirty="0" smtClean="0">
                <a:latin typeface="Times New Roman" pitchFamily="18" charset="0"/>
                <a:cs typeface="Times New Roman" pitchFamily="18" charset="0"/>
              </a:rPr>
              <a:t>тем, что необходимо более углубленно заняться определением роли и места дидактической игры в педагогическом процессе, а также грамотным подбором языкового материала и настольно-дидактических игр для увеличения эффективности решения различных речевых задач:</a:t>
            </a:r>
          </a:p>
          <a:p>
            <a:pPr lvl="0" algn="just">
              <a:buFont typeface="Wingdings" pitchFamily="2" charset="2"/>
              <a:buChar char="v"/>
            </a:pPr>
            <a:r>
              <a:rPr lang="ru-RU" sz="1300" dirty="0" smtClean="0">
                <a:latin typeface="Times New Roman" pitchFamily="18" charset="0"/>
                <a:cs typeface="Times New Roman" pitchFamily="18" charset="0"/>
              </a:rPr>
              <a:t> Обогащения словаря</a:t>
            </a:r>
          </a:p>
          <a:p>
            <a:pPr lvl="0" algn="just">
              <a:buFont typeface="Wingdings" pitchFamily="2" charset="2"/>
              <a:buChar char="v"/>
            </a:pPr>
            <a:r>
              <a:rPr lang="ru-RU" sz="1300" dirty="0" smtClean="0">
                <a:latin typeface="Times New Roman" pitchFamily="18" charset="0"/>
                <a:cs typeface="Times New Roman" pitchFamily="18" charset="0"/>
              </a:rPr>
              <a:t>Формирование грамматической структуры</a:t>
            </a:r>
          </a:p>
          <a:p>
            <a:pPr lvl="0" algn="just">
              <a:buFont typeface="Wingdings" pitchFamily="2" charset="2"/>
              <a:buChar char="v"/>
            </a:pPr>
            <a:r>
              <a:rPr lang="ru-RU" sz="1300" dirty="0" smtClean="0">
                <a:latin typeface="Times New Roman" pitchFamily="18" charset="0"/>
                <a:cs typeface="Times New Roman" pitchFamily="18" charset="0"/>
              </a:rPr>
              <a:t>Развитие фонематических восприятий</a:t>
            </a:r>
          </a:p>
          <a:p>
            <a:pPr lvl="0" algn="just">
              <a:buFont typeface="Wingdings" pitchFamily="2" charset="2"/>
              <a:buChar char="v"/>
            </a:pPr>
            <a:r>
              <a:rPr lang="ru-RU" sz="1300" dirty="0" smtClean="0">
                <a:latin typeface="Times New Roman" pitchFamily="18" charset="0"/>
                <a:cs typeface="Times New Roman" pitchFamily="18" charset="0"/>
              </a:rPr>
              <a:t>Развитие слоговой структуры слова</a:t>
            </a:r>
          </a:p>
          <a:p>
            <a:pPr lvl="0" algn="just">
              <a:buFont typeface="Wingdings" pitchFamily="2" charset="2"/>
              <a:buChar char="v"/>
            </a:pPr>
            <a:r>
              <a:rPr lang="ru-RU" sz="1300" dirty="0" smtClean="0">
                <a:latin typeface="Times New Roman" pitchFamily="18" charset="0"/>
                <a:cs typeface="Times New Roman" pitchFamily="18" charset="0"/>
              </a:rPr>
              <a:t>Развитие связной речи.</a:t>
            </a:r>
          </a:p>
          <a:p>
            <a:pPr algn="just"/>
            <a:r>
              <a:rPr lang="ru-RU" sz="1300" dirty="0" smtClean="0">
                <a:latin typeface="Times New Roman" pitchFamily="18" charset="0"/>
                <a:cs typeface="Times New Roman" pitchFamily="18" charset="0"/>
              </a:rPr>
              <a:t>    </a:t>
            </a:r>
          </a:p>
          <a:p>
            <a:pPr algn="just"/>
            <a:r>
              <a:rPr lang="ru-RU" sz="1300" dirty="0" smtClean="0">
                <a:latin typeface="Times New Roman" pitchFamily="18" charset="0"/>
                <a:cs typeface="Times New Roman" pitchFamily="18" charset="0"/>
              </a:rPr>
              <a:t>     </a:t>
            </a:r>
            <a:r>
              <a:rPr lang="ru-RU" sz="1300" b="1" i="1" dirty="0" smtClean="0">
                <a:solidFill>
                  <a:srgbClr val="C00000"/>
                </a:solidFill>
                <a:latin typeface="Times New Roman" pitchFamily="18" charset="0"/>
                <a:cs typeface="Times New Roman" pitchFamily="18" charset="0"/>
              </a:rPr>
              <a:t>Цель</a:t>
            </a:r>
            <a:r>
              <a:rPr lang="ru-RU" sz="1300" dirty="0" smtClean="0">
                <a:latin typeface="Times New Roman" pitchFamily="18" charset="0"/>
                <a:cs typeface="Times New Roman" pitchFamily="18" charset="0"/>
              </a:rPr>
              <a:t> данной методической работы – формирование грамматической структуры языка и коммуникативных способностей детей дошкольного возраста через дидактические игры. </a:t>
            </a:r>
          </a:p>
          <a:p>
            <a:pPr algn="just"/>
            <a:r>
              <a:rPr lang="ru-RU" sz="1300" dirty="0" smtClean="0">
                <a:latin typeface="Times New Roman" pitchFamily="18" charset="0"/>
                <a:cs typeface="Times New Roman" pitchFamily="18" charset="0"/>
              </a:rPr>
              <a:t>     Реализация цели идёт через решение следующих  </a:t>
            </a:r>
            <a:r>
              <a:rPr lang="ru-RU" sz="1300" b="1" i="1" dirty="0" smtClean="0">
                <a:solidFill>
                  <a:srgbClr val="C00000"/>
                </a:solidFill>
                <a:latin typeface="Times New Roman" pitchFamily="18" charset="0"/>
                <a:cs typeface="Times New Roman" pitchFamily="18" charset="0"/>
              </a:rPr>
              <a:t>задач:</a:t>
            </a:r>
            <a:endParaRPr lang="ru-RU" sz="1300" dirty="0" smtClean="0">
              <a:solidFill>
                <a:srgbClr val="C00000"/>
              </a:solidFill>
              <a:latin typeface="Times New Roman" pitchFamily="18" charset="0"/>
              <a:cs typeface="Times New Roman" pitchFamily="18" charset="0"/>
            </a:endParaRPr>
          </a:p>
          <a:p>
            <a:pPr lvl="0" algn="just">
              <a:buFont typeface="Wingdings" pitchFamily="2" charset="2"/>
              <a:buChar char="ü"/>
            </a:pPr>
            <a:r>
              <a:rPr lang="ru-RU" sz="1300" dirty="0" smtClean="0">
                <a:latin typeface="Times New Roman" pitchFamily="18" charset="0"/>
                <a:cs typeface="Times New Roman" pitchFamily="18" charset="0"/>
              </a:rPr>
              <a:t>Создание полноценной предметно-развивающей среды в группе для развития игровой деятельности детей;</a:t>
            </a:r>
          </a:p>
          <a:p>
            <a:pPr lvl="0" algn="just">
              <a:buFont typeface="Wingdings" pitchFamily="2" charset="2"/>
              <a:buChar char="ü"/>
            </a:pPr>
            <a:r>
              <a:rPr lang="ru-RU" sz="1300" dirty="0" smtClean="0">
                <a:latin typeface="Times New Roman" pitchFamily="18" charset="0"/>
                <a:cs typeface="Times New Roman" pitchFamily="18" charset="0"/>
              </a:rPr>
              <a:t>Определение форм и методов педагогического руководства процессом овладения языком с учётом поэтапного характера общего речевого развития;</a:t>
            </a:r>
          </a:p>
          <a:p>
            <a:pPr lvl="0" algn="just">
              <a:buFont typeface="Wingdings" pitchFamily="2" charset="2"/>
              <a:buChar char="ü"/>
            </a:pPr>
            <a:r>
              <a:rPr lang="ru-RU" sz="1300" dirty="0" smtClean="0">
                <a:latin typeface="Times New Roman" pitchFamily="18" charset="0"/>
                <a:cs typeface="Times New Roman" pitchFamily="18" charset="0"/>
              </a:rPr>
              <a:t>Разработка календарно-тематического плана включения дидактической игры в непосредственно-образовательную деятельность по всем возрастным этапам;</a:t>
            </a:r>
          </a:p>
          <a:p>
            <a:pPr lvl="0" algn="just">
              <a:buFont typeface="Wingdings" pitchFamily="2" charset="2"/>
              <a:buChar char="ü"/>
            </a:pPr>
            <a:r>
              <a:rPr lang="ru-RU" sz="1300" dirty="0" smtClean="0">
                <a:latin typeface="Times New Roman" pitchFamily="18" charset="0"/>
                <a:cs typeface="Times New Roman" pitchFamily="18" charset="0"/>
              </a:rPr>
              <a:t>Формирование звуковой культуры речи, грамматического строя языка, развитие словаря детей дошкольного возраста;</a:t>
            </a:r>
          </a:p>
          <a:p>
            <a:pPr lvl="0" algn="just">
              <a:buFont typeface="Wingdings" pitchFamily="2" charset="2"/>
              <a:buChar char="ü"/>
            </a:pPr>
            <a:r>
              <a:rPr lang="ru-RU" sz="1300" dirty="0" smtClean="0">
                <a:latin typeface="Times New Roman" pitchFamily="18" charset="0"/>
                <a:cs typeface="Times New Roman" pitchFamily="18" charset="0"/>
              </a:rPr>
              <a:t>Развитие у детей навыков общения в различных жизненных ситуациях: со сверстниками, педагогами, родителями, другими окружающими людьми;</a:t>
            </a:r>
          </a:p>
          <a:p>
            <a:pPr lvl="0" algn="just">
              <a:buFont typeface="Wingdings" pitchFamily="2" charset="2"/>
              <a:buChar char="ü"/>
            </a:pPr>
            <a:r>
              <a:rPr lang="ru-RU" sz="1300" dirty="0" smtClean="0">
                <a:latin typeface="Times New Roman" pitchFamily="18" charset="0"/>
                <a:cs typeface="Times New Roman" pitchFamily="18" charset="0"/>
              </a:rPr>
              <a:t>Приучение детей к работе с языковой информацией, воспитание интереса к решению проблемных речевых задач, лингвистического отношения к слову.</a:t>
            </a:r>
          </a:p>
          <a:p>
            <a:pPr algn="just"/>
            <a:r>
              <a:rPr lang="ru-RU" sz="1300" dirty="0" smtClean="0">
                <a:latin typeface="Times New Roman" pitchFamily="18" charset="0"/>
                <a:cs typeface="Times New Roman" pitchFamily="18" charset="0"/>
              </a:rPr>
              <a:t>                Была выдвинута следующая </a:t>
            </a:r>
            <a:r>
              <a:rPr lang="ru-RU" sz="1300" b="1" i="1" dirty="0" smtClean="0">
                <a:solidFill>
                  <a:srgbClr val="C00000"/>
                </a:solidFill>
                <a:latin typeface="Times New Roman" pitchFamily="18" charset="0"/>
                <a:cs typeface="Times New Roman" pitchFamily="18" charset="0"/>
              </a:rPr>
              <a:t>гипотеза</a:t>
            </a:r>
            <a:r>
              <a:rPr lang="ru-RU" sz="1300" dirty="0" smtClean="0">
                <a:solidFill>
                  <a:srgbClr val="C00000"/>
                </a:solidFill>
                <a:latin typeface="Times New Roman" pitchFamily="18" charset="0"/>
                <a:cs typeface="Times New Roman" pitchFamily="18" charset="0"/>
              </a:rPr>
              <a:t>:</a:t>
            </a:r>
          </a:p>
          <a:p>
            <a:pPr algn="just"/>
            <a:r>
              <a:rPr lang="ru-RU" sz="1300" dirty="0" smtClean="0">
                <a:latin typeface="Times New Roman" pitchFamily="18" charset="0"/>
                <a:cs typeface="Times New Roman" pitchFamily="18" charset="0"/>
              </a:rPr>
              <a:t>   При правильном соотношении коллективных и индивидуальных форм обучения, грамотном использовании дидактических игр и упражнений с грамматическим содержанием обеспечивается гармоничное речевое развитие детей, обучение тем навыкам, которые обычно трудно усваиваются в условиях повседневного общения, своевременное и правильное формирование различных сторон языка (фонетики, лексики, грамматики).</a:t>
            </a:r>
          </a:p>
          <a:p>
            <a:pPr algn="just"/>
            <a:r>
              <a:rPr lang="ru-RU" sz="1300" dirty="0" smtClean="0">
                <a:latin typeface="Times New Roman" pitchFamily="18" charset="0"/>
                <a:cs typeface="Times New Roman" pitchFamily="18" charset="0"/>
              </a:rPr>
              <a:t>Для реализации цели и задач предусматривается следование следующим </a:t>
            </a:r>
            <a:r>
              <a:rPr lang="ru-RU" sz="1300" b="1" i="1" dirty="0" smtClean="0">
                <a:solidFill>
                  <a:srgbClr val="C00000"/>
                </a:solidFill>
                <a:latin typeface="Times New Roman" pitchFamily="18" charset="0"/>
                <a:cs typeface="Times New Roman" pitchFamily="18" charset="0"/>
              </a:rPr>
              <a:t>принципам</a:t>
            </a:r>
            <a:r>
              <a:rPr lang="ru-RU" sz="1300" dirty="0" smtClean="0">
                <a:solidFill>
                  <a:srgbClr val="C00000"/>
                </a:solidFill>
                <a:latin typeface="Times New Roman" pitchFamily="18" charset="0"/>
                <a:cs typeface="Times New Roman" pitchFamily="18" charset="0"/>
              </a:rPr>
              <a:t>:</a:t>
            </a:r>
          </a:p>
          <a:p>
            <a:pPr lvl="0" algn="just">
              <a:buFont typeface="Arial" pitchFamily="34" charset="0"/>
              <a:buChar char="•"/>
            </a:pPr>
            <a:r>
              <a:rPr lang="ru-RU" sz="1300" dirty="0" smtClean="0">
                <a:latin typeface="Times New Roman" pitchFamily="18" charset="0"/>
                <a:cs typeface="Times New Roman" pitchFamily="18" charset="0"/>
              </a:rPr>
              <a:t>системности, </a:t>
            </a:r>
          </a:p>
          <a:p>
            <a:pPr lvl="0" algn="just">
              <a:buFont typeface="Arial" pitchFamily="34" charset="0"/>
              <a:buChar char="•"/>
            </a:pPr>
            <a:r>
              <a:rPr lang="ru-RU" sz="1300" dirty="0" smtClean="0">
                <a:latin typeface="Times New Roman" pitchFamily="18" charset="0"/>
                <a:cs typeface="Times New Roman" pitchFamily="18" charset="0"/>
              </a:rPr>
              <a:t>возрастной </a:t>
            </a:r>
            <a:r>
              <a:rPr lang="ru-RU" sz="1300" dirty="0" err="1" smtClean="0">
                <a:latin typeface="Times New Roman" pitchFamily="18" charset="0"/>
                <a:cs typeface="Times New Roman" pitchFamily="18" charset="0"/>
              </a:rPr>
              <a:t>адресности</a:t>
            </a:r>
            <a:r>
              <a:rPr lang="ru-RU" sz="1300" dirty="0" smtClean="0">
                <a:latin typeface="Times New Roman" pitchFamily="18" charset="0"/>
                <a:cs typeface="Times New Roman" pitchFamily="18" charset="0"/>
              </a:rPr>
              <a:t>, </a:t>
            </a:r>
          </a:p>
          <a:p>
            <a:pPr lvl="0" algn="just">
              <a:buFont typeface="Arial" pitchFamily="34" charset="0"/>
              <a:buChar char="•"/>
            </a:pPr>
            <a:r>
              <a:rPr lang="ru-RU" sz="1300" dirty="0" smtClean="0">
                <a:latin typeface="Times New Roman" pitchFamily="18" charset="0"/>
                <a:cs typeface="Times New Roman" pitchFamily="18" charset="0"/>
              </a:rPr>
              <a:t>интеграции, </a:t>
            </a:r>
          </a:p>
          <a:p>
            <a:pPr lvl="0" algn="just">
              <a:buFont typeface="Arial" pitchFamily="34" charset="0"/>
              <a:buChar char="•"/>
            </a:pPr>
            <a:r>
              <a:rPr lang="ru-RU" sz="1300" dirty="0" smtClean="0">
                <a:latin typeface="Times New Roman" pitchFamily="18" charset="0"/>
                <a:cs typeface="Times New Roman" pitchFamily="18" charset="0"/>
              </a:rPr>
              <a:t>координации деятельности педагога, </a:t>
            </a:r>
          </a:p>
          <a:p>
            <a:pPr lvl="0" algn="just">
              <a:buFont typeface="Arial" pitchFamily="34" charset="0"/>
              <a:buChar char="•"/>
            </a:pPr>
            <a:r>
              <a:rPr lang="ru-RU" sz="1300" dirty="0" smtClean="0">
                <a:latin typeface="Times New Roman" pitchFamily="18" charset="0"/>
                <a:cs typeface="Times New Roman" pitchFamily="18" charset="0"/>
              </a:rPr>
              <a:t>преемственности взаимодействия с ребёнком в условиях детского сада, ДОУ, семьи.</a:t>
            </a:r>
          </a:p>
          <a:p>
            <a:pPr algn="just"/>
            <a:r>
              <a:rPr lang="ru-RU" sz="1300" dirty="0" smtClean="0">
                <a:latin typeface="Times New Roman" pitchFamily="18" charset="0"/>
                <a:cs typeface="Times New Roman" pitchFamily="18" charset="0"/>
              </a:rPr>
              <a:t>    Систематическое и последовательное внедрение разнообразных форм игровой деятельности в работе с детьми позволяет улучшить ожидаемые результаты.</a:t>
            </a:r>
            <a:endParaRPr lang="ru-RU" sz="13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пустой шаблон 4.jpg"/>
          <p:cNvPicPr>
            <a:picLocks noChangeAspect="1"/>
          </p:cNvPicPr>
          <p:nvPr/>
        </p:nvPicPr>
        <p:blipFill>
          <a:blip r:embed="rId2" cstate="screen"/>
          <a:stretch>
            <a:fillRect/>
          </a:stretch>
        </p:blipFill>
        <p:spPr>
          <a:xfrm>
            <a:off x="0" y="0"/>
            <a:ext cx="6857999" cy="9144000"/>
          </a:xfrm>
          <a:prstGeom prst="rect">
            <a:avLst/>
          </a:prstGeom>
        </p:spPr>
      </p:pic>
      <p:sp>
        <p:nvSpPr>
          <p:cNvPr id="4" name="TextBox 3"/>
          <p:cNvSpPr txBox="1"/>
          <p:nvPr/>
        </p:nvSpPr>
        <p:spPr>
          <a:xfrm>
            <a:off x="1071546" y="1714480"/>
            <a:ext cx="5500726" cy="5324535"/>
          </a:xfrm>
          <a:prstGeom prst="rect">
            <a:avLst/>
          </a:prstGeom>
          <a:noFill/>
        </p:spPr>
        <p:txBody>
          <a:bodyPr wrap="square" rtlCol="0">
            <a:spAutoFit/>
          </a:bodyPr>
          <a:lstStyle/>
          <a:p>
            <a:pPr algn="ctr"/>
            <a:r>
              <a:rPr lang="ru-RU" b="1" dirty="0" smtClean="0">
                <a:solidFill>
                  <a:srgbClr val="C00000"/>
                </a:solidFill>
                <a:latin typeface="a_AlgeriusCapsNr" pitchFamily="82" charset="-52"/>
                <a:cs typeface="Times New Roman" pitchFamily="18" charset="0"/>
              </a:rPr>
              <a:t>Особенности методической работы по теме.</a:t>
            </a:r>
            <a:endParaRPr lang="ru-RU" dirty="0" smtClean="0">
              <a:solidFill>
                <a:srgbClr val="C00000"/>
              </a:solidFill>
              <a:latin typeface="a_AlgeriusCapsNr" pitchFamily="82" charset="-52"/>
              <a:cs typeface="Times New Roman" pitchFamily="18" charset="0"/>
            </a:endParaRPr>
          </a:p>
          <a:p>
            <a:r>
              <a:rPr lang="ru-RU" sz="1400" b="1" dirty="0" smtClean="0">
                <a:latin typeface="Times New Roman" pitchFamily="18" charset="0"/>
                <a:cs typeface="Times New Roman" pitchFamily="18" charset="0"/>
              </a:rPr>
              <a:t>       </a:t>
            </a:r>
            <a:r>
              <a:rPr lang="ru-RU" sz="1400" b="1" dirty="0" smtClean="0">
                <a:solidFill>
                  <a:srgbClr val="C00000"/>
                </a:solidFill>
                <a:latin typeface="Times New Roman" pitchFamily="18" charset="0"/>
                <a:cs typeface="Times New Roman" pitchFamily="18" charset="0"/>
              </a:rPr>
              <a:t>Методическая работа ведётся в нескольких направлениях:</a:t>
            </a:r>
            <a:endParaRPr lang="ru-RU" sz="1400" dirty="0" smtClean="0">
              <a:solidFill>
                <a:srgbClr val="C00000"/>
              </a:solidFill>
              <a:latin typeface="Times New Roman" pitchFamily="18" charset="0"/>
              <a:cs typeface="Times New Roman" pitchFamily="18" charset="0"/>
            </a:endParaRPr>
          </a:p>
          <a:p>
            <a:pPr lvl="0">
              <a:buFont typeface="Wingdings" pitchFamily="2" charset="2"/>
              <a:buChar char="v"/>
            </a:pPr>
            <a:r>
              <a:rPr lang="ru-RU" sz="1400" dirty="0" smtClean="0">
                <a:latin typeface="Times New Roman" pitchFamily="18" charset="0"/>
                <a:cs typeface="Times New Roman" pitchFamily="18" charset="0"/>
              </a:rPr>
              <a:t>Педагогический процесс обеспечивается необходимыми методическими материалами и пособиями по теме;</a:t>
            </a:r>
          </a:p>
          <a:p>
            <a:pPr lvl="0">
              <a:buFont typeface="Wingdings" pitchFamily="2" charset="2"/>
              <a:buChar char="v"/>
            </a:pPr>
            <a:r>
              <a:rPr lang="ru-RU" sz="1400" dirty="0" smtClean="0">
                <a:latin typeface="Times New Roman" pitchFamily="18" charset="0"/>
                <a:cs typeface="Times New Roman" pitchFamily="18" charset="0"/>
              </a:rPr>
              <a:t>Разработан календарно-тематический план с включением дидактических игр в непосредственно-образовательную деятельность с учётом возрастных особенностей детей;</a:t>
            </a:r>
          </a:p>
          <a:p>
            <a:pPr lvl="0">
              <a:buFont typeface="Wingdings" pitchFamily="2" charset="2"/>
              <a:buChar char="v"/>
            </a:pPr>
            <a:r>
              <a:rPr lang="ru-RU" sz="1400" dirty="0" smtClean="0">
                <a:latin typeface="Times New Roman" pitchFamily="18" charset="0"/>
                <a:cs typeface="Times New Roman" pitchFamily="18" charset="0"/>
              </a:rPr>
              <a:t>Составлена картотека литературных источников по проблемам развития речи;</a:t>
            </a:r>
          </a:p>
          <a:p>
            <a:pPr lvl="0">
              <a:buFont typeface="Wingdings" pitchFamily="2" charset="2"/>
              <a:buChar char="v"/>
            </a:pPr>
            <a:r>
              <a:rPr lang="ru-RU" sz="1400" dirty="0" smtClean="0">
                <a:latin typeface="Times New Roman" pitchFamily="18" charset="0"/>
                <a:cs typeface="Times New Roman" pitchFamily="18" charset="0"/>
              </a:rPr>
              <a:t>Создана картотека дидактических игр  по различным лексическим темам;</a:t>
            </a:r>
          </a:p>
          <a:p>
            <a:pPr lvl="0">
              <a:buFont typeface="Wingdings" pitchFamily="2" charset="2"/>
              <a:buChar char="v"/>
            </a:pPr>
            <a:r>
              <a:rPr lang="ru-RU" sz="1400" dirty="0" smtClean="0">
                <a:latin typeface="Times New Roman" pitchFamily="18" charset="0"/>
                <a:cs typeface="Times New Roman" pitchFamily="18" charset="0"/>
              </a:rPr>
              <a:t>На основе мониторинга разрабатывается и осуществляется индивидуальный подход к каждому ребёнку;</a:t>
            </a:r>
          </a:p>
          <a:p>
            <a:pPr lvl="0">
              <a:buFont typeface="Wingdings" pitchFamily="2" charset="2"/>
              <a:buChar char="v"/>
            </a:pPr>
            <a:r>
              <a:rPr lang="ru-RU" sz="1400" dirty="0" smtClean="0">
                <a:latin typeface="Times New Roman" pitchFamily="18" charset="0"/>
                <a:cs typeface="Times New Roman" pitchFamily="18" charset="0"/>
              </a:rPr>
              <a:t>Ведётся целенаправленная работа с семьёй через систему домашних заданий и индивидуальных консультаций для родителей по теме «Дидактические игры как средство развития связной речи»;</a:t>
            </a:r>
          </a:p>
          <a:p>
            <a:pPr lvl="0">
              <a:buFont typeface="Wingdings" pitchFamily="2" charset="2"/>
              <a:buChar char="v"/>
            </a:pPr>
            <a:r>
              <a:rPr lang="ru-RU" sz="1400" dirty="0" smtClean="0">
                <a:latin typeface="Times New Roman" pitchFamily="18" charset="0"/>
                <a:cs typeface="Times New Roman" pitchFamily="18" charset="0"/>
              </a:rPr>
              <a:t>Организован центр по развитию речи, куда входят наглядно-дидактические пособия, развивающие игры, демонстрационный материал, </a:t>
            </a:r>
            <a:r>
              <a:rPr lang="ru-RU" sz="1400" dirty="0" err="1" smtClean="0">
                <a:latin typeface="Times New Roman" pitchFamily="18" charset="0"/>
                <a:cs typeface="Times New Roman" pitchFamily="18" charset="0"/>
              </a:rPr>
              <a:t>мячи-массажёры</a:t>
            </a:r>
            <a:r>
              <a:rPr lang="ru-RU" sz="1400" dirty="0" smtClean="0">
                <a:latin typeface="Times New Roman" pitchFamily="18" charset="0"/>
                <a:cs typeface="Times New Roman" pitchFamily="18" charset="0"/>
              </a:rPr>
              <a:t>, речевой материал: пальчиковые игры, артикуляционная гимнастика, малые фольклорные формы(загадки, потешки), физкультминутки, </a:t>
            </a:r>
            <a:r>
              <a:rPr lang="ru-RU" sz="1400" dirty="0" err="1" smtClean="0">
                <a:latin typeface="Times New Roman" pitchFamily="18" charset="0"/>
                <a:cs typeface="Times New Roman" pitchFamily="18" charset="0"/>
              </a:rPr>
              <a:t>мнемотаблицы</a:t>
            </a:r>
            <a:r>
              <a:rPr lang="ru-RU" sz="1400" dirty="0" smtClean="0">
                <a:latin typeface="Times New Roman" pitchFamily="18" charset="0"/>
                <a:cs typeface="Times New Roman" pitchFamily="18" charset="0"/>
              </a:rPr>
              <a:t>, алгоритмы рассказывания;</a:t>
            </a:r>
          </a:p>
          <a:p>
            <a:pPr lvl="0">
              <a:buFont typeface="Wingdings" pitchFamily="2" charset="2"/>
              <a:buChar char="v"/>
            </a:pPr>
            <a:r>
              <a:rPr lang="ru-RU" sz="1400" dirty="0" smtClean="0">
                <a:latin typeface="Times New Roman" pitchFamily="18" charset="0"/>
                <a:cs typeface="Times New Roman" pitchFamily="18" charset="0"/>
              </a:rPr>
              <a:t>Принимается активное участие по обмену педагогическим опытом в условиях ДОУ.</a:t>
            </a:r>
            <a:endParaRPr lang="ru-RU" sz="14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7999" cy="9144000"/>
          </a:xfrm>
          <a:prstGeom prst="rect">
            <a:avLst/>
          </a:prstGeom>
        </p:spPr>
      </p:pic>
      <p:sp>
        <p:nvSpPr>
          <p:cNvPr id="4" name="TextBox 3"/>
          <p:cNvSpPr txBox="1"/>
          <p:nvPr/>
        </p:nvSpPr>
        <p:spPr>
          <a:xfrm>
            <a:off x="214290" y="214282"/>
            <a:ext cx="6429420" cy="8032968"/>
          </a:xfrm>
          <a:prstGeom prst="rect">
            <a:avLst/>
          </a:prstGeom>
          <a:noFill/>
        </p:spPr>
        <p:txBody>
          <a:bodyPr wrap="square" rtlCol="0">
            <a:spAutoFit/>
          </a:bodyPr>
          <a:lstStyle/>
          <a:p>
            <a:pPr algn="ctr"/>
            <a:r>
              <a:rPr lang="ru-RU" sz="1400" b="1" dirty="0" smtClean="0">
                <a:solidFill>
                  <a:srgbClr val="C00000"/>
                </a:solidFill>
                <a:latin typeface="a_AlgeriusCapsNr" pitchFamily="82" charset="-52"/>
                <a:cs typeface="Times New Roman" pitchFamily="18" charset="0"/>
              </a:rPr>
              <a:t>Условия становления опыта.</a:t>
            </a:r>
            <a:endParaRPr lang="ru-RU" sz="1400" dirty="0" smtClean="0">
              <a:solidFill>
                <a:srgbClr val="C00000"/>
              </a:solidFill>
              <a:latin typeface="a_AlgeriusCapsNr" pitchFamily="82" charset="-52"/>
              <a:cs typeface="Times New Roman" pitchFamily="18" charset="0"/>
            </a:endParaRPr>
          </a:p>
          <a:p>
            <a:r>
              <a:rPr lang="ru-RU" sz="1200" dirty="0" smtClean="0">
                <a:latin typeface="Times New Roman" pitchFamily="18" charset="0"/>
                <a:cs typeface="Times New Roman" pitchFamily="18" charset="0"/>
              </a:rPr>
              <a:t>      Целенаправленная работа по данной методической теме у детей осуществляется с 2009 г.  Актуальность темы обусловлена необходимостью качественного повышения уровня овладения родным языком, воспитания речевой культуры подрастающего поколения.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Дошкольный возраст является наиболее </a:t>
            </a:r>
            <a:r>
              <a:rPr lang="ru-RU" sz="1200" dirty="0" err="1" smtClean="0">
                <a:latin typeface="Times New Roman" pitchFamily="18" charset="0"/>
                <a:cs typeface="Times New Roman" pitchFamily="18" charset="0"/>
              </a:rPr>
              <a:t>сензитивным</a:t>
            </a:r>
            <a:r>
              <a:rPr lang="ru-RU" sz="1200" dirty="0" smtClean="0">
                <a:latin typeface="Times New Roman" pitchFamily="18" charset="0"/>
                <a:cs typeface="Times New Roman" pitchFamily="18" charset="0"/>
              </a:rPr>
              <a:t> для успешного воплощения поставленных задач. Ребенок проходит элементарный курс ораторского искусства, учась выражать свои мысли логично и выразительно.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Особенности развития связной речи изучались Сохиным Ф.А., Тихеевой Е.И., Гербовой В.В. и др. Перед учёными стоит целый ряд задач по выработке наиболее эффективных форм и методов развития связной речи. Всё больше предлагается использовать игровые методы обучения, так как игра является ведущим видом деятельности в дошкольном детстве. Дидактическая игра создается педагогом  специально в обучающих целях, когда обучение протекает на основе игровой и дидактической задачи. В дидактической игре ребенок не только получает новые знания, но также обобщает и закрепляет их. Дидактическая игра выступает одновременно как вид игровой деятельности и форма организации взаимодействия воспитателя   с ребенком. В этом и состоит ее своеобразие.</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Неоценима роль и значение дидактических игр для развития словаря  детей.   Дидактическая игра является одним из эффективных средств развития словаря детей младшего дошкольного возраста, так как  выполняет функцию средства обучения, служит одним из основных средств развития речи детей. Она помогает усвоению, закреплению знаний. Использование дидактической игры повышает интерес детей к речи, развивает сосредоточенность, обеспечивает лучшее усвоение речевого материала, наиболее эффективно осуществляется физическое, умственное, речевое, и нравственное развитие дошкольников.</a:t>
            </a:r>
          </a:p>
          <a:p>
            <a:r>
              <a:rPr lang="ru-RU" sz="1200" dirty="0" smtClean="0">
                <a:latin typeface="Times New Roman" pitchFamily="18" charset="0"/>
                <a:cs typeface="Times New Roman" pitchFamily="18" charset="0"/>
              </a:rPr>
              <a:t>        Дидактическая игра создает благоприятные условия для активизации речевой и познавательной деятельности. Познавательная деятельность проходит в игровом контексте, и является своеобразным катализатором многих психических процессов, связанных с познанием различных предметов в дошкольном возрасте.</a:t>
            </a:r>
          </a:p>
          <a:p>
            <a:r>
              <a:rPr lang="ru-RU" sz="1200" dirty="0" smtClean="0">
                <a:latin typeface="Times New Roman" pitchFamily="18" charset="0"/>
                <a:cs typeface="Times New Roman" pitchFamily="18" charset="0"/>
              </a:rPr>
              <a:t>        Игра помогает решать многие психологические проблемы, возникающие между детьми и родителями. Она снимает напряжение, тревогу, страх перед окружающими, закомплексованность, повышает самооценку, позволяет проверить себя  в различных ситуациях.</a:t>
            </a:r>
          </a:p>
          <a:p>
            <a:r>
              <a:rPr lang="ru-RU" sz="1200" dirty="0" smtClean="0">
                <a:latin typeface="Times New Roman" pitchFamily="18" charset="0"/>
                <a:cs typeface="Times New Roman" pitchFamily="18" charset="0"/>
              </a:rPr>
              <a:t>        Сущность дидактической игры заключается в том, что дети решают умственные задачи, предложенные им в занимательной игровой форме, сами находят решение, преодолевая при этом определенные трудности, а также способствует развитию логического мышления и умения выражать свои мысли в слове.</a:t>
            </a:r>
          </a:p>
          <a:p>
            <a:r>
              <a:rPr lang="ru-RU" sz="1200" dirty="0" smtClean="0">
                <a:latin typeface="Times New Roman" pitchFamily="18" charset="0"/>
                <a:cs typeface="Times New Roman" pitchFamily="18" charset="0"/>
              </a:rPr>
              <a:t>        Была выдвинута </a:t>
            </a:r>
            <a:r>
              <a:rPr lang="ru-RU" sz="1200" i="1" dirty="0" smtClean="0">
                <a:solidFill>
                  <a:srgbClr val="C00000"/>
                </a:solidFill>
                <a:latin typeface="Times New Roman" pitchFamily="18" charset="0"/>
                <a:cs typeface="Times New Roman" pitchFamily="18" charset="0"/>
              </a:rPr>
              <a:t>гипотеза</a:t>
            </a:r>
            <a:r>
              <a:rPr lang="ru-RU" sz="1200" dirty="0" smtClean="0">
                <a:latin typeface="Times New Roman" pitchFamily="18" charset="0"/>
                <a:cs typeface="Times New Roman" pitchFamily="18" charset="0"/>
              </a:rPr>
              <a:t>, что формирование связной речи дошкольников будет наиболее эффективным, если дидактическую игру рассматривать как средство развития всех сторон речи; чаще использовать лексико-грамматические упражнения вне занятий; обогащать предметно-пространственную среду наглядным материалом, а также настольно-печатными играми,  способствующими  развитию связной речи; систематически включать в свою работу </a:t>
            </a:r>
            <a:r>
              <a:rPr lang="ru-RU" sz="1200" i="1" dirty="0" smtClean="0">
                <a:latin typeface="Times New Roman" pitchFamily="18" charset="0"/>
                <a:cs typeface="Times New Roman" pitchFamily="18" charset="0"/>
              </a:rPr>
              <a:t>методы мнемотехники</a:t>
            </a:r>
            <a:r>
              <a:rPr lang="ru-RU" sz="1200" dirty="0" smtClean="0">
                <a:latin typeface="Times New Roman" pitchFamily="18" charset="0"/>
                <a:cs typeface="Times New Roman" pitchFamily="18" charset="0"/>
              </a:rPr>
              <a:t> и РТВ (развития творческого воображения),  пальчиковые игры, артикуляционную гимнастику, малые фольклорные формы (загадки, потешки), физкультминутки, массаж с помощью мячей с шипами и речевым сопровождением.</a:t>
            </a:r>
            <a:endParaRPr lang="ru-RU" sz="12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7999" cy="9144000"/>
          </a:xfrm>
          <a:prstGeom prst="rect">
            <a:avLst/>
          </a:prstGeom>
        </p:spPr>
      </p:pic>
      <p:sp>
        <p:nvSpPr>
          <p:cNvPr id="3" name="TextBox 2"/>
          <p:cNvSpPr txBox="1"/>
          <p:nvPr/>
        </p:nvSpPr>
        <p:spPr>
          <a:xfrm>
            <a:off x="428580" y="1000100"/>
            <a:ext cx="6429420" cy="5278368"/>
          </a:xfrm>
          <a:prstGeom prst="rect">
            <a:avLst/>
          </a:prstGeom>
          <a:noFill/>
        </p:spPr>
        <p:txBody>
          <a:bodyPr wrap="square" rtlCol="0">
            <a:spAutoFit/>
          </a:bodyPr>
          <a:lstStyle/>
          <a:p>
            <a:r>
              <a:rPr lang="en-US" sz="1200" dirty="0" smtClean="0">
                <a:latin typeface="Times New Roman" pitchFamily="18" charset="0"/>
                <a:cs typeface="Times New Roman" pitchFamily="18" charset="0"/>
              </a:rPr>
              <a:t>    </a:t>
            </a:r>
            <a:r>
              <a:rPr lang="ru-RU" sz="1300" dirty="0" smtClean="0">
                <a:latin typeface="Times New Roman" pitchFamily="18" charset="0"/>
                <a:cs typeface="Times New Roman" pitchFamily="18" charset="0"/>
              </a:rPr>
              <a:t>Прежде всего, мною был проведён мониторинг исследования уровня развития связной речи наших воспитанников, взяв за основу критерии точности ответов из «Диагностики речевого развития» О. С. Ушаковой.  Анализ результатов диагностики показал, что высокий уровень развития связной речи демонстрирует только 10 % малышей. Исходя из полученных данных, была организована дальнейшая  работа:</a:t>
            </a:r>
            <a:br>
              <a:rPr lang="ru-RU" sz="1300" dirty="0" smtClean="0">
                <a:latin typeface="Times New Roman" pitchFamily="18" charset="0"/>
                <a:cs typeface="Times New Roman" pitchFamily="18" charset="0"/>
              </a:rPr>
            </a:br>
            <a:r>
              <a:rPr lang="ru-RU" sz="1300" dirty="0" smtClean="0">
                <a:latin typeface="Times New Roman" pitchFamily="18" charset="0"/>
                <a:cs typeface="Times New Roman" pitchFamily="18" charset="0"/>
              </a:rPr>
              <a:t>- выделена специальная  речевая зона в группе;</a:t>
            </a:r>
            <a:br>
              <a:rPr lang="ru-RU" sz="1300" dirty="0" smtClean="0">
                <a:latin typeface="Times New Roman" pitchFamily="18" charset="0"/>
                <a:cs typeface="Times New Roman" pitchFamily="18" charset="0"/>
              </a:rPr>
            </a:br>
            <a:r>
              <a:rPr lang="ru-RU" sz="1300" dirty="0" smtClean="0">
                <a:latin typeface="Times New Roman" pitchFamily="18" charset="0"/>
                <a:cs typeface="Times New Roman" pitchFamily="18" charset="0"/>
              </a:rPr>
              <a:t>- подобраны  необходимые дидактические игры, как традиционные, так и развивающие;</a:t>
            </a:r>
          </a:p>
          <a:p>
            <a:r>
              <a:rPr lang="ru-RU" sz="1300" dirty="0" smtClean="0">
                <a:latin typeface="Times New Roman" pitchFamily="18" charset="0"/>
                <a:cs typeface="Times New Roman" pitchFamily="18" charset="0"/>
              </a:rPr>
              <a:t>- разработан календарно-тематический план включения дидактической игры в занятия по развитию речи;</a:t>
            </a:r>
          </a:p>
          <a:p>
            <a:r>
              <a:rPr lang="ru-RU" sz="1300" dirty="0" smtClean="0">
                <a:latin typeface="Times New Roman" pitchFamily="18" charset="0"/>
                <a:cs typeface="Times New Roman" pitchFamily="18" charset="0"/>
              </a:rPr>
              <a:t>- проведена соответствующая  работа с родителями: </a:t>
            </a:r>
            <a:br>
              <a:rPr lang="ru-RU" sz="1300" dirty="0" smtClean="0">
                <a:latin typeface="Times New Roman" pitchFamily="18" charset="0"/>
                <a:cs typeface="Times New Roman" pitchFamily="18" charset="0"/>
              </a:rPr>
            </a:br>
            <a:r>
              <a:rPr lang="ru-RU" sz="1300" dirty="0" smtClean="0">
                <a:latin typeface="Times New Roman" pitchFamily="18" charset="0"/>
                <a:cs typeface="Times New Roman" pitchFamily="18" charset="0"/>
              </a:rPr>
              <a:t>    • консультации, </a:t>
            </a:r>
            <a:br>
              <a:rPr lang="ru-RU" sz="1300" dirty="0" smtClean="0">
                <a:latin typeface="Times New Roman" pitchFamily="18" charset="0"/>
                <a:cs typeface="Times New Roman" pitchFamily="18" charset="0"/>
              </a:rPr>
            </a:br>
            <a:r>
              <a:rPr lang="ru-RU" sz="1300" dirty="0" smtClean="0">
                <a:latin typeface="Times New Roman" pitchFamily="18" charset="0"/>
                <a:cs typeface="Times New Roman" pitchFamily="18" charset="0"/>
              </a:rPr>
              <a:t>    •беседы, </a:t>
            </a:r>
            <a:br>
              <a:rPr lang="ru-RU" sz="1300" dirty="0" smtClean="0">
                <a:latin typeface="Times New Roman" pitchFamily="18" charset="0"/>
                <a:cs typeface="Times New Roman" pitchFamily="18" charset="0"/>
              </a:rPr>
            </a:br>
            <a:r>
              <a:rPr lang="ru-RU" sz="1300" dirty="0" smtClean="0">
                <a:latin typeface="Times New Roman" pitchFamily="18" charset="0"/>
                <a:cs typeface="Times New Roman" pitchFamily="18" charset="0"/>
              </a:rPr>
              <a:t>    •круглый стол, </a:t>
            </a:r>
            <a:br>
              <a:rPr lang="ru-RU" sz="1300" dirty="0" smtClean="0">
                <a:latin typeface="Times New Roman" pitchFamily="18" charset="0"/>
                <a:cs typeface="Times New Roman" pitchFamily="18" charset="0"/>
              </a:rPr>
            </a:br>
            <a:r>
              <a:rPr lang="ru-RU" sz="1300" dirty="0" smtClean="0">
                <a:latin typeface="Times New Roman" pitchFamily="18" charset="0"/>
                <a:cs typeface="Times New Roman" pitchFamily="18" charset="0"/>
              </a:rPr>
              <a:t>    •наглядная информация, </a:t>
            </a:r>
            <a:br>
              <a:rPr lang="ru-RU" sz="1300" dirty="0" smtClean="0">
                <a:latin typeface="Times New Roman" pitchFamily="18" charset="0"/>
                <a:cs typeface="Times New Roman" pitchFamily="18" charset="0"/>
              </a:rPr>
            </a:br>
            <a:r>
              <a:rPr lang="ru-RU" sz="1300" dirty="0" smtClean="0">
                <a:latin typeface="Times New Roman" pitchFamily="18" charset="0"/>
                <a:cs typeface="Times New Roman" pitchFamily="18" charset="0"/>
              </a:rPr>
              <a:t>    •анкетирование и т. п. </a:t>
            </a:r>
            <a:br>
              <a:rPr lang="ru-RU" sz="1300" dirty="0" smtClean="0">
                <a:latin typeface="Times New Roman" pitchFamily="18" charset="0"/>
                <a:cs typeface="Times New Roman" pitchFamily="18" charset="0"/>
              </a:rPr>
            </a:br>
            <a:r>
              <a:rPr lang="ru-RU" sz="1300" dirty="0" smtClean="0">
                <a:latin typeface="Times New Roman" pitchFamily="18" charset="0"/>
                <a:cs typeface="Times New Roman" pitchFamily="18" charset="0"/>
              </a:rPr>
              <a:t>      В своей работе опиралась на целевые ориентиры ФГОС, а также на методические разработки Гербовой В. В., Ушаковой О.С., Кошлевой Г.А., Шадриной Л.Г.</a:t>
            </a:r>
          </a:p>
          <a:p>
            <a:r>
              <a:rPr lang="ru-RU" sz="1300" dirty="0" smtClean="0">
                <a:latin typeface="Times New Roman" pitchFamily="18" charset="0"/>
                <a:cs typeface="Times New Roman" pitchFamily="18" charset="0"/>
              </a:rPr>
              <a:t>    Задачи по игровой деятельности реализовывала в соответствии с возрастными особенностями воспитанников, основными направлениями их развития, включает время, отведенное на: </a:t>
            </a:r>
          </a:p>
          <a:p>
            <a:pPr lvl="0">
              <a:buFont typeface="Wingdings" pitchFamily="2" charset="2"/>
              <a:buChar char="q"/>
            </a:pPr>
            <a:r>
              <a:rPr lang="ru-RU" sz="1300" dirty="0" smtClean="0">
                <a:latin typeface="Times New Roman" pitchFamily="18" charset="0"/>
                <a:cs typeface="Times New Roman" pitchFamily="18" charset="0"/>
              </a:rPr>
              <a:t>образовательную деятельность, осуществляемую в процессе организации различных видов детской деятельности;</a:t>
            </a:r>
          </a:p>
          <a:p>
            <a:pPr lvl="0">
              <a:buFont typeface="Wingdings" pitchFamily="2" charset="2"/>
              <a:buChar char="q"/>
            </a:pPr>
            <a:r>
              <a:rPr lang="ru-RU" sz="1300" dirty="0" smtClean="0">
                <a:latin typeface="Times New Roman" pitchFamily="18" charset="0"/>
                <a:cs typeface="Times New Roman" pitchFamily="18" charset="0"/>
              </a:rPr>
              <a:t>образовательную деятельность, осуществляемую в ходе режимных моментов;</a:t>
            </a:r>
          </a:p>
          <a:p>
            <a:pPr lvl="0">
              <a:buFont typeface="Wingdings" pitchFamily="2" charset="2"/>
              <a:buChar char="q"/>
            </a:pPr>
            <a:r>
              <a:rPr lang="ru-RU" sz="1300" dirty="0" smtClean="0">
                <a:latin typeface="Times New Roman" pitchFamily="18" charset="0"/>
                <a:cs typeface="Times New Roman" pitchFamily="18" charset="0"/>
              </a:rPr>
              <a:t>самостоятельную деятельность детей;</a:t>
            </a:r>
          </a:p>
          <a:p>
            <a:pPr lvl="0">
              <a:buFont typeface="Wingdings" pitchFamily="2" charset="2"/>
              <a:buChar char="q"/>
            </a:pPr>
            <a:r>
              <a:rPr lang="ru-RU" sz="1300" dirty="0" smtClean="0">
                <a:latin typeface="Times New Roman" pitchFamily="18" charset="0"/>
                <a:cs typeface="Times New Roman" pitchFamily="18" charset="0"/>
              </a:rPr>
              <a:t>взаимодействие с семьей.</a:t>
            </a:r>
          </a:p>
          <a:p>
            <a:pPr lvl="0">
              <a:buFont typeface="Wingdings" pitchFamily="2" charset="2"/>
              <a:buChar char="q"/>
            </a:pPr>
            <a:endParaRPr lang="ru-RU" sz="1200" dirty="0" smtClean="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7999" cy="9144000"/>
          </a:xfrm>
          <a:prstGeom prst="rect">
            <a:avLst/>
          </a:prstGeom>
        </p:spPr>
      </p:pic>
      <p:graphicFrame>
        <p:nvGraphicFramePr>
          <p:cNvPr id="4" name="Таблица 3"/>
          <p:cNvGraphicFramePr>
            <a:graphicFrameLocks noGrp="1"/>
          </p:cNvGraphicFramePr>
          <p:nvPr/>
        </p:nvGraphicFramePr>
        <p:xfrm>
          <a:off x="428604" y="571472"/>
          <a:ext cx="5715024" cy="6469888"/>
        </p:xfrm>
        <a:graphic>
          <a:graphicData uri="http://schemas.openxmlformats.org/drawingml/2006/table">
            <a:tbl>
              <a:tblPr firstRow="1" bandRow="1">
                <a:tableStyleId>{5C22544A-7EE6-4342-B048-85BDC9FD1C3A}</a:tableStyleId>
              </a:tblPr>
              <a:tblGrid>
                <a:gridCol w="2857512"/>
                <a:gridCol w="2857512"/>
              </a:tblGrid>
              <a:tr h="370840">
                <a:tc>
                  <a:txBody>
                    <a:bodyPr/>
                    <a:lstStyle/>
                    <a:p>
                      <a:pPr indent="270510">
                        <a:lnSpc>
                          <a:spcPct val="115000"/>
                        </a:lnSpc>
                      </a:pPr>
                      <a:r>
                        <a:rPr lang="ru-RU" sz="1200" dirty="0">
                          <a:latin typeface="Times New Roman"/>
                          <a:ea typeface="Times New Roman"/>
                        </a:rPr>
                        <a:t>Интеграция образовательных областей</a:t>
                      </a:r>
                    </a:p>
                  </a:txBody>
                  <a:tcPr marL="68580" marR="68580" marT="0" marB="0"/>
                </a:tc>
                <a:tc>
                  <a:txBody>
                    <a:bodyPr/>
                    <a:lstStyle/>
                    <a:p>
                      <a:pPr indent="270510">
                        <a:lnSpc>
                          <a:spcPct val="115000"/>
                        </a:lnSpc>
                      </a:pPr>
                      <a:r>
                        <a:rPr lang="ru-RU" sz="1200">
                          <a:latin typeface="Times New Roman"/>
                          <a:ea typeface="Times New Roman"/>
                        </a:rPr>
                        <a:t>Виды игр в  совместной деятельности взрослого и детей и самостоятельной деятельности детей. </a:t>
                      </a:r>
                    </a:p>
                  </a:txBody>
                  <a:tcPr marL="68580" marR="68580" marT="0" marB="0"/>
                </a:tc>
              </a:tr>
              <a:tr h="370840">
                <a:tc>
                  <a:txBody>
                    <a:bodyPr/>
                    <a:lstStyle/>
                    <a:p>
                      <a:pPr indent="270510">
                        <a:lnSpc>
                          <a:spcPct val="115000"/>
                        </a:lnSpc>
                      </a:pPr>
                      <a:r>
                        <a:rPr lang="ru-RU" sz="1200">
                          <a:latin typeface="Times New Roman"/>
                          <a:ea typeface="Times New Roman"/>
                        </a:rPr>
                        <a:t>Социализация</a:t>
                      </a:r>
                    </a:p>
                  </a:txBody>
                  <a:tcPr marL="68580" marR="68580" marT="0" marB="0"/>
                </a:tc>
                <a:tc>
                  <a:txBody>
                    <a:bodyPr/>
                    <a:lstStyle/>
                    <a:p>
                      <a:pPr indent="270510" algn="ctr">
                        <a:lnSpc>
                          <a:spcPct val="115000"/>
                        </a:lnSpc>
                      </a:pPr>
                      <a:r>
                        <a:rPr lang="ru-RU" sz="1200">
                          <a:latin typeface="Times New Roman"/>
                          <a:ea typeface="Times New Roman"/>
                        </a:rPr>
                        <a:t>Дидактические игры, сюжетно-ролевые игры, познавательные игры, настольно-печатные игры</a:t>
                      </a:r>
                    </a:p>
                  </a:txBody>
                  <a:tcPr marL="68580" marR="68580" marT="0" marB="0"/>
                </a:tc>
              </a:tr>
              <a:tr h="370840">
                <a:tc>
                  <a:txBody>
                    <a:bodyPr/>
                    <a:lstStyle/>
                    <a:p>
                      <a:pPr indent="270510">
                        <a:lnSpc>
                          <a:spcPct val="115000"/>
                        </a:lnSpc>
                      </a:pPr>
                      <a:r>
                        <a:rPr lang="ru-RU" sz="1200">
                          <a:latin typeface="Times New Roman"/>
                          <a:ea typeface="Times New Roman"/>
                        </a:rPr>
                        <a:t>Коммуникация</a:t>
                      </a:r>
                    </a:p>
                  </a:txBody>
                  <a:tcPr marL="68580" marR="68580" marT="0" marB="0"/>
                </a:tc>
                <a:tc>
                  <a:txBody>
                    <a:bodyPr/>
                    <a:lstStyle/>
                    <a:p>
                      <a:pPr indent="270510" algn="ctr">
                        <a:lnSpc>
                          <a:spcPct val="115000"/>
                        </a:lnSpc>
                      </a:pPr>
                      <a:r>
                        <a:rPr lang="ru-RU" sz="1200">
                          <a:latin typeface="Times New Roman"/>
                          <a:ea typeface="Times New Roman"/>
                        </a:rPr>
                        <a:t>Дидактические игры, игры со словом, настольно-печатные игры физкультминутки, пальчиковые игры, артикуляционная гимнастика, игровой массаж</a:t>
                      </a:r>
                    </a:p>
                  </a:txBody>
                  <a:tcPr marL="68580" marR="68580" marT="0" marB="0"/>
                </a:tc>
              </a:tr>
              <a:tr h="370840">
                <a:tc>
                  <a:txBody>
                    <a:bodyPr/>
                    <a:lstStyle/>
                    <a:p>
                      <a:pPr indent="270510">
                        <a:lnSpc>
                          <a:spcPct val="115000"/>
                        </a:lnSpc>
                      </a:pPr>
                      <a:r>
                        <a:rPr lang="ru-RU" sz="1200">
                          <a:latin typeface="Times New Roman"/>
                          <a:ea typeface="Times New Roman"/>
                        </a:rPr>
                        <a:t>Чтение художественной литературы </a:t>
                      </a:r>
                    </a:p>
                  </a:txBody>
                  <a:tcPr marL="68580" marR="68580" marT="0" marB="0"/>
                </a:tc>
                <a:tc>
                  <a:txBody>
                    <a:bodyPr/>
                    <a:lstStyle/>
                    <a:p>
                      <a:pPr indent="270510" algn="ctr">
                        <a:lnSpc>
                          <a:spcPct val="115000"/>
                        </a:lnSpc>
                      </a:pPr>
                      <a:r>
                        <a:rPr lang="ru-RU" sz="1200">
                          <a:latin typeface="Times New Roman"/>
                          <a:ea typeface="Times New Roman"/>
                        </a:rPr>
                        <a:t>Игры-инсценировки, игры-драматизации, пальчиковые игры</a:t>
                      </a:r>
                    </a:p>
                  </a:txBody>
                  <a:tcPr marL="68580" marR="68580" marT="0" marB="0"/>
                </a:tc>
              </a:tr>
              <a:tr h="370840">
                <a:tc>
                  <a:txBody>
                    <a:bodyPr/>
                    <a:lstStyle/>
                    <a:p>
                      <a:pPr indent="270510">
                        <a:lnSpc>
                          <a:spcPct val="115000"/>
                        </a:lnSpc>
                      </a:pPr>
                      <a:r>
                        <a:rPr lang="ru-RU" sz="1200">
                          <a:latin typeface="Times New Roman"/>
                          <a:ea typeface="Times New Roman"/>
                        </a:rPr>
                        <a:t>Художественное  творчество</a:t>
                      </a:r>
                    </a:p>
                  </a:txBody>
                  <a:tcPr marL="68580" marR="68580" marT="0" marB="0"/>
                </a:tc>
                <a:tc>
                  <a:txBody>
                    <a:bodyPr/>
                    <a:lstStyle/>
                    <a:p>
                      <a:pPr indent="270510" algn="ctr">
                        <a:lnSpc>
                          <a:spcPct val="115000"/>
                        </a:lnSpc>
                      </a:pPr>
                      <a:r>
                        <a:rPr lang="ru-RU" sz="1200">
                          <a:latin typeface="Times New Roman"/>
                          <a:ea typeface="Times New Roman"/>
                        </a:rPr>
                        <a:t>Пальчиковые игры, физкультминутки </a:t>
                      </a:r>
                    </a:p>
                  </a:txBody>
                  <a:tcPr marL="68580" marR="68580" marT="0" marB="0"/>
                </a:tc>
              </a:tr>
              <a:tr h="370840">
                <a:tc>
                  <a:txBody>
                    <a:bodyPr/>
                    <a:lstStyle/>
                    <a:p>
                      <a:pPr indent="270510">
                        <a:lnSpc>
                          <a:spcPct val="115000"/>
                        </a:lnSpc>
                      </a:pPr>
                      <a:r>
                        <a:rPr lang="ru-RU" sz="1200">
                          <a:latin typeface="Times New Roman"/>
                          <a:ea typeface="Times New Roman"/>
                        </a:rPr>
                        <a:t>Труд</a:t>
                      </a:r>
                    </a:p>
                  </a:txBody>
                  <a:tcPr marL="68580" marR="68580" marT="0" marB="0"/>
                </a:tc>
                <a:tc>
                  <a:txBody>
                    <a:bodyPr/>
                    <a:lstStyle/>
                    <a:p>
                      <a:pPr indent="270510" algn="ctr">
                        <a:lnSpc>
                          <a:spcPct val="115000"/>
                        </a:lnSpc>
                      </a:pPr>
                      <a:r>
                        <a:rPr lang="ru-RU" sz="1200">
                          <a:latin typeface="Times New Roman"/>
                          <a:ea typeface="Times New Roman"/>
                        </a:rPr>
                        <a:t>Дидактические игры, игровые упражнения</a:t>
                      </a:r>
                    </a:p>
                  </a:txBody>
                  <a:tcPr marL="68580" marR="68580" marT="0" marB="0"/>
                </a:tc>
              </a:tr>
              <a:tr h="370840">
                <a:tc>
                  <a:txBody>
                    <a:bodyPr/>
                    <a:lstStyle/>
                    <a:p>
                      <a:pPr indent="270510">
                        <a:lnSpc>
                          <a:spcPct val="115000"/>
                        </a:lnSpc>
                      </a:pPr>
                      <a:r>
                        <a:rPr lang="ru-RU" sz="1200">
                          <a:latin typeface="Times New Roman"/>
                          <a:ea typeface="Times New Roman"/>
                        </a:rPr>
                        <a:t>Познание</a:t>
                      </a:r>
                    </a:p>
                  </a:txBody>
                  <a:tcPr marL="68580" marR="68580" marT="0" marB="0"/>
                </a:tc>
                <a:tc>
                  <a:txBody>
                    <a:bodyPr/>
                    <a:lstStyle/>
                    <a:p>
                      <a:pPr indent="270510" algn="ctr">
                        <a:lnSpc>
                          <a:spcPct val="115000"/>
                        </a:lnSpc>
                      </a:pPr>
                      <a:r>
                        <a:rPr lang="ru-RU" sz="1200">
                          <a:latin typeface="Times New Roman"/>
                          <a:ea typeface="Times New Roman"/>
                        </a:rPr>
                        <a:t>Пальчиковые игры, дидактические игры, игры со словом</a:t>
                      </a:r>
                    </a:p>
                  </a:txBody>
                  <a:tcPr marL="68580" marR="68580" marT="0" marB="0"/>
                </a:tc>
              </a:tr>
              <a:tr h="370840">
                <a:tc>
                  <a:txBody>
                    <a:bodyPr/>
                    <a:lstStyle/>
                    <a:p>
                      <a:pPr indent="270510">
                        <a:lnSpc>
                          <a:spcPct val="115000"/>
                        </a:lnSpc>
                      </a:pPr>
                      <a:r>
                        <a:rPr lang="ru-RU" sz="1200">
                          <a:latin typeface="Times New Roman"/>
                          <a:ea typeface="Times New Roman"/>
                        </a:rPr>
                        <a:t>Социальное          развитие</a:t>
                      </a:r>
                    </a:p>
                  </a:txBody>
                  <a:tcPr marL="68580" marR="68580" marT="0" marB="0"/>
                </a:tc>
                <a:tc>
                  <a:txBody>
                    <a:bodyPr/>
                    <a:lstStyle/>
                    <a:p>
                      <a:pPr indent="270510" algn="ctr">
                        <a:lnSpc>
                          <a:spcPct val="115000"/>
                        </a:lnSpc>
                      </a:pPr>
                      <a:r>
                        <a:rPr lang="ru-RU" sz="1200">
                          <a:latin typeface="Times New Roman"/>
                          <a:ea typeface="Times New Roman"/>
                        </a:rPr>
                        <a:t>Пальчиковые игры, игры на сближение, социальное взаимодействие</a:t>
                      </a:r>
                    </a:p>
                  </a:txBody>
                  <a:tcPr marL="68580" marR="68580" marT="0" marB="0"/>
                </a:tc>
              </a:tr>
              <a:tr h="370840">
                <a:tc>
                  <a:txBody>
                    <a:bodyPr/>
                    <a:lstStyle/>
                    <a:p>
                      <a:pPr indent="270510">
                        <a:lnSpc>
                          <a:spcPct val="115000"/>
                        </a:lnSpc>
                      </a:pPr>
                      <a:r>
                        <a:rPr lang="ru-RU" sz="1200">
                          <a:latin typeface="Times New Roman"/>
                          <a:ea typeface="Times New Roman"/>
                        </a:rPr>
                        <a:t>Физическая культура, ЗОЖ</a:t>
                      </a:r>
                    </a:p>
                  </a:txBody>
                  <a:tcPr marL="68580" marR="68580" marT="0" marB="0"/>
                </a:tc>
                <a:tc>
                  <a:txBody>
                    <a:bodyPr/>
                    <a:lstStyle/>
                    <a:p>
                      <a:pPr indent="270510" algn="ctr">
                        <a:lnSpc>
                          <a:spcPct val="115000"/>
                        </a:lnSpc>
                      </a:pPr>
                      <a:r>
                        <a:rPr lang="ru-RU" sz="1200">
                          <a:latin typeface="Times New Roman"/>
                          <a:ea typeface="Times New Roman"/>
                        </a:rPr>
                        <a:t>Игры с мячом, подвижные игры со словом, игры с речевым сопровождением, пальчиковые игры</a:t>
                      </a:r>
                    </a:p>
                  </a:txBody>
                  <a:tcPr marL="68580" marR="68580" marT="0" marB="0"/>
                </a:tc>
              </a:tr>
              <a:tr h="370840">
                <a:tc>
                  <a:txBody>
                    <a:bodyPr/>
                    <a:lstStyle/>
                    <a:p>
                      <a:pPr indent="270510">
                        <a:lnSpc>
                          <a:spcPct val="115000"/>
                        </a:lnSpc>
                      </a:pPr>
                      <a:r>
                        <a:rPr lang="ru-RU" sz="1200">
                          <a:latin typeface="Times New Roman"/>
                          <a:ea typeface="Times New Roman"/>
                        </a:rPr>
                        <a:t>Музыка</a:t>
                      </a:r>
                    </a:p>
                  </a:txBody>
                  <a:tcPr marL="68580" marR="68580" marT="0" marB="0"/>
                </a:tc>
                <a:tc>
                  <a:txBody>
                    <a:bodyPr/>
                    <a:lstStyle/>
                    <a:p>
                      <a:pPr indent="270510" algn="ctr">
                        <a:lnSpc>
                          <a:spcPct val="115000"/>
                        </a:lnSpc>
                      </a:pPr>
                      <a:r>
                        <a:rPr lang="ru-RU" sz="1200">
                          <a:latin typeface="Times New Roman"/>
                          <a:ea typeface="Times New Roman"/>
                        </a:rPr>
                        <a:t>Пальчиковые игры, народные игры, инсценировки, логоритмика, игры-хороводы </a:t>
                      </a:r>
                    </a:p>
                  </a:txBody>
                  <a:tcPr marL="68580" marR="68580" marT="0" marB="0"/>
                </a:tc>
              </a:tr>
              <a:tr h="370840">
                <a:tc>
                  <a:txBody>
                    <a:bodyPr/>
                    <a:lstStyle/>
                    <a:p>
                      <a:pPr indent="270510">
                        <a:lnSpc>
                          <a:spcPct val="115000"/>
                        </a:lnSpc>
                      </a:pPr>
                      <a:r>
                        <a:rPr lang="ru-RU" sz="1200">
                          <a:latin typeface="Times New Roman"/>
                          <a:ea typeface="Times New Roman"/>
                        </a:rPr>
                        <a:t>Взаимодействие с родителями</a:t>
                      </a:r>
                    </a:p>
                  </a:txBody>
                  <a:tcPr marL="68580" marR="68580" marT="0" marB="0"/>
                </a:tc>
                <a:tc>
                  <a:txBody>
                    <a:bodyPr/>
                    <a:lstStyle/>
                    <a:p>
                      <a:pPr indent="270510" algn="ctr">
                        <a:lnSpc>
                          <a:spcPct val="115000"/>
                        </a:lnSpc>
                      </a:pPr>
                      <a:r>
                        <a:rPr lang="ru-RU" sz="1200" dirty="0">
                          <a:latin typeface="Times New Roman"/>
                          <a:ea typeface="Times New Roman"/>
                        </a:rPr>
                        <a:t>Ознакомление с  разными видами игр, создание игротеки игр, пальчиковые игры, народные игры,  игры-инсценировки.</a:t>
                      </a:r>
                    </a:p>
                  </a:txBody>
                  <a:tcPr marL="68580" marR="68580" marT="0" marB="0"/>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7999" cy="9144000"/>
          </a:xfrm>
          <a:prstGeom prst="rect">
            <a:avLst/>
          </a:prstGeom>
        </p:spPr>
      </p:pic>
      <p:sp>
        <p:nvSpPr>
          <p:cNvPr id="3" name="TextBox 2"/>
          <p:cNvSpPr txBox="1"/>
          <p:nvPr/>
        </p:nvSpPr>
        <p:spPr>
          <a:xfrm>
            <a:off x="214290" y="0"/>
            <a:ext cx="6643710" cy="8771632"/>
          </a:xfrm>
          <a:prstGeom prst="rect">
            <a:avLst/>
          </a:prstGeom>
          <a:noFill/>
        </p:spPr>
        <p:txBody>
          <a:bodyPr wrap="square" rtlCol="0">
            <a:spAutoFit/>
          </a:bodyPr>
          <a:lstStyle/>
          <a:p>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На первом этапе приоритетной являлась работа по обогащению и активизации словаря, улучшению фонематического восприятия, знакомству с обобщающими понятиями, различными формами словообразования, согласования существительных с прилагательными. Работа проводилась таким образом, что в течение нескольких дней в различных дидактических играх  решались определённые речевые задачи, а в итоговой игре проходило их закрепление. </a:t>
            </a:r>
          </a:p>
          <a:p>
            <a:r>
              <a:rPr lang="ru-RU" sz="1200" dirty="0" smtClean="0">
                <a:latin typeface="Times New Roman" pitchFamily="18" charset="0"/>
                <a:cs typeface="Times New Roman" pitchFamily="18" charset="0"/>
              </a:rPr>
              <a:t>     В дошкольной педагогике все дидактические игры можно разделить на 3 основных вида: игры с предметами (игрушками), настольно-печатные и словесные игры. Остановимся на методике организации дидактических игр в младшей  возрастной  группе.</a:t>
            </a:r>
          </a:p>
          <a:p>
            <a:r>
              <a:rPr lang="ru-RU" sz="1200" b="1"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Внимание малыша этого возраста пока еще неустойчиво, он быстро отвлекается. Задачи в дидактической игре требуют от него большей, чем в других играх, устойчивости внимания, усиленной мыслительной деятельности. Отсюда, для маленьких детей возникают известные трудности. Преодолеть их можно через занимательность в обучении, т.е. использование дидактической игры, повышающей интерес малыша к знаниям, и прежде всего, дидактической игрушке, которая привлекает внимание яркостью, интересным содержанием.</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Для детей 4-го года жизни характерно преобладание чувственного познания окружающего мира. Учитывая это, мною подбирался  такой дидактический материал (игрушки), который все дети могли бы обследовать и активно с ним действовать.</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При проведении дидактической игры с детьми младшего дошкольного возраста я объясняла правила по ходу игры. При этом помнила о том, что моя  речь должна быть яркой, образной и в то же время спокойной. Большую требовательность проявляла к своим жестам. Малыш очень чутко реагирует на выражение лица, мимику, улыбку воспитателя. Это надо учитывать и при чтении художественной литературы.</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Чтобы игра проходила успешнее, предварительно готовила  детей к игре: обязательно до игры знакомила  их с предметами, которые будут использованы, их свойствами, изображениями на картинках. Если в игре используется стихотворение, потешка, знала  их наизусть, читала их выразительно.</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Подводя итоги игры с детьми младшего дошкольного возраста, я отмечала только положительные стороны: играли дружно, научились делать (указывала  конкретно), убрали на место игрушки. Необходимо и у маленьких детей создавать интерес к новым играм.</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Интерес к игре усиливался, если я предлагала  детям поиграть с теми игрушками, которые находились в чудесном мешочке, о которых рассказывали дети во время игры.                 </a:t>
            </a:r>
          </a:p>
          <a:p>
            <a:r>
              <a:rPr lang="ru-RU" sz="1200" dirty="0" smtClean="0">
                <a:latin typeface="Times New Roman" pitchFamily="18" charset="0"/>
                <a:cs typeface="Times New Roman" pitchFamily="18" charset="0"/>
              </a:rPr>
              <a:t>        Объекты и ситуации менялись по мере усвоения материала (дидактические игры «Теремок», «Новоселье», «Магазин» и другие). Очень активно использовалась игра «Хорошо – плохо»  и даже элементарный мозговой штурм. </a:t>
            </a:r>
          </a:p>
          <a:p>
            <a:r>
              <a:rPr lang="ru-RU" sz="1200" dirty="0" smtClean="0">
                <a:latin typeface="Times New Roman" pitchFamily="18" charset="0"/>
                <a:cs typeface="Times New Roman" pitchFamily="18" charset="0"/>
              </a:rPr>
              <a:t>        Дошкольники познакомились и усвоили структуру составления рассказов, научились следить за развитием сюжетов, отвечать на вопросы в процессе дидактических игр «Друзья познаются в беде», «Продолжи дальше», «Снежный ком». Большое внимание отводилось интонационной выразительности, а также помощникам связной речи – мимике и жестам. Здесь помогли игры на основе </a:t>
            </a:r>
            <a:r>
              <a:rPr lang="ru-RU" sz="1200" dirty="0" err="1" smtClean="0">
                <a:latin typeface="Times New Roman" pitchFamily="18" charset="0"/>
                <a:cs typeface="Times New Roman" pitchFamily="18" charset="0"/>
              </a:rPr>
              <a:t>эмпатии</a:t>
            </a:r>
            <a:r>
              <a:rPr lang="ru-RU" sz="1200" dirty="0" smtClean="0">
                <a:latin typeface="Times New Roman" pitchFamily="18" charset="0"/>
                <a:cs typeface="Times New Roman" pitchFamily="18" charset="0"/>
              </a:rPr>
              <a:t>. Выработке правильного речевого дыхания, развитию подвижности мимико-артикуляционных мышц способствовал комплекс упражнений по артикуляционной гимнастике. Гимнастику сочетала, чередовала с пальчиковыми играми и игровым массажем. Массаж приносит большую пользу: снимает у детей напряжение, улучшается кровоснабжение, уменьшает напряжение мышц или активизирует, дыхание и сердцебиение замедляются, а ребёнок успокаивается и расслабляется, что положительно влияет на центральную нервную систему. </a:t>
            </a:r>
          </a:p>
          <a:p>
            <a:r>
              <a:rPr lang="ru-RU" sz="1200" dirty="0" smtClean="0">
                <a:latin typeface="Times New Roman" pitchFamily="18" charset="0"/>
                <a:cs typeface="Times New Roman" pitchFamily="18" charset="0"/>
              </a:rPr>
              <a:t>    Интерес у детей вызвали  дидактические игры: «Приготовим салат», «Поучимся заваривать чай», «Искупаем куклу», «Уложим куклу спать», «Накроем стол к обеду» и др.,  в которых показываются реальные действия на реальных предметах.</a:t>
            </a:r>
            <a:endParaRPr lang="ru-RU" sz="12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7999" cy="9144000"/>
          </a:xfrm>
          <a:prstGeom prst="rect">
            <a:avLst/>
          </a:prstGeom>
        </p:spPr>
      </p:pic>
      <p:sp>
        <p:nvSpPr>
          <p:cNvPr id="3" name="TextBox 2"/>
          <p:cNvSpPr txBox="1"/>
          <p:nvPr/>
        </p:nvSpPr>
        <p:spPr>
          <a:xfrm>
            <a:off x="428580" y="428596"/>
            <a:ext cx="6429420" cy="8217634"/>
          </a:xfrm>
          <a:prstGeom prst="rect">
            <a:avLst/>
          </a:prstGeom>
          <a:noFill/>
        </p:spPr>
        <p:txBody>
          <a:bodyPr wrap="square" rtlCol="0">
            <a:spAutoFit/>
          </a:bodyPr>
          <a:lstStyle/>
          <a:p>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Планомерная системная работа по формированию связной речи с помощью дидактических игр оказалась эффективной. В результате большая проведённая работа показала правильный выбор средств  для достижения основной цели, так как показатель высокого уровня развития связной речи по итогам мониторинга в конце года увеличился на 40%. К концу учебного года у детей улучшилось звукопроизношение, словообразование, улучшилось фонематическое восприятие,  осознались простейшие языковые закономерности, значительно расширился словарный запас. Большинство детей легко включались в совместную деятельность с воспитателем, тем самым способствуя развитию своих коммуникативных способностей.</a:t>
            </a:r>
          </a:p>
          <a:p>
            <a:r>
              <a:rPr lang="ru-RU" sz="1200" dirty="0" smtClean="0">
                <a:latin typeface="Times New Roman" pitchFamily="18" charset="0"/>
                <a:cs typeface="Times New Roman" pitchFamily="18" charset="0"/>
              </a:rPr>
              <a:t>     Увидев положительную динамику в работе, приняла решение следовать этому направлению в дальнейшем на всех возрастных этапах по развитию связной речи.</a:t>
            </a:r>
          </a:p>
          <a:p>
            <a:r>
              <a:rPr lang="ru-RU"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В дальнейшем содержание дидактических игр усложнялось с учётом задач развития речи в определённом возрасте. Для детей в возрасте 4-5 лет характерна большая устойчивость внимания, интенсивное развитие процессов преднамеренного запоминания и припоминания, более совершенное зрительное, слуховое, осязательное восприятие. Они начинают различать довольно сложные формы предметов, звукосочетания. В этом возрасте увеличивается запас слов, развивается мышление: наряду с обобщением по внешним признакам дети начинают группировать предметы по материалу, качеству и назначению, устанавливают простейшие причинные связи в знакомых явлениях.</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Роль воспитателя в организации игры детей средней группы меняется, хотя и здесь он продолжает наблюдать за ней и сам включается в игру. Все чаще роль ведущего я поручала детям, правила игры теперь объясняла  до ее начала. Ребята запоминают правила, если они даются четко, понятно, эмоционально, как в младшей группе.  В процессе игры я внимательно следила  за ее ходом, поведением детей, выявляла  индивидуальные особенности детей, что позволяло мне планировать индивидуальную работу не только в игре, но и в других видах деятельности. При подведении итогов игры акцентировала  внимание детей на их успехах, если даже они были и незначительными.</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С расширением опыта и развитием речи детям средней группы становятся доступными словесные игры, проводимые в форме шутки «Бывает – не бывает», где правильный ответ дети показывают хлопками, а неправильный – грозят указательным пальцем, а также игры с мячом. В средней группе использовались такие игры, как:</a:t>
            </a:r>
          </a:p>
          <a:p>
            <a:pPr lvl="0">
              <a:buFont typeface="Arial" pitchFamily="34" charset="0"/>
              <a:buChar char="•"/>
            </a:pPr>
            <a:r>
              <a:rPr lang="ru-RU" sz="1200" dirty="0" smtClean="0">
                <a:latin typeface="Times New Roman" pitchFamily="18" charset="0"/>
                <a:cs typeface="Times New Roman" pitchFamily="18" charset="0"/>
              </a:rPr>
              <a:t>«Чего сколько?» Игра направлена на формирование умения правильно соединить существительное с числительным.</a:t>
            </a:r>
          </a:p>
          <a:p>
            <a:pPr lvl="0">
              <a:buFont typeface="Arial" pitchFamily="34" charset="0"/>
              <a:buChar char="•"/>
            </a:pPr>
            <a:r>
              <a:rPr lang="ru-RU" sz="1200" dirty="0" smtClean="0">
                <a:latin typeface="Times New Roman" pitchFamily="18" charset="0"/>
                <a:cs typeface="Times New Roman" pitchFamily="18" charset="0"/>
              </a:rPr>
              <a:t>«Скажи наоборот» Игра упражняет в образовании антонимов в разных частях речи.</a:t>
            </a:r>
          </a:p>
          <a:p>
            <a:pPr lvl="0">
              <a:buFont typeface="Arial" pitchFamily="34" charset="0"/>
              <a:buChar char="•"/>
            </a:pPr>
            <a:r>
              <a:rPr lang="ru-RU" sz="1200" dirty="0" smtClean="0">
                <a:latin typeface="Times New Roman" pitchFamily="18" charset="0"/>
                <a:cs typeface="Times New Roman" pitchFamily="18" charset="0"/>
              </a:rPr>
              <a:t>«Общие слова»  Эти слова реже употребляются в нашей речи, но они нужны для мышления, так как позволяют осуществлять операции анализа и синтеза.</a:t>
            </a:r>
          </a:p>
          <a:p>
            <a:pPr lvl="0">
              <a:buFont typeface="Arial" pitchFamily="34" charset="0"/>
              <a:buChar char="•"/>
            </a:pPr>
            <a:r>
              <a:rPr lang="ru-RU" sz="1200" dirty="0" smtClean="0">
                <a:latin typeface="Times New Roman" pitchFamily="18" charset="0"/>
                <a:cs typeface="Times New Roman" pitchFamily="18" charset="0"/>
              </a:rPr>
              <a:t>«Кто что делает?» Учим подбирать слова-действия. Наличие разнообразных глаголов обогащает нашу речь, помогает различать их многочисленные смысловые оттенки.</a:t>
            </a:r>
          </a:p>
          <a:p>
            <a:pPr lvl="0">
              <a:buFont typeface="Arial" pitchFamily="34" charset="0"/>
              <a:buChar char="•"/>
            </a:pPr>
            <a:r>
              <a:rPr lang="ru-RU" sz="1200" dirty="0" smtClean="0">
                <a:latin typeface="Times New Roman" pitchFamily="18" charset="0"/>
                <a:cs typeface="Times New Roman" pitchFamily="18" charset="0"/>
              </a:rPr>
              <a:t>«Один - много» В русском языке есть несколько способов образования форм множественного числа. Дети часто их путают.</a:t>
            </a:r>
          </a:p>
          <a:p>
            <a:pPr lvl="0">
              <a:buFont typeface="Arial" pitchFamily="34" charset="0"/>
              <a:buChar char="•"/>
            </a:pPr>
            <a:r>
              <a:rPr lang="ru-RU" sz="1200" dirty="0" smtClean="0">
                <a:latin typeface="Times New Roman" pitchFamily="18" charset="0"/>
                <a:cs typeface="Times New Roman" pitchFamily="18" charset="0"/>
              </a:rPr>
              <a:t>«Назови ласково» Учим образовывать существительные с уменьшительно-ласкательными  суффиксами.  </a:t>
            </a:r>
          </a:p>
          <a:p>
            <a:pPr lvl="0">
              <a:buFont typeface="Arial" pitchFamily="34" charset="0"/>
              <a:buChar char="•"/>
            </a:pPr>
            <a:r>
              <a:rPr lang="ru-RU" sz="1200" dirty="0" smtClean="0">
                <a:latin typeface="Times New Roman" pitchFamily="18" charset="0"/>
                <a:cs typeface="Times New Roman" pitchFamily="18" charset="0"/>
              </a:rPr>
              <a:t>«Третий лишний» Выделяем признаки, по которым нужно объединить группу предметов.</a:t>
            </a:r>
          </a:p>
          <a:p>
            <a:pPr lvl="0">
              <a:buFont typeface="Arial" pitchFamily="34" charset="0"/>
              <a:buChar char="•"/>
            </a:pPr>
            <a:r>
              <a:rPr lang="ru-RU" sz="1200" dirty="0" smtClean="0">
                <a:latin typeface="Times New Roman" pitchFamily="18" charset="0"/>
                <a:cs typeface="Times New Roman" pitchFamily="18" charset="0"/>
              </a:rPr>
              <a:t>«Отвечай быстро» Подбираем три прилагательных, обозначающих  различные характерные свойства какого-либо предмета – цвет, вкус, размер и т.п.</a:t>
            </a:r>
            <a:endParaRPr lang="ru-RU" sz="1200"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7999" cy="9144000"/>
          </a:xfrm>
          <a:prstGeom prst="rect">
            <a:avLst/>
          </a:prstGeom>
        </p:spPr>
      </p:pic>
      <p:sp>
        <p:nvSpPr>
          <p:cNvPr id="3" name="TextBox 2"/>
          <p:cNvSpPr txBox="1"/>
          <p:nvPr/>
        </p:nvSpPr>
        <p:spPr>
          <a:xfrm>
            <a:off x="357166" y="642910"/>
            <a:ext cx="6215106" cy="7771358"/>
          </a:xfrm>
          <a:prstGeom prst="rect">
            <a:avLst/>
          </a:prstGeom>
          <a:noFill/>
        </p:spPr>
        <p:txBody>
          <a:bodyPr wrap="square" rtlCol="0">
            <a:spAutoFit/>
          </a:bodyPr>
          <a:lstStyle/>
          <a:p>
            <a:r>
              <a:rPr lang="en-US" sz="1300" dirty="0" smtClean="0">
                <a:latin typeface="Times New Roman" pitchFamily="18" charset="0"/>
                <a:cs typeface="Times New Roman" pitchFamily="18" charset="0"/>
              </a:rPr>
              <a:t>   </a:t>
            </a:r>
            <a:r>
              <a:rPr lang="ru-RU" sz="1300" dirty="0" smtClean="0">
                <a:latin typeface="Times New Roman" pitchFamily="18" charset="0"/>
                <a:cs typeface="Times New Roman" pitchFamily="18" charset="0"/>
              </a:rPr>
              <a:t> В старшем дошкольном возрасте я, руководя играми воспитанников, учитывала  их возросшие особенности. В этом возрасте детям свойственна любознательность, наблюдательность, интерес ко всему новому, необычному. Дети 5-6 лет выполняют творческие задания с большим увлечением.</a:t>
            </a:r>
            <a:br>
              <a:rPr lang="ru-RU" sz="1300" dirty="0" smtClean="0">
                <a:latin typeface="Times New Roman" pitchFamily="18" charset="0"/>
                <a:cs typeface="Times New Roman" pitchFamily="18" charset="0"/>
              </a:rPr>
            </a:br>
            <a:r>
              <a:rPr lang="en-US" sz="1300" dirty="0" smtClean="0">
                <a:latin typeface="Times New Roman" pitchFamily="18" charset="0"/>
                <a:cs typeface="Times New Roman" pitchFamily="18" charset="0"/>
              </a:rPr>
              <a:t>    </a:t>
            </a:r>
            <a:r>
              <a:rPr lang="ru-RU" sz="1300" dirty="0" smtClean="0">
                <a:latin typeface="Times New Roman" pitchFamily="18" charset="0"/>
                <a:cs typeface="Times New Roman" pitchFamily="18" charset="0"/>
              </a:rPr>
              <a:t>В играх детей важное место занимают мотивы соревнования, им предоставляется большая самостоятельность, как в выборе игры, так и в творческом решении игровых задач.</a:t>
            </a:r>
            <a:br>
              <a:rPr lang="ru-RU" sz="1300" dirty="0" smtClean="0">
                <a:latin typeface="Times New Roman" pitchFamily="18" charset="0"/>
                <a:cs typeface="Times New Roman" pitchFamily="18" charset="0"/>
              </a:rPr>
            </a:br>
            <a:r>
              <a:rPr lang="ru-RU" sz="1300" dirty="0" smtClean="0">
                <a:latin typeface="Times New Roman" pitchFamily="18" charset="0"/>
                <a:cs typeface="Times New Roman" pitchFamily="18" charset="0"/>
              </a:rPr>
              <a:t>При проведении самой игры роль воспитателя тоже меняется. Я четко знакомила детей с новой игрой, ее содержанием, правилами, действиями, уточняла  их понимание играющими, вместе с детьми  участвовала в игре, чтобы выяснить, насколько ее правила усвоены. Затем предлагала детям поиграть самостоятельно, при этом на первых порах следила за ходом игры, выступала  в качестве арбитра в конфликтных ситуациях.</a:t>
            </a:r>
          </a:p>
          <a:p>
            <a:r>
              <a:rPr lang="ru-RU" sz="1300" dirty="0" smtClean="0">
                <a:latin typeface="Times New Roman" pitchFamily="18" charset="0"/>
                <a:cs typeface="Times New Roman" pitchFamily="18" charset="0"/>
              </a:rPr>
              <a:t>      Однако не все игры требовали  такого активного участия воспитателя. Иногда я ограничивалась лишь объяснением правил игры до ее начала. Дети старшей группы могут действовать самостоятельно без участия воспитателя. Это относится, в частности, ко многим настольно-печатным играм.</a:t>
            </a:r>
            <a:br>
              <a:rPr lang="ru-RU" sz="1300" dirty="0" smtClean="0">
                <a:latin typeface="Times New Roman" pitchFamily="18" charset="0"/>
                <a:cs typeface="Times New Roman" pitchFamily="18" charset="0"/>
              </a:rPr>
            </a:br>
            <a:r>
              <a:rPr lang="ru-RU" sz="1300" dirty="0" smtClean="0">
                <a:latin typeface="Times New Roman" pitchFamily="18" charset="0"/>
                <a:cs typeface="Times New Roman" pitchFamily="18" charset="0"/>
              </a:rPr>
              <a:t>     В играх детей старшей группы правила становятся сложнее, их больше и по количеству. Поэтому воспитатель, прежде чем предложить детям игру, должен сам хорошо усвоить эти правила, последовательность игровых действий.</a:t>
            </a:r>
            <a:br>
              <a:rPr lang="ru-RU" sz="1300" dirty="0" smtClean="0">
                <a:latin typeface="Times New Roman" pitchFamily="18" charset="0"/>
                <a:cs typeface="Times New Roman" pitchFamily="18" charset="0"/>
              </a:rPr>
            </a:br>
            <a:r>
              <a:rPr lang="ru-RU" sz="1300" dirty="0" smtClean="0">
                <a:latin typeface="Times New Roman" pitchFamily="18" charset="0"/>
                <a:cs typeface="Times New Roman" pitchFamily="18" charset="0"/>
              </a:rPr>
              <a:t>Как закончить игру? (это важно учитывать для того, чтобы дети вновь проявили интерес к данной игре) Разыгрыванием фантов, чествованием победителей, сообщением о новом варианте знакомой игры и т.д.</a:t>
            </a:r>
            <a:br>
              <a:rPr lang="ru-RU" sz="1300" dirty="0" smtClean="0">
                <a:latin typeface="Times New Roman" pitchFamily="18" charset="0"/>
                <a:cs typeface="Times New Roman" pitchFamily="18" charset="0"/>
              </a:rPr>
            </a:br>
            <a:r>
              <a:rPr lang="ru-RU" sz="1300" dirty="0" smtClean="0">
                <a:latin typeface="Times New Roman" pitchFamily="18" charset="0"/>
                <a:cs typeface="Times New Roman" pitchFamily="18" charset="0"/>
              </a:rPr>
              <a:t>В конце игры я обязательно оценивала  правильное решение игровых задач и нравственный аспект игры, отмечала успехи детей и неудачи.</a:t>
            </a:r>
          </a:p>
          <a:p>
            <a:r>
              <a:rPr lang="ru-RU" sz="1300" dirty="0" smtClean="0">
                <a:latin typeface="Times New Roman" pitchFamily="18" charset="0"/>
                <a:cs typeface="Times New Roman" pitchFamily="18" charset="0"/>
              </a:rPr>
              <a:t>    В старшем дошкольном возрасте я предлагала следующие дидактические игры:</a:t>
            </a:r>
          </a:p>
          <a:p>
            <a:pPr lvl="0">
              <a:buFont typeface="Arial" pitchFamily="34" charset="0"/>
              <a:buChar char="•"/>
            </a:pPr>
            <a:r>
              <a:rPr lang="ru-RU" sz="1300" dirty="0" smtClean="0">
                <a:latin typeface="Times New Roman" pitchFamily="18" charset="0"/>
                <a:cs typeface="Times New Roman" pitchFamily="18" charset="0"/>
              </a:rPr>
              <a:t>«Кто кем хочет стать?»  - формируем умение употреблять трудные  формы глагола;</a:t>
            </a:r>
          </a:p>
          <a:p>
            <a:pPr lvl="0">
              <a:buFont typeface="Arial" pitchFamily="34" charset="0"/>
              <a:buChar char="•"/>
            </a:pPr>
            <a:r>
              <a:rPr lang="ru-RU" sz="1300" dirty="0" smtClean="0">
                <a:latin typeface="Times New Roman" pitchFamily="18" charset="0"/>
                <a:cs typeface="Times New Roman" pitchFamily="18" charset="0"/>
              </a:rPr>
              <a:t>«Сравни предметы» - развиваем наблюдательность, уточняем словарь за счёт деталей и частей предметов, их качеств;</a:t>
            </a:r>
          </a:p>
          <a:p>
            <a:pPr lvl="0">
              <a:buFont typeface="Arial" pitchFamily="34" charset="0"/>
              <a:buChar char="•"/>
            </a:pPr>
            <a:r>
              <a:rPr lang="ru-RU" sz="1300" dirty="0" smtClean="0">
                <a:latin typeface="Times New Roman" pitchFamily="18" charset="0"/>
                <a:cs typeface="Times New Roman" pitchFamily="18" charset="0"/>
              </a:rPr>
              <a:t>«Кто кем был или что чем было» - активизируем словарь и уточняем знания об окружающем;</a:t>
            </a:r>
          </a:p>
          <a:p>
            <a:pPr lvl="0">
              <a:buFont typeface="Arial" pitchFamily="34" charset="0"/>
              <a:buChar char="•"/>
            </a:pPr>
            <a:r>
              <a:rPr lang="ru-RU" sz="1300" dirty="0" smtClean="0">
                <a:latin typeface="Times New Roman" pitchFamily="18" charset="0"/>
                <a:cs typeface="Times New Roman" pitchFamily="18" charset="0"/>
              </a:rPr>
              <a:t>«Подбери рифму» - развиваем фонематический слух;</a:t>
            </a:r>
          </a:p>
          <a:p>
            <a:pPr lvl="0">
              <a:buFont typeface="Arial" pitchFamily="34" charset="0"/>
              <a:buChar char="•"/>
            </a:pPr>
            <a:r>
              <a:rPr lang="ru-RU" sz="1300" dirty="0" smtClean="0">
                <a:latin typeface="Times New Roman" pitchFamily="18" charset="0"/>
                <a:cs typeface="Times New Roman" pitchFamily="18" charset="0"/>
              </a:rPr>
              <a:t>«Игра с картинами» - развиваем  внимание, сообразительность, приучаем детей связно выражать свои мысли, знакомим  с классификацией предметов по разным признакам.</a:t>
            </a:r>
          </a:p>
          <a:p>
            <a:pPr lvl="0">
              <a:buFont typeface="Arial" pitchFamily="34" charset="0"/>
              <a:buChar char="•"/>
            </a:pPr>
            <a:r>
              <a:rPr lang="ru-RU" sz="1300" dirty="0" smtClean="0">
                <a:latin typeface="Times New Roman" pitchFamily="18" charset="0"/>
                <a:cs typeface="Times New Roman" pitchFamily="18" charset="0"/>
              </a:rPr>
              <a:t>«В чём причина?» - развиваем способность анализировать и логически мыслить.</a:t>
            </a:r>
          </a:p>
          <a:p>
            <a:pPr lvl="0">
              <a:buFont typeface="Arial" pitchFamily="34" charset="0"/>
              <a:buChar char="•"/>
            </a:pPr>
            <a:r>
              <a:rPr lang="ru-RU" sz="1300" dirty="0" smtClean="0">
                <a:latin typeface="Times New Roman" pitchFamily="18" charset="0"/>
                <a:cs typeface="Times New Roman" pitchFamily="18" charset="0"/>
              </a:rPr>
              <a:t>«Размытое письмо» - упражняем в составлении распространенных предложений.</a:t>
            </a:r>
          </a:p>
          <a:p>
            <a:pPr lvl="0"/>
            <a:r>
              <a:rPr lang="ru-RU" dirty="0" smtClean="0"/>
              <a:t> </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7999" cy="9144000"/>
          </a:xfrm>
          <a:prstGeom prst="rect">
            <a:avLst/>
          </a:prstGeom>
        </p:spPr>
      </p:pic>
      <p:sp>
        <p:nvSpPr>
          <p:cNvPr id="4" name="TextBox 3"/>
          <p:cNvSpPr txBox="1"/>
          <p:nvPr/>
        </p:nvSpPr>
        <p:spPr>
          <a:xfrm>
            <a:off x="357166" y="500034"/>
            <a:ext cx="6286544" cy="7094250"/>
          </a:xfrm>
          <a:prstGeom prst="rect">
            <a:avLst/>
          </a:prstGeom>
          <a:noFill/>
        </p:spPr>
        <p:txBody>
          <a:bodyPr wrap="square" rtlCol="0">
            <a:spAutoFit/>
          </a:bodyPr>
          <a:lstStyle/>
          <a:p>
            <a:r>
              <a:rPr lang="ru-RU" sz="1300" dirty="0" smtClean="0">
                <a:latin typeface="Times New Roman" pitchFamily="18" charset="0"/>
                <a:cs typeface="Times New Roman" pitchFamily="18" charset="0"/>
              </a:rPr>
              <a:t>Особенностями умственного развития детей 7-го года жизни являются их возросшие способности к более углубленному анализу и синтезу: умение выделять как общие, так и индивидуальные признаки предметов и явлений, сравнивать их по различным признакам, делать обобщения, высказывать суждения, умозаключения. Шестилетние дети проявляют интерес к учебной деятельности.</a:t>
            </a:r>
          </a:p>
          <a:p>
            <a:r>
              <a:rPr lang="ru-RU" sz="1300" dirty="0" smtClean="0">
                <a:latin typeface="Times New Roman" pitchFamily="18" charset="0"/>
                <a:cs typeface="Times New Roman" pitchFamily="18" charset="0"/>
              </a:rPr>
              <a:t>    Руководя дидактическими играми детей 6 лет, я опиралась  на их возрастные особенности. Чаще отбирала игры, в которых дети учатся связно и последовательно изучать свои мысли, выразительно рассказывать.</a:t>
            </a:r>
            <a:br>
              <a:rPr lang="ru-RU" sz="1300" dirty="0" smtClean="0">
                <a:latin typeface="Times New Roman" pitchFamily="18" charset="0"/>
                <a:cs typeface="Times New Roman" pitchFamily="18" charset="0"/>
              </a:rPr>
            </a:br>
            <a:r>
              <a:rPr lang="ru-RU" sz="1300" dirty="0" smtClean="0">
                <a:latin typeface="Times New Roman" pitchFamily="18" charset="0"/>
                <a:cs typeface="Times New Roman" pitchFamily="18" charset="0"/>
              </a:rPr>
              <a:t>   Роль ведущего в играх детей 6-7 лет чаще поручается кому-либо из участвующих, они более самостоятельны в выборе дидактических игр, организации обстановки, подборе партнеров по игре.  Я следила за играющими, выступала  в случае надобности в качестве советчика, справедливого судьи во время самостоятельной игровой деятельности детей.</a:t>
            </a:r>
            <a:br>
              <a:rPr lang="ru-RU" sz="1300" dirty="0" smtClean="0">
                <a:latin typeface="Times New Roman" pitchFamily="18" charset="0"/>
                <a:cs typeface="Times New Roman" pitchFamily="18" charset="0"/>
              </a:rPr>
            </a:br>
            <a:r>
              <a:rPr lang="ru-RU" sz="1300" dirty="0" smtClean="0">
                <a:latin typeface="Times New Roman" pitchFamily="18" charset="0"/>
                <a:cs typeface="Times New Roman" pitchFamily="18" charset="0"/>
              </a:rPr>
              <a:t>     Дети старшего возраста любят игры в небылицы. В процессе этих игр развивается связная, образная речь, юмор. Перед тем, как проводить игру, выясняла, знают ли дети, что такое небылицы, где они их слышали. Когда дети научились замечать небылицы,  читала  им произведения с небылицами, знакомила  их с занимательным содержанием. При проведении игры брала  не все произведение целиком, а лишь часть его. Первоначально отрывок содержал  2-3 небылицы, а затем их может быть больше. Опыт проведения игр показывает, что дети могут запомнить 6-7 небылиц, содержащихся в отрывке. Исходя из этого, я самостоятельно разбивала  произведения на смысловые части. Таким образом, и в подготовительной группе игра используется как средство формирования детского общения, закрепления норм и правил поведения не только в игре, но и вне ее, как средство воспитания у детей интереса к явлениям окружающей жизни.</a:t>
            </a:r>
          </a:p>
          <a:p>
            <a:r>
              <a:rPr lang="ru-RU" sz="1300" dirty="0" smtClean="0">
                <a:latin typeface="Times New Roman" pitchFamily="18" charset="0"/>
                <a:cs typeface="Times New Roman" pitchFamily="18" charset="0"/>
              </a:rPr>
              <a:t>   </a:t>
            </a:r>
            <a:r>
              <a:rPr lang="en-US" sz="1300" dirty="0" smtClean="0">
                <a:latin typeface="Times New Roman" pitchFamily="18" charset="0"/>
                <a:cs typeface="Times New Roman" pitchFamily="18" charset="0"/>
              </a:rPr>
              <a:t> </a:t>
            </a:r>
            <a:r>
              <a:rPr lang="ru-RU" sz="1300" dirty="0" smtClean="0">
                <a:latin typeface="Times New Roman" pitchFamily="18" charset="0"/>
                <a:cs typeface="Times New Roman" pitchFamily="18" charset="0"/>
              </a:rPr>
              <a:t>В подготовительной группе использовала игры для подготовки к чтению: «Бросаемся слогами», «Цепочка», «Добавь букву», «Кто с какими буквами дружит», «Закончи предложение», «Подбери рифму» , «Где начало рассказа?», «Исправь ошибку» и т. д.</a:t>
            </a:r>
          </a:p>
          <a:p>
            <a:r>
              <a:rPr lang="ru-RU" sz="1300" dirty="0" smtClean="0">
                <a:latin typeface="Times New Roman" pitchFamily="18" charset="0"/>
                <a:cs typeface="Times New Roman" pitchFamily="18" charset="0"/>
              </a:rPr>
              <a:t>         Мониторинг образовательного процесса (образовательных областей «Социализация» и «Коммуникация») показал эффективность и  практическую значимость работы по теме «Дидактические игры  как средство развития связной речи и коммуникативных способностей детей дошкольного возраста», положительный результат овладения универсальными предпосылками учебной деятельности дошкольниками.</a:t>
            </a:r>
            <a:endParaRPr lang="ru-RU" sz="1300"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пустой шаблон 1.jpg"/>
          <p:cNvPicPr>
            <a:picLocks noChangeAspect="1"/>
          </p:cNvPicPr>
          <p:nvPr/>
        </p:nvPicPr>
        <p:blipFill>
          <a:blip r:embed="rId2" cstate="screen"/>
          <a:stretch>
            <a:fillRect/>
          </a:stretch>
        </p:blipFill>
        <p:spPr>
          <a:xfrm>
            <a:off x="0" y="0"/>
            <a:ext cx="6857999" cy="9144000"/>
          </a:xfrm>
          <a:prstGeom prst="rect">
            <a:avLst/>
          </a:prstGeom>
        </p:spPr>
      </p:pic>
      <p:sp>
        <p:nvSpPr>
          <p:cNvPr id="4" name="TextBox 3"/>
          <p:cNvSpPr txBox="1"/>
          <p:nvPr/>
        </p:nvSpPr>
        <p:spPr>
          <a:xfrm>
            <a:off x="428604" y="2571736"/>
            <a:ext cx="6143668" cy="1292662"/>
          </a:xfrm>
          <a:prstGeom prst="rect">
            <a:avLst/>
          </a:prstGeom>
          <a:noFill/>
        </p:spPr>
        <p:txBody>
          <a:bodyPr wrap="square" rtlCol="0">
            <a:spAutoFit/>
          </a:bodyPr>
          <a:lstStyle/>
          <a:p>
            <a:pPr algn="ctr"/>
            <a:r>
              <a:rPr lang="ru-RU" sz="2600" b="1" dirty="0" smtClean="0">
                <a:solidFill>
                  <a:srgbClr val="C00000"/>
                </a:solidFill>
                <a:latin typeface="a_RomanusTitul" pitchFamily="82" charset="-52"/>
              </a:rPr>
              <a:t>Промежуточный мониторинг</a:t>
            </a:r>
          </a:p>
          <a:p>
            <a:pPr algn="ctr"/>
            <a:r>
              <a:rPr lang="ru-RU" sz="2600" b="1" dirty="0" smtClean="0">
                <a:solidFill>
                  <a:srgbClr val="C00000"/>
                </a:solidFill>
                <a:latin typeface="a_RomanusTitul" pitchFamily="82" charset="-52"/>
              </a:rPr>
              <a:t>за период 2010 г. по 2014 г.</a:t>
            </a:r>
          </a:p>
          <a:p>
            <a:pPr algn="ctr"/>
            <a:r>
              <a:rPr lang="ru-RU" sz="2600" b="1" dirty="0" smtClean="0">
                <a:solidFill>
                  <a:srgbClr val="C00000"/>
                </a:solidFill>
                <a:latin typeface="a_RomanusTitul" pitchFamily="82" charset="-52"/>
              </a:rPr>
              <a:t>Раздел 4</a:t>
            </a:r>
            <a:endParaRPr lang="ru-RU" sz="2600" b="1" dirty="0">
              <a:solidFill>
                <a:srgbClr val="C00000"/>
              </a:solidFill>
              <a:latin typeface="a_RomanusTitul" pitchFamily="82" charset="-5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4.jpg"/>
          <p:cNvPicPr>
            <a:picLocks noChangeAspect="1"/>
          </p:cNvPicPr>
          <p:nvPr/>
        </p:nvPicPr>
        <p:blipFill>
          <a:blip r:embed="rId2" cstate="screen"/>
          <a:stretch>
            <a:fillRect/>
          </a:stretch>
        </p:blipFill>
        <p:spPr>
          <a:xfrm>
            <a:off x="0" y="0"/>
            <a:ext cx="6857999" cy="9144000"/>
          </a:xfrm>
          <a:prstGeom prst="rect">
            <a:avLst/>
          </a:prstGeom>
        </p:spPr>
      </p:pic>
      <p:sp>
        <p:nvSpPr>
          <p:cNvPr id="3" name="TextBox 2"/>
          <p:cNvSpPr txBox="1"/>
          <p:nvPr/>
        </p:nvSpPr>
        <p:spPr>
          <a:xfrm>
            <a:off x="857232" y="285720"/>
            <a:ext cx="5572140" cy="646331"/>
          </a:xfrm>
          <a:prstGeom prst="rect">
            <a:avLst/>
          </a:prstGeom>
          <a:noFill/>
        </p:spPr>
        <p:txBody>
          <a:bodyPr wrap="square" rtlCol="0">
            <a:spAutoFit/>
          </a:bodyPr>
          <a:lstStyle/>
          <a:p>
            <a:pPr algn="ctr"/>
            <a:r>
              <a:rPr lang="ru-RU" sz="1200" dirty="0" smtClean="0">
                <a:solidFill>
                  <a:srgbClr val="C00000"/>
                </a:solidFill>
                <a:latin typeface="a_RomanusTitul" pitchFamily="82" charset="-52"/>
              </a:rPr>
              <a:t>Муниципальное бюджетное дошкольное образовательное учреждение</a:t>
            </a:r>
            <a:r>
              <a:rPr lang="en-US" sz="1200" dirty="0" smtClean="0">
                <a:solidFill>
                  <a:srgbClr val="C00000"/>
                </a:solidFill>
                <a:latin typeface="a_RomanusTitul" pitchFamily="82" charset="-52"/>
              </a:rPr>
              <a:t>       </a:t>
            </a:r>
            <a:r>
              <a:rPr lang="ru-RU" sz="1200" dirty="0" smtClean="0">
                <a:solidFill>
                  <a:srgbClr val="C00000"/>
                </a:solidFill>
                <a:latin typeface="a_RomanusTitul" pitchFamily="82" charset="-52"/>
              </a:rPr>
              <a:t>«Детский сад №218»</a:t>
            </a:r>
          </a:p>
          <a:p>
            <a:pPr algn="ctr"/>
            <a:r>
              <a:rPr lang="ru-RU" sz="1200" dirty="0" smtClean="0">
                <a:solidFill>
                  <a:srgbClr val="C00000"/>
                </a:solidFill>
                <a:latin typeface="a_RomanusTitul" pitchFamily="82" charset="-52"/>
              </a:rPr>
              <a:t>Индустриального района г. Барнаула</a:t>
            </a:r>
            <a:endParaRPr lang="ru-RU" sz="1200" dirty="0">
              <a:solidFill>
                <a:srgbClr val="C00000"/>
              </a:solidFill>
              <a:latin typeface="a_RomanusTitul" pitchFamily="82" charset="-52"/>
            </a:endParaRPr>
          </a:p>
        </p:txBody>
      </p:sp>
      <p:sp>
        <p:nvSpPr>
          <p:cNvPr id="4" name="TextBox 3"/>
          <p:cNvSpPr txBox="1"/>
          <p:nvPr/>
        </p:nvSpPr>
        <p:spPr>
          <a:xfrm>
            <a:off x="0" y="2857488"/>
            <a:ext cx="7215262" cy="1200329"/>
          </a:xfrm>
          <a:prstGeom prst="rect">
            <a:avLst/>
          </a:prstGeom>
          <a:noFill/>
        </p:spPr>
        <p:txBody>
          <a:bodyPr wrap="square" rtlCol="0">
            <a:spAutoFit/>
          </a:bodyPr>
          <a:lstStyle/>
          <a:p>
            <a:pPr algn="ctr"/>
            <a:r>
              <a:rPr lang="ru-RU" sz="2400" b="1" dirty="0" smtClean="0">
                <a:solidFill>
                  <a:srgbClr val="C00000"/>
                </a:solidFill>
                <a:latin typeface="a_RomanusTitul" pitchFamily="82" charset="-52"/>
              </a:rPr>
              <a:t>Развитие речи и </a:t>
            </a:r>
          </a:p>
          <a:p>
            <a:pPr algn="ctr"/>
            <a:r>
              <a:rPr lang="ru-RU" sz="2400" b="1" dirty="0" smtClean="0">
                <a:solidFill>
                  <a:srgbClr val="C00000"/>
                </a:solidFill>
                <a:latin typeface="a_RomanusTitul" pitchFamily="82" charset="-52"/>
              </a:rPr>
              <a:t>коммуникативных способностей</a:t>
            </a:r>
          </a:p>
          <a:p>
            <a:pPr algn="ctr"/>
            <a:r>
              <a:rPr lang="ru-RU" sz="2400" b="1" dirty="0">
                <a:solidFill>
                  <a:srgbClr val="C00000"/>
                </a:solidFill>
                <a:latin typeface="a_RomanusTitul" pitchFamily="82" charset="-52"/>
              </a:rPr>
              <a:t>ч</a:t>
            </a:r>
            <a:r>
              <a:rPr lang="ru-RU" sz="2400" b="1" dirty="0" smtClean="0">
                <a:solidFill>
                  <a:srgbClr val="C00000"/>
                </a:solidFill>
                <a:latin typeface="a_RomanusTitul" pitchFamily="82" charset="-52"/>
              </a:rPr>
              <a:t>ерез дидактические игры.</a:t>
            </a:r>
            <a:endParaRPr lang="ru-RU" sz="2400" b="1" dirty="0">
              <a:solidFill>
                <a:srgbClr val="C00000"/>
              </a:solidFill>
              <a:latin typeface="a_RomanusTitul" pitchFamily="82" charset="-52"/>
            </a:endParaRPr>
          </a:p>
        </p:txBody>
      </p:sp>
      <p:sp>
        <p:nvSpPr>
          <p:cNvPr id="5" name="TextBox 4"/>
          <p:cNvSpPr txBox="1"/>
          <p:nvPr/>
        </p:nvSpPr>
        <p:spPr>
          <a:xfrm>
            <a:off x="1285860" y="4143372"/>
            <a:ext cx="4572032" cy="1517723"/>
          </a:xfrm>
          <a:prstGeom prst="rect">
            <a:avLst/>
          </a:prstGeom>
          <a:noFill/>
        </p:spPr>
        <p:txBody>
          <a:bodyPr wrap="square" rtlCol="0">
            <a:spAutoFit/>
          </a:bodyPr>
          <a:lstStyle/>
          <a:p>
            <a:pPr algn="ctr">
              <a:lnSpc>
                <a:spcPct val="150000"/>
              </a:lnSpc>
            </a:pPr>
            <a:r>
              <a:rPr lang="ru-RU" sz="1600" b="1" dirty="0" smtClean="0">
                <a:solidFill>
                  <a:srgbClr val="C00000"/>
                </a:solidFill>
                <a:latin typeface="a_RomanusTitul" pitchFamily="82" charset="-52"/>
              </a:rPr>
              <a:t>Педагогический опыт воспитателя</a:t>
            </a:r>
          </a:p>
          <a:p>
            <a:pPr algn="ctr">
              <a:lnSpc>
                <a:spcPct val="150000"/>
              </a:lnSpc>
            </a:pPr>
            <a:r>
              <a:rPr lang="ru-RU" sz="1600" b="1" dirty="0" smtClean="0">
                <a:solidFill>
                  <a:srgbClr val="C00000"/>
                </a:solidFill>
                <a:latin typeface="a_RomanusTitul" pitchFamily="82" charset="-52"/>
              </a:rPr>
              <a:t>МБДОУ «Детский сад» №218 Индустриального района</a:t>
            </a:r>
          </a:p>
          <a:p>
            <a:pPr algn="ctr">
              <a:lnSpc>
                <a:spcPct val="150000"/>
              </a:lnSpc>
            </a:pPr>
            <a:r>
              <a:rPr lang="ru-RU" sz="1600" b="1" dirty="0" err="1" smtClean="0">
                <a:solidFill>
                  <a:srgbClr val="C00000"/>
                </a:solidFill>
                <a:latin typeface="a_RomanusTitul" pitchFamily="82" charset="-52"/>
              </a:rPr>
              <a:t>Баяновой</a:t>
            </a:r>
            <a:r>
              <a:rPr lang="ru-RU" sz="1600" b="1" dirty="0" smtClean="0">
                <a:solidFill>
                  <a:srgbClr val="C00000"/>
                </a:solidFill>
                <a:latin typeface="a_RomanusTitul" pitchFamily="82" charset="-52"/>
              </a:rPr>
              <a:t> Юлии Владимировны</a:t>
            </a:r>
            <a:endParaRPr lang="ru-RU" sz="1600" b="1" dirty="0">
              <a:solidFill>
                <a:srgbClr val="C00000"/>
              </a:solidFill>
              <a:latin typeface="a_RomanusTitul" pitchFamily="82" charset="-52"/>
            </a:endParaRPr>
          </a:p>
        </p:txBody>
      </p:sp>
      <p:sp>
        <p:nvSpPr>
          <p:cNvPr id="6" name="TextBox 5"/>
          <p:cNvSpPr txBox="1"/>
          <p:nvPr/>
        </p:nvSpPr>
        <p:spPr>
          <a:xfrm>
            <a:off x="3000372" y="8215338"/>
            <a:ext cx="2286016" cy="338554"/>
          </a:xfrm>
          <a:prstGeom prst="rect">
            <a:avLst/>
          </a:prstGeom>
          <a:noFill/>
        </p:spPr>
        <p:txBody>
          <a:bodyPr wrap="square" rtlCol="0">
            <a:spAutoFit/>
          </a:bodyPr>
          <a:lstStyle/>
          <a:p>
            <a:r>
              <a:rPr lang="ru-RU" sz="1600" dirty="0" smtClean="0">
                <a:solidFill>
                  <a:srgbClr val="C00000"/>
                </a:solidFill>
                <a:latin typeface="a_RomanusTitul" pitchFamily="82" charset="-52"/>
              </a:rPr>
              <a:t>Барнаул, 2014</a:t>
            </a:r>
            <a:endParaRPr lang="ru-RU" sz="1600" dirty="0">
              <a:solidFill>
                <a:srgbClr val="C00000"/>
              </a:solidFill>
              <a:latin typeface="a_RomanusTitul" pitchFamily="82" charset="-5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7999" cy="9144000"/>
          </a:xfrm>
          <a:prstGeom prst="rect">
            <a:avLst/>
          </a:prstGeom>
        </p:spPr>
      </p:pic>
      <p:sp>
        <p:nvSpPr>
          <p:cNvPr id="3" name="TextBox 2"/>
          <p:cNvSpPr txBox="1"/>
          <p:nvPr/>
        </p:nvSpPr>
        <p:spPr>
          <a:xfrm>
            <a:off x="500042" y="285720"/>
            <a:ext cx="5786478" cy="707886"/>
          </a:xfrm>
          <a:prstGeom prst="rect">
            <a:avLst/>
          </a:prstGeom>
          <a:noFill/>
        </p:spPr>
        <p:txBody>
          <a:bodyPr wrap="square" rtlCol="0">
            <a:spAutoFit/>
          </a:bodyPr>
          <a:lstStyle/>
          <a:p>
            <a:pPr algn="ctr"/>
            <a:r>
              <a:rPr lang="ru-RU" sz="2000" b="1" dirty="0" smtClean="0">
                <a:solidFill>
                  <a:srgbClr val="C00000"/>
                </a:solidFill>
                <a:latin typeface="a_AlgeriusCapsNr" pitchFamily="82" charset="-52"/>
              </a:rPr>
              <a:t>Диаграмма развития уровней сформированности различных аспектов связной речи.</a:t>
            </a:r>
            <a:endParaRPr lang="ru-RU" sz="2000" b="1" dirty="0">
              <a:solidFill>
                <a:srgbClr val="C00000"/>
              </a:solidFill>
              <a:latin typeface="a_AlgeriusCapsNr" pitchFamily="82" charset="-52"/>
            </a:endParaRPr>
          </a:p>
        </p:txBody>
      </p:sp>
      <p:graphicFrame>
        <p:nvGraphicFramePr>
          <p:cNvPr id="4" name="Диаграмма 3"/>
          <p:cNvGraphicFramePr/>
          <p:nvPr/>
        </p:nvGraphicFramePr>
        <p:xfrm>
          <a:off x="0" y="928662"/>
          <a:ext cx="3214694" cy="238125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Диаграмма 4"/>
          <p:cNvGraphicFramePr/>
          <p:nvPr/>
        </p:nvGraphicFramePr>
        <p:xfrm>
          <a:off x="3286124" y="1357290"/>
          <a:ext cx="3286148" cy="216694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Диаграмма 5"/>
          <p:cNvGraphicFramePr/>
          <p:nvPr/>
        </p:nvGraphicFramePr>
        <p:xfrm>
          <a:off x="0" y="4357686"/>
          <a:ext cx="3357562" cy="2786082"/>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Диаграмма 6"/>
          <p:cNvGraphicFramePr/>
          <p:nvPr/>
        </p:nvGraphicFramePr>
        <p:xfrm>
          <a:off x="3357554" y="4572000"/>
          <a:ext cx="3500446" cy="2595570"/>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7999" cy="9144000"/>
          </a:xfrm>
          <a:prstGeom prst="rect">
            <a:avLst/>
          </a:prstGeom>
        </p:spPr>
      </p:pic>
      <p:graphicFrame>
        <p:nvGraphicFramePr>
          <p:cNvPr id="3" name="Диаграмма 2"/>
          <p:cNvGraphicFramePr/>
          <p:nvPr/>
        </p:nvGraphicFramePr>
        <p:xfrm>
          <a:off x="0" y="1142976"/>
          <a:ext cx="3571876" cy="245269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Диаграмма 3"/>
          <p:cNvGraphicFramePr/>
          <p:nvPr/>
        </p:nvGraphicFramePr>
        <p:xfrm>
          <a:off x="3357562" y="1214414"/>
          <a:ext cx="3286124" cy="257176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Диаграмма 4"/>
          <p:cNvGraphicFramePr/>
          <p:nvPr/>
        </p:nvGraphicFramePr>
        <p:xfrm>
          <a:off x="0" y="4572000"/>
          <a:ext cx="3571876" cy="250033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 name="Диаграмма 5"/>
          <p:cNvGraphicFramePr/>
          <p:nvPr/>
        </p:nvGraphicFramePr>
        <p:xfrm>
          <a:off x="3357554" y="4857752"/>
          <a:ext cx="3500446" cy="2452694"/>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7999" cy="9144000"/>
          </a:xfrm>
          <a:prstGeom prst="rect">
            <a:avLst/>
          </a:prstGeom>
        </p:spPr>
      </p:pic>
      <p:sp>
        <p:nvSpPr>
          <p:cNvPr id="3" name="TextBox 2"/>
          <p:cNvSpPr txBox="1"/>
          <p:nvPr/>
        </p:nvSpPr>
        <p:spPr>
          <a:xfrm>
            <a:off x="1000108" y="428596"/>
            <a:ext cx="4214842" cy="461665"/>
          </a:xfrm>
          <a:prstGeom prst="rect">
            <a:avLst/>
          </a:prstGeom>
          <a:noFill/>
        </p:spPr>
        <p:txBody>
          <a:bodyPr wrap="square" rtlCol="0">
            <a:spAutoFit/>
          </a:bodyPr>
          <a:lstStyle/>
          <a:p>
            <a:pPr algn="ctr"/>
            <a:r>
              <a:rPr lang="ru-RU" sz="2400" dirty="0" smtClean="0">
                <a:solidFill>
                  <a:srgbClr val="C00000"/>
                </a:solidFill>
                <a:latin typeface="a_AlgeriusCapsNr" pitchFamily="82" charset="-52"/>
              </a:rPr>
              <a:t>Выводы:</a:t>
            </a:r>
            <a:endParaRPr lang="ru-RU" sz="2400" dirty="0">
              <a:solidFill>
                <a:srgbClr val="C00000"/>
              </a:solidFill>
              <a:latin typeface="a_AlgeriusCapsNr" pitchFamily="82" charset="-52"/>
            </a:endParaRPr>
          </a:p>
        </p:txBody>
      </p:sp>
      <p:sp>
        <p:nvSpPr>
          <p:cNvPr id="4" name="TextBox 3"/>
          <p:cNvSpPr txBox="1"/>
          <p:nvPr/>
        </p:nvSpPr>
        <p:spPr>
          <a:xfrm>
            <a:off x="285728" y="1142976"/>
            <a:ext cx="6072230" cy="3970318"/>
          </a:xfrm>
          <a:prstGeom prst="rect">
            <a:avLst/>
          </a:prstGeom>
          <a:noFill/>
        </p:spPr>
        <p:txBody>
          <a:bodyPr wrap="square" rtlCol="0">
            <a:spAutoFit/>
          </a:bodyPr>
          <a:lstStyle/>
          <a:p>
            <a:pPr algn="just"/>
            <a:r>
              <a:rPr lang="ru-RU" sz="1400" dirty="0" smtClean="0">
                <a:latin typeface="Times New Roman" pitchFamily="18" charset="0"/>
                <a:cs typeface="Times New Roman" pitchFamily="18" charset="0"/>
              </a:rPr>
              <a:t>По итогам  промежуточных мониторингов  выяснилось, что некоторым детям необходима  дополнительная помощь. А именно:</a:t>
            </a:r>
          </a:p>
          <a:p>
            <a:pPr algn="just">
              <a:buFont typeface="Wingdings" pitchFamily="2" charset="2"/>
              <a:buChar char="ü"/>
            </a:pPr>
            <a:r>
              <a:rPr lang="ru-RU" sz="1400" dirty="0" smtClean="0">
                <a:latin typeface="Times New Roman" pitchFamily="18" charset="0"/>
                <a:cs typeface="Times New Roman" pitchFamily="18" charset="0"/>
              </a:rPr>
              <a:t> создать условия для формирования умения ребёнка последовательно и логично рассказывать о событии или явлении, умения пересказывать и драматизировать небольшие литературные произведения;</a:t>
            </a:r>
          </a:p>
          <a:p>
            <a:pPr algn="just">
              <a:buFont typeface="Wingdings" pitchFamily="2" charset="2"/>
              <a:buChar char="ü"/>
            </a:pPr>
            <a:r>
              <a:rPr lang="ru-RU" sz="1400" dirty="0" smtClean="0">
                <a:latin typeface="Times New Roman" pitchFamily="18" charset="0"/>
                <a:cs typeface="Times New Roman" pitchFamily="18" charset="0"/>
              </a:rPr>
              <a:t>Обратить внимание на формирование умения составлять рассказы по плану, из личного опыта, о предмете, по сюжетной картинке, набору картин с фабульным развитием действия;</a:t>
            </a:r>
          </a:p>
          <a:p>
            <a:pPr algn="just">
              <a:buFont typeface="Wingdings" pitchFamily="2" charset="2"/>
              <a:buChar char="ü"/>
            </a:pPr>
            <a:r>
              <a:rPr lang="ru-RU" sz="1400" dirty="0" smtClean="0">
                <a:latin typeface="Times New Roman" pitchFamily="18" charset="0"/>
                <a:cs typeface="Times New Roman" pitchFamily="18" charset="0"/>
              </a:rPr>
              <a:t>Создать условия для формирования умения употреблять в речи сложные предложения разных видов;</a:t>
            </a:r>
          </a:p>
          <a:p>
            <a:pPr algn="just">
              <a:buFont typeface="Wingdings" pitchFamily="2" charset="2"/>
              <a:buChar char="ü"/>
            </a:pPr>
            <a:r>
              <a:rPr lang="ru-RU" sz="1400" dirty="0" smtClean="0">
                <a:latin typeface="Times New Roman" pitchFamily="18" charset="0"/>
                <a:cs typeface="Times New Roman" pitchFamily="18" charset="0"/>
              </a:rPr>
              <a:t>Расширять знания о звуке, слоге, слове, предложении;;</a:t>
            </a:r>
          </a:p>
          <a:p>
            <a:pPr algn="just">
              <a:buFont typeface="Wingdings" pitchFamily="2" charset="2"/>
              <a:buChar char="ü"/>
            </a:pPr>
            <a:r>
              <a:rPr lang="ru-RU" sz="1400" dirty="0" smtClean="0">
                <a:latin typeface="Times New Roman" pitchFamily="18" charset="0"/>
                <a:cs typeface="Times New Roman" pitchFamily="18" charset="0"/>
              </a:rPr>
              <a:t>Формировать грамматическую сторону речи( умение употреблять уменьшительно-ласкательные суффиксы, согласовывать существительные с прилагательными и глаголом, изменять существительные в роде, числе, падеже и т.д.)</a:t>
            </a:r>
          </a:p>
          <a:p>
            <a:pPr algn="just"/>
            <a:r>
              <a:rPr lang="ru-RU" sz="1400" dirty="0" smtClean="0">
                <a:latin typeface="Times New Roman" pitchFamily="18" charset="0"/>
                <a:cs typeface="Times New Roman" pitchFamily="18" charset="0"/>
              </a:rPr>
              <a:t>            Данная помощь необходима следующим детям: Авдееву Н., Калмыкову  А,. </a:t>
            </a:r>
            <a:r>
              <a:rPr lang="ru-RU" sz="1400" dirty="0" err="1" smtClean="0">
                <a:latin typeface="Times New Roman" pitchFamily="18" charset="0"/>
                <a:cs typeface="Times New Roman" pitchFamily="18" charset="0"/>
              </a:rPr>
              <a:t>Канарской</a:t>
            </a:r>
            <a:r>
              <a:rPr lang="ru-RU" sz="1400" dirty="0" smtClean="0">
                <a:latin typeface="Times New Roman" pitchFamily="18" charset="0"/>
                <a:cs typeface="Times New Roman" pitchFamily="18" charset="0"/>
              </a:rPr>
              <a:t> К, </a:t>
            </a:r>
            <a:r>
              <a:rPr lang="ru-RU" sz="1400" dirty="0" err="1" smtClean="0">
                <a:latin typeface="Times New Roman" pitchFamily="18" charset="0"/>
                <a:cs typeface="Times New Roman" pitchFamily="18" charset="0"/>
              </a:rPr>
              <a:t>Кучину</a:t>
            </a:r>
            <a:r>
              <a:rPr lang="ru-RU" sz="1400" dirty="0" smtClean="0">
                <a:latin typeface="Times New Roman" pitchFamily="18" charset="0"/>
                <a:cs typeface="Times New Roman" pitchFamily="18" charset="0"/>
              </a:rPr>
              <a:t> Б., </a:t>
            </a:r>
            <a:r>
              <a:rPr lang="ru-RU" sz="1400" dirty="0" err="1" smtClean="0">
                <a:latin typeface="Times New Roman" pitchFamily="18" charset="0"/>
                <a:cs typeface="Times New Roman" pitchFamily="18" charset="0"/>
              </a:rPr>
              <a:t>Стефановскому</a:t>
            </a:r>
            <a:r>
              <a:rPr lang="ru-RU" sz="1400" dirty="0" smtClean="0">
                <a:latin typeface="Times New Roman" pitchFamily="18" charset="0"/>
                <a:cs typeface="Times New Roman" pitchFamily="18" charset="0"/>
              </a:rPr>
              <a:t> Т.,  </a:t>
            </a:r>
            <a:r>
              <a:rPr lang="ru-RU" sz="1400" dirty="0" err="1" smtClean="0">
                <a:latin typeface="Times New Roman" pitchFamily="18" charset="0"/>
                <a:cs typeface="Times New Roman" pitchFamily="18" charset="0"/>
              </a:rPr>
              <a:t>Хмелининой</a:t>
            </a:r>
            <a:r>
              <a:rPr lang="ru-RU" sz="1400" dirty="0" smtClean="0">
                <a:latin typeface="Times New Roman" pitchFamily="18" charset="0"/>
                <a:cs typeface="Times New Roman" pitchFamily="18" charset="0"/>
              </a:rPr>
              <a:t> А., Шириной В., Николаевой В.</a:t>
            </a:r>
            <a:endParaRPr lang="ru-RU" sz="1400"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3.jpg"/>
          <p:cNvPicPr>
            <a:picLocks noChangeAspect="1"/>
          </p:cNvPicPr>
          <p:nvPr/>
        </p:nvPicPr>
        <p:blipFill>
          <a:blip r:embed="rId2" cstate="screen"/>
          <a:stretch>
            <a:fillRect/>
          </a:stretch>
        </p:blipFill>
        <p:spPr>
          <a:xfrm>
            <a:off x="0" y="0"/>
            <a:ext cx="6858000" cy="9144000"/>
          </a:xfrm>
          <a:prstGeom prst="rect">
            <a:avLst/>
          </a:prstGeom>
        </p:spPr>
      </p:pic>
      <p:sp>
        <p:nvSpPr>
          <p:cNvPr id="3" name="TextBox 2"/>
          <p:cNvSpPr txBox="1"/>
          <p:nvPr/>
        </p:nvSpPr>
        <p:spPr>
          <a:xfrm>
            <a:off x="857232" y="2786050"/>
            <a:ext cx="5072098" cy="1292662"/>
          </a:xfrm>
          <a:prstGeom prst="rect">
            <a:avLst/>
          </a:prstGeom>
          <a:noFill/>
        </p:spPr>
        <p:txBody>
          <a:bodyPr wrap="square" rtlCol="0">
            <a:spAutoFit/>
          </a:bodyPr>
          <a:lstStyle/>
          <a:p>
            <a:pPr algn="ctr"/>
            <a:r>
              <a:rPr lang="ru-RU" sz="2600" b="1" dirty="0" smtClean="0">
                <a:solidFill>
                  <a:srgbClr val="C00000"/>
                </a:solidFill>
                <a:latin typeface="a_RomanusTitul" pitchFamily="82" charset="-52"/>
              </a:rPr>
              <a:t> Содержание и формы </a:t>
            </a:r>
          </a:p>
          <a:p>
            <a:pPr algn="ctr"/>
            <a:r>
              <a:rPr lang="ru-RU" sz="2600" b="1" dirty="0" smtClean="0">
                <a:solidFill>
                  <a:srgbClr val="C00000"/>
                </a:solidFill>
                <a:latin typeface="a_RomanusTitul" pitchFamily="82" charset="-52"/>
              </a:rPr>
              <a:t>работы с родителями</a:t>
            </a:r>
          </a:p>
          <a:p>
            <a:pPr algn="ctr"/>
            <a:r>
              <a:rPr lang="ru-RU" sz="2600" b="1" dirty="0" smtClean="0">
                <a:solidFill>
                  <a:srgbClr val="C00000"/>
                </a:solidFill>
                <a:latin typeface="a_RomanusTitul" pitchFamily="82" charset="-52"/>
              </a:rPr>
              <a:t>Раздел 5</a:t>
            </a:r>
            <a:endParaRPr lang="ru-RU" sz="2600" b="1" dirty="0">
              <a:solidFill>
                <a:srgbClr val="C00000"/>
              </a:solidFill>
              <a:latin typeface="a_RomanusTitul" pitchFamily="82" charset="-5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7999" cy="9144000"/>
          </a:xfrm>
          <a:prstGeom prst="rect">
            <a:avLst/>
          </a:prstGeom>
        </p:spPr>
      </p:pic>
      <p:sp>
        <p:nvSpPr>
          <p:cNvPr id="3" name="TextBox 2"/>
          <p:cNvSpPr txBox="1"/>
          <p:nvPr/>
        </p:nvSpPr>
        <p:spPr>
          <a:xfrm>
            <a:off x="0" y="785786"/>
            <a:ext cx="6572272" cy="3970318"/>
          </a:xfrm>
          <a:prstGeom prst="rect">
            <a:avLst/>
          </a:prstGeom>
          <a:noFill/>
        </p:spPr>
        <p:txBody>
          <a:bodyPr wrap="square" rtlCol="0">
            <a:spAutoFit/>
          </a:bodyPr>
          <a:lstStyle/>
          <a:p>
            <a:pPr algn="just"/>
            <a:r>
              <a:rPr lang="ru-RU" sz="1400" dirty="0" smtClean="0">
                <a:latin typeface="Times New Roman" pitchFamily="18" charset="0"/>
                <a:cs typeface="Times New Roman" pitchFamily="18" charset="0"/>
              </a:rPr>
              <a:t>      Тесная связь с родителями обеспечивается через систему домашних заданий для развития различных сторон  связной речи  в процессе   настольно-печатной игры, или беседы.</a:t>
            </a:r>
          </a:p>
          <a:p>
            <a:pPr algn="just"/>
            <a:r>
              <a:rPr lang="ru-RU" sz="1400" dirty="0" smtClean="0">
                <a:latin typeface="Times New Roman" pitchFamily="18" charset="0"/>
                <a:cs typeface="Times New Roman" pitchFamily="18" charset="0"/>
              </a:rPr>
              <a:t>      В средней группе проведено родительское собрание  на тему «Игра как средство развития речи», на котором познакомила с различными видами игр.</a:t>
            </a:r>
          </a:p>
          <a:p>
            <a:pPr algn="just"/>
            <a:r>
              <a:rPr lang="ru-RU" sz="1400" dirty="0" smtClean="0">
                <a:latin typeface="Times New Roman" pitchFamily="18" charset="0"/>
                <a:cs typeface="Times New Roman" pitchFamily="18" charset="0"/>
              </a:rPr>
              <a:t>     Оформлен ряд консультаций с описанием задач развития речи и как их реализовать через игру, созданы картотеки дидактических игр с мячом, пальчиковых игр, народных игр, игр со словом.</a:t>
            </a:r>
          </a:p>
          <a:p>
            <a:pPr algn="just"/>
            <a:r>
              <a:rPr lang="ru-RU" sz="1400" dirty="0" smtClean="0">
                <a:latin typeface="Times New Roman" pitchFamily="18" charset="0"/>
                <a:cs typeface="Times New Roman" pitchFamily="18" charset="0"/>
              </a:rPr>
              <a:t>        В индивидуальных встречах  родители знакомятся с результатами мониторинга, им предлагаются семейные игры для обогащения опыта ребёнка в общении с родителями, сближающие  их друг с другом, обсуждается роль родителей в организации игры.</a:t>
            </a:r>
          </a:p>
          <a:p>
            <a:pPr algn="just"/>
            <a:r>
              <a:rPr lang="ru-RU" sz="1400" dirty="0" smtClean="0">
                <a:latin typeface="Times New Roman" pitchFamily="18" charset="0"/>
                <a:cs typeface="Times New Roman" pitchFamily="18" charset="0"/>
              </a:rPr>
              <a:t>     Проведено анкетирование с целью лучше узнать индивидуальные особенности речевого развития ребёнка  и построения дальнейшей  работы с ним.</a:t>
            </a:r>
          </a:p>
          <a:p>
            <a:pPr algn="just"/>
            <a:r>
              <a:rPr lang="ru-RU" sz="1400" dirty="0" smtClean="0">
                <a:latin typeface="Times New Roman" pitchFamily="18" charset="0"/>
                <a:cs typeface="Times New Roman" pitchFamily="18" charset="0"/>
              </a:rPr>
              <a:t>     Регулярно пополняется стенд  в наглядно-информационном уголке по теме «Поиграй со мною, мама».</a:t>
            </a:r>
          </a:p>
          <a:p>
            <a:pPr algn="just"/>
            <a:r>
              <a:rPr lang="ru-RU" sz="1400" dirty="0" smtClean="0">
                <a:latin typeface="Times New Roman" pitchFamily="18" charset="0"/>
                <a:cs typeface="Times New Roman" pitchFamily="18" charset="0"/>
              </a:rPr>
              <a:t>     </a:t>
            </a:r>
          </a:p>
          <a:p>
            <a:pPr algn="just"/>
            <a:r>
              <a:rPr lang="ru-RU" sz="1400" dirty="0" smtClean="0">
                <a:latin typeface="Times New Roman" pitchFamily="18" charset="0"/>
                <a:cs typeface="Times New Roman" pitchFamily="18" charset="0"/>
              </a:rPr>
              <a:t>    </a:t>
            </a:r>
            <a:endParaRPr lang="ru-RU" sz="1400"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пустой шаблон 1.jpg"/>
          <p:cNvPicPr>
            <a:picLocks noChangeAspect="1"/>
          </p:cNvPicPr>
          <p:nvPr/>
        </p:nvPicPr>
        <p:blipFill>
          <a:blip r:embed="rId2" cstate="screen"/>
          <a:stretch>
            <a:fillRect/>
          </a:stretch>
        </p:blipFill>
        <p:spPr>
          <a:xfrm>
            <a:off x="0" y="0"/>
            <a:ext cx="6857999" cy="9144000"/>
          </a:xfrm>
          <a:prstGeom prst="rect">
            <a:avLst/>
          </a:prstGeom>
        </p:spPr>
      </p:pic>
      <p:sp>
        <p:nvSpPr>
          <p:cNvPr id="5" name="TextBox 4"/>
          <p:cNvSpPr txBox="1"/>
          <p:nvPr/>
        </p:nvSpPr>
        <p:spPr>
          <a:xfrm>
            <a:off x="1142984" y="2857488"/>
            <a:ext cx="5000660" cy="1077218"/>
          </a:xfrm>
          <a:prstGeom prst="rect">
            <a:avLst/>
          </a:prstGeom>
          <a:noFill/>
        </p:spPr>
        <p:txBody>
          <a:bodyPr wrap="square" rtlCol="0">
            <a:spAutoFit/>
          </a:bodyPr>
          <a:lstStyle/>
          <a:p>
            <a:pPr algn="ctr"/>
            <a:r>
              <a:rPr lang="ru-RU" sz="3200" b="1" dirty="0" smtClean="0">
                <a:solidFill>
                  <a:srgbClr val="C00000"/>
                </a:solidFill>
                <a:latin typeface="a_RomanusTitul" pitchFamily="82" charset="-52"/>
              </a:rPr>
              <a:t>Фотоматериалы</a:t>
            </a:r>
          </a:p>
          <a:p>
            <a:pPr algn="ctr"/>
            <a:r>
              <a:rPr lang="ru-RU" sz="3200" b="1" dirty="0" smtClean="0">
                <a:solidFill>
                  <a:srgbClr val="C00000"/>
                </a:solidFill>
                <a:latin typeface="a_RomanusTitul" pitchFamily="82" charset="-52"/>
              </a:rPr>
              <a:t>Раздел 6</a:t>
            </a:r>
            <a:endParaRPr lang="ru-RU" sz="3200" b="1" dirty="0">
              <a:solidFill>
                <a:srgbClr val="C00000"/>
              </a:solidFill>
              <a:latin typeface="a_RomanusTitul" pitchFamily="82" charset="-5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7999" cy="9144000"/>
          </a:xfrm>
          <a:prstGeom prst="rect">
            <a:avLst/>
          </a:prstGeom>
        </p:spPr>
      </p:pic>
      <p:pic>
        <p:nvPicPr>
          <p:cNvPr id="3" name="Рисунок 2" descr="DSC00022.JPG"/>
          <p:cNvPicPr>
            <a:picLocks noChangeAspect="1"/>
          </p:cNvPicPr>
          <p:nvPr/>
        </p:nvPicPr>
        <p:blipFill>
          <a:blip r:embed="rId3" cstate="screen"/>
          <a:stretch>
            <a:fillRect/>
          </a:stretch>
        </p:blipFill>
        <p:spPr>
          <a:xfrm>
            <a:off x="500042" y="4857752"/>
            <a:ext cx="5912894" cy="3929089"/>
          </a:xfrm>
          <a:prstGeom prst="rect">
            <a:avLst/>
          </a:prstGeom>
        </p:spPr>
      </p:pic>
      <p:pic>
        <p:nvPicPr>
          <p:cNvPr id="4" name="Рисунок 3" descr="DSC00016.JPG"/>
          <p:cNvPicPr>
            <a:picLocks noChangeAspect="1"/>
          </p:cNvPicPr>
          <p:nvPr/>
        </p:nvPicPr>
        <p:blipFill>
          <a:blip r:embed="rId4" cstate="screen"/>
          <a:stretch>
            <a:fillRect/>
          </a:stretch>
        </p:blipFill>
        <p:spPr>
          <a:xfrm>
            <a:off x="571480" y="285720"/>
            <a:ext cx="5794159" cy="3850190"/>
          </a:xfrm>
          <a:prstGeom prst="rect">
            <a:avLst/>
          </a:prstGeom>
        </p:spPr>
      </p:pic>
      <p:sp>
        <p:nvSpPr>
          <p:cNvPr id="5" name="TextBox 4"/>
          <p:cNvSpPr txBox="1"/>
          <p:nvPr/>
        </p:nvSpPr>
        <p:spPr>
          <a:xfrm>
            <a:off x="571480" y="4214810"/>
            <a:ext cx="5786478" cy="646331"/>
          </a:xfrm>
          <a:prstGeom prst="rect">
            <a:avLst/>
          </a:prstGeom>
          <a:noFill/>
        </p:spPr>
        <p:txBody>
          <a:bodyPr wrap="square" rtlCol="0">
            <a:spAutoFit/>
          </a:bodyPr>
          <a:lstStyle/>
          <a:p>
            <a:r>
              <a:rPr lang="ru-RU" dirty="0" smtClean="0">
                <a:latin typeface="Times New Roman" pitchFamily="18" charset="0"/>
                <a:cs typeface="Times New Roman" pitchFamily="18" charset="0"/>
              </a:rPr>
              <a:t>«Раз, два, три, четыре, пять, будут пальчики играть!»</a:t>
            </a:r>
          </a:p>
          <a:p>
            <a:r>
              <a:rPr lang="ru-RU" dirty="0" smtClean="0">
                <a:latin typeface="Times New Roman" pitchFamily="18" charset="0"/>
                <a:cs typeface="Times New Roman" pitchFamily="18" charset="0"/>
              </a:rPr>
              <a:t>Пальчиковые игры развивают мелкую моторику рук.</a:t>
            </a:r>
            <a:endParaRPr lang="ru-RU" dirty="0">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7999" cy="9144000"/>
          </a:xfrm>
          <a:prstGeom prst="rect">
            <a:avLst/>
          </a:prstGeom>
        </p:spPr>
      </p:pic>
      <p:pic>
        <p:nvPicPr>
          <p:cNvPr id="3" name="Рисунок 2" descr="_DSC7013.JPG"/>
          <p:cNvPicPr>
            <a:picLocks noChangeAspect="1"/>
          </p:cNvPicPr>
          <p:nvPr/>
        </p:nvPicPr>
        <p:blipFill>
          <a:blip r:embed="rId3" cstate="screen"/>
          <a:stretch>
            <a:fillRect/>
          </a:stretch>
        </p:blipFill>
        <p:spPr>
          <a:xfrm>
            <a:off x="285728" y="285720"/>
            <a:ext cx="4826594" cy="3207248"/>
          </a:xfrm>
          <a:prstGeom prst="rect">
            <a:avLst/>
          </a:prstGeom>
        </p:spPr>
      </p:pic>
      <p:pic>
        <p:nvPicPr>
          <p:cNvPr id="5" name="Рисунок 4" descr="DSC00032.JPG"/>
          <p:cNvPicPr>
            <a:picLocks noChangeAspect="1"/>
          </p:cNvPicPr>
          <p:nvPr/>
        </p:nvPicPr>
        <p:blipFill>
          <a:blip r:embed="rId4" cstate="screen"/>
          <a:srcRect/>
          <a:stretch>
            <a:fillRect/>
          </a:stretch>
        </p:blipFill>
        <p:spPr>
          <a:xfrm>
            <a:off x="2285992" y="3357554"/>
            <a:ext cx="4357718" cy="2685570"/>
          </a:xfrm>
          <a:prstGeom prst="rect">
            <a:avLst/>
          </a:prstGeom>
        </p:spPr>
      </p:pic>
      <p:pic>
        <p:nvPicPr>
          <p:cNvPr id="6" name="Рисунок 5" descr="DSC00039.JPG"/>
          <p:cNvPicPr>
            <a:picLocks noChangeAspect="1"/>
          </p:cNvPicPr>
          <p:nvPr/>
        </p:nvPicPr>
        <p:blipFill>
          <a:blip r:embed="rId5" cstate="screen"/>
          <a:srcRect/>
          <a:stretch>
            <a:fillRect/>
          </a:stretch>
        </p:blipFill>
        <p:spPr>
          <a:xfrm>
            <a:off x="285728" y="5929322"/>
            <a:ext cx="4515160" cy="2928958"/>
          </a:xfrm>
          <a:prstGeom prst="rect">
            <a:avLst/>
          </a:prstGeom>
        </p:spPr>
      </p:pic>
      <p:sp>
        <p:nvSpPr>
          <p:cNvPr id="7" name="TextBox 6"/>
          <p:cNvSpPr txBox="1"/>
          <p:nvPr/>
        </p:nvSpPr>
        <p:spPr>
          <a:xfrm>
            <a:off x="0" y="3929058"/>
            <a:ext cx="2357430" cy="1323439"/>
          </a:xfrm>
          <a:prstGeom prst="rect">
            <a:avLst/>
          </a:prstGeom>
          <a:noFill/>
        </p:spPr>
        <p:txBody>
          <a:bodyPr wrap="square" rtlCol="0">
            <a:spAutoFit/>
          </a:bodyPr>
          <a:lstStyle/>
          <a:p>
            <a:r>
              <a:rPr lang="ru-RU" sz="1600" dirty="0" smtClean="0">
                <a:latin typeface="Times New Roman" pitchFamily="18" charset="0"/>
                <a:cs typeface="Times New Roman" pitchFamily="18" charset="0"/>
              </a:rPr>
              <a:t>Упражнения с массажным мячом снимают психическое напряжение, развивают внимание и речь.</a:t>
            </a:r>
            <a:endParaRPr lang="ru-RU" sz="1600" dirty="0">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7999" cy="9144000"/>
          </a:xfrm>
          <a:prstGeom prst="rect">
            <a:avLst/>
          </a:prstGeom>
        </p:spPr>
      </p:pic>
      <p:pic>
        <p:nvPicPr>
          <p:cNvPr id="3" name="Рисунок 2" descr="DSC00072.JPG"/>
          <p:cNvPicPr>
            <a:picLocks noChangeAspect="1"/>
          </p:cNvPicPr>
          <p:nvPr/>
        </p:nvPicPr>
        <p:blipFill>
          <a:blip r:embed="rId3" cstate="screen"/>
          <a:srcRect/>
          <a:stretch>
            <a:fillRect/>
          </a:stretch>
        </p:blipFill>
        <p:spPr>
          <a:xfrm>
            <a:off x="857232" y="5000628"/>
            <a:ext cx="5347082" cy="3778752"/>
          </a:xfrm>
          <a:prstGeom prst="rect">
            <a:avLst/>
          </a:prstGeom>
        </p:spPr>
      </p:pic>
      <p:pic>
        <p:nvPicPr>
          <p:cNvPr id="4" name="Рисунок 3" descr="DSC00075.JPG"/>
          <p:cNvPicPr>
            <a:picLocks noChangeAspect="1"/>
          </p:cNvPicPr>
          <p:nvPr/>
        </p:nvPicPr>
        <p:blipFill>
          <a:blip r:embed="rId4" cstate="screen"/>
          <a:srcRect b="-175"/>
          <a:stretch>
            <a:fillRect/>
          </a:stretch>
        </p:blipFill>
        <p:spPr>
          <a:xfrm>
            <a:off x="1071546" y="285720"/>
            <a:ext cx="4690905" cy="4071966"/>
          </a:xfrm>
          <a:prstGeom prst="rect">
            <a:avLst/>
          </a:prstGeom>
        </p:spPr>
      </p:pic>
      <p:sp>
        <p:nvSpPr>
          <p:cNvPr id="5" name="TextBox 4"/>
          <p:cNvSpPr txBox="1"/>
          <p:nvPr/>
        </p:nvSpPr>
        <p:spPr>
          <a:xfrm>
            <a:off x="142828" y="4286248"/>
            <a:ext cx="6715172" cy="646331"/>
          </a:xfrm>
          <a:prstGeom prst="rect">
            <a:avLst/>
          </a:prstGeom>
          <a:noFill/>
        </p:spPr>
        <p:txBody>
          <a:bodyPr wrap="square" rtlCol="0">
            <a:spAutoFit/>
          </a:bodyPr>
          <a:lstStyle/>
          <a:p>
            <a:r>
              <a:rPr lang="ru-RU" dirty="0" smtClean="0">
                <a:latin typeface="Times New Roman" pitchFamily="18" charset="0"/>
                <a:cs typeface="Times New Roman" pitchFamily="18" charset="0"/>
              </a:rPr>
              <a:t>Игра «Четвёртый лишний» развивает умение классифицировать и обобщать(одежда, мебель, обувь, игрушки).</a:t>
            </a:r>
            <a:endParaRPr lang="ru-RU" dirty="0">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7999" cy="9144000"/>
          </a:xfrm>
          <a:prstGeom prst="rect">
            <a:avLst/>
          </a:prstGeom>
        </p:spPr>
      </p:pic>
      <p:pic>
        <p:nvPicPr>
          <p:cNvPr id="3" name="Рисунок 2" descr="DSC00097.JPG"/>
          <p:cNvPicPr>
            <a:picLocks noChangeAspect="1"/>
          </p:cNvPicPr>
          <p:nvPr/>
        </p:nvPicPr>
        <p:blipFill>
          <a:blip r:embed="rId3" cstate="screen"/>
          <a:stretch>
            <a:fillRect/>
          </a:stretch>
        </p:blipFill>
        <p:spPr>
          <a:xfrm>
            <a:off x="357166" y="214282"/>
            <a:ext cx="6072206" cy="4034951"/>
          </a:xfrm>
          <a:prstGeom prst="rect">
            <a:avLst/>
          </a:prstGeom>
        </p:spPr>
      </p:pic>
      <p:pic>
        <p:nvPicPr>
          <p:cNvPr id="5" name="Рисунок 4" descr="DSC00119.JPG"/>
          <p:cNvPicPr>
            <a:picLocks noChangeAspect="1"/>
          </p:cNvPicPr>
          <p:nvPr/>
        </p:nvPicPr>
        <p:blipFill>
          <a:blip r:embed="rId4" cstate="screen"/>
          <a:stretch>
            <a:fillRect/>
          </a:stretch>
        </p:blipFill>
        <p:spPr>
          <a:xfrm>
            <a:off x="714356" y="4929190"/>
            <a:ext cx="5579145" cy="3707314"/>
          </a:xfrm>
          <a:prstGeom prst="rect">
            <a:avLst/>
          </a:prstGeom>
        </p:spPr>
      </p:pic>
      <p:sp>
        <p:nvSpPr>
          <p:cNvPr id="6" name="TextBox 5"/>
          <p:cNvSpPr txBox="1"/>
          <p:nvPr/>
        </p:nvSpPr>
        <p:spPr>
          <a:xfrm>
            <a:off x="0" y="4286248"/>
            <a:ext cx="7143800" cy="646331"/>
          </a:xfrm>
          <a:prstGeom prst="rect">
            <a:avLst/>
          </a:prstGeom>
          <a:noFill/>
        </p:spPr>
        <p:txBody>
          <a:bodyPr wrap="square" rtlCol="0">
            <a:spAutoFit/>
          </a:bodyPr>
          <a:lstStyle/>
          <a:p>
            <a:r>
              <a:rPr lang="ru-RU" dirty="0" smtClean="0">
                <a:latin typeface="Times New Roman" pitchFamily="18" charset="0"/>
                <a:cs typeface="Times New Roman" pitchFamily="18" charset="0"/>
              </a:rPr>
              <a:t>С помощью наглядно-демонстрационного материала«Деревенский дворик» развиваем умение описывать предмет, составлять рассказ.</a:t>
            </a:r>
            <a:endParaRPr lang="ru-RU" dirty="0">
              <a:latin typeface="Times New Roman" pitchFamily="18" charset="0"/>
              <a:cs typeface="Times New Roman" pitchFamily="18" charset="0"/>
            </a:endParaRPr>
          </a:p>
        </p:txBody>
      </p:sp>
      <p:sp>
        <p:nvSpPr>
          <p:cNvPr id="7" name="TextBox 6"/>
          <p:cNvSpPr txBox="1"/>
          <p:nvPr/>
        </p:nvSpPr>
        <p:spPr>
          <a:xfrm>
            <a:off x="1000084" y="8572528"/>
            <a:ext cx="5857916" cy="369332"/>
          </a:xfrm>
          <a:prstGeom prst="rect">
            <a:avLst/>
          </a:prstGeom>
          <a:noFill/>
        </p:spPr>
        <p:txBody>
          <a:bodyPr wrap="square" rtlCol="0">
            <a:spAutoFit/>
          </a:bodyPr>
          <a:lstStyle/>
          <a:p>
            <a:r>
              <a:rPr lang="ru-RU" dirty="0" smtClean="0">
                <a:latin typeface="Times New Roman" pitchFamily="18" charset="0"/>
                <a:cs typeface="Times New Roman" pitchFamily="18" charset="0"/>
              </a:rPr>
              <a:t>Вторая младшая группа «Теремок»</a:t>
            </a:r>
            <a:endParaRPr lang="ru-RU"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7999" cy="9144000"/>
          </a:xfrm>
          <a:prstGeom prst="rect">
            <a:avLst/>
          </a:prstGeom>
        </p:spPr>
      </p:pic>
      <p:sp>
        <p:nvSpPr>
          <p:cNvPr id="3" name="TextBox 2"/>
          <p:cNvSpPr txBox="1"/>
          <p:nvPr/>
        </p:nvSpPr>
        <p:spPr>
          <a:xfrm>
            <a:off x="1285860" y="285720"/>
            <a:ext cx="4429156" cy="369332"/>
          </a:xfrm>
          <a:prstGeom prst="rect">
            <a:avLst/>
          </a:prstGeom>
          <a:noFill/>
        </p:spPr>
        <p:txBody>
          <a:bodyPr wrap="square" rtlCol="0">
            <a:spAutoFit/>
          </a:bodyPr>
          <a:lstStyle/>
          <a:p>
            <a:pPr algn="ctr"/>
            <a:r>
              <a:rPr lang="ru-RU" dirty="0" smtClean="0">
                <a:solidFill>
                  <a:srgbClr val="C00000"/>
                </a:solidFill>
                <a:latin typeface="a_AlgeriusCaps" pitchFamily="82" charset="-52"/>
              </a:rPr>
              <a:t>Оглавление</a:t>
            </a:r>
            <a:endParaRPr lang="ru-RU" dirty="0">
              <a:solidFill>
                <a:srgbClr val="C00000"/>
              </a:solidFill>
              <a:latin typeface="a_AlgeriusCaps" pitchFamily="82" charset="-52"/>
            </a:endParaRPr>
          </a:p>
        </p:txBody>
      </p:sp>
      <p:sp>
        <p:nvSpPr>
          <p:cNvPr id="4" name="TextBox 3"/>
          <p:cNvSpPr txBox="1"/>
          <p:nvPr/>
        </p:nvSpPr>
        <p:spPr>
          <a:xfrm>
            <a:off x="571480" y="928662"/>
            <a:ext cx="6000792" cy="4154984"/>
          </a:xfrm>
          <a:prstGeom prst="rect">
            <a:avLst/>
          </a:prstGeom>
          <a:noFill/>
        </p:spPr>
        <p:txBody>
          <a:bodyPr wrap="square" rtlCol="0">
            <a:spAutoFit/>
          </a:bodyPr>
          <a:lstStyle/>
          <a:p>
            <a:r>
              <a:rPr lang="ru-RU" dirty="0" smtClean="0">
                <a:solidFill>
                  <a:srgbClr val="C00000"/>
                </a:solidFill>
                <a:latin typeface="a_AlgeriusCaps" pitchFamily="82" charset="-52"/>
              </a:rPr>
              <a:t>Раздел 1. </a:t>
            </a:r>
            <a:r>
              <a:rPr lang="ru-RU" dirty="0" smtClean="0">
                <a:latin typeface="Times New Roman" pitchFamily="18" charset="0"/>
                <a:cs typeface="Times New Roman" pitchFamily="18" charset="0"/>
              </a:rPr>
              <a:t>Общие сведения о педагоге</a:t>
            </a:r>
            <a:r>
              <a:rPr lang="ru-RU" dirty="0" smtClean="0">
                <a:latin typeface="a_AlgeriusCaps" pitchFamily="82" charset="-52"/>
              </a:rPr>
              <a:t>.   </a:t>
            </a:r>
            <a:r>
              <a:rPr lang="ru-RU" dirty="0" smtClean="0">
                <a:solidFill>
                  <a:srgbClr val="C00000"/>
                </a:solidFill>
                <a:latin typeface="a_AlgeriusCaps" pitchFamily="82" charset="-52"/>
              </a:rPr>
              <a:t>           </a:t>
            </a:r>
            <a:r>
              <a:rPr lang="ru-RU" b="1" dirty="0" smtClean="0">
                <a:solidFill>
                  <a:srgbClr val="C00000"/>
                </a:solidFill>
                <a:latin typeface="Times New Roman" pitchFamily="18" charset="0"/>
                <a:cs typeface="Times New Roman" pitchFamily="18" charset="0"/>
              </a:rPr>
              <a:t>4</a:t>
            </a:r>
          </a:p>
          <a:p>
            <a:r>
              <a:rPr lang="ru-RU" dirty="0" smtClean="0">
                <a:solidFill>
                  <a:srgbClr val="C00000"/>
                </a:solidFill>
                <a:latin typeface="a_AlgeriusCaps" pitchFamily="82" charset="-52"/>
              </a:rPr>
              <a:t>Раздел 2. </a:t>
            </a:r>
            <a:r>
              <a:rPr lang="ru-RU" dirty="0" smtClean="0">
                <a:latin typeface="Times New Roman" pitchFamily="18" charset="0"/>
                <a:cs typeface="Times New Roman" pitchFamily="18" charset="0"/>
              </a:rPr>
              <a:t>Нормативно- правовая база.</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ru-RU" b="1" dirty="0" smtClean="0">
                <a:solidFill>
                  <a:srgbClr val="C00000"/>
                </a:solidFill>
                <a:latin typeface="Times New Roman" pitchFamily="18" charset="0"/>
                <a:cs typeface="Times New Roman" pitchFamily="18" charset="0"/>
              </a:rPr>
              <a:t>6</a:t>
            </a:r>
          </a:p>
          <a:p>
            <a:r>
              <a:rPr lang="ru-RU" sz="2000" dirty="0" smtClean="0">
                <a:solidFill>
                  <a:srgbClr val="C00000"/>
                </a:solidFill>
                <a:latin typeface="a_AlgeriusCapsNr" pitchFamily="82" charset="-52"/>
                <a:cs typeface="Times New Roman" pitchFamily="18" charset="0"/>
              </a:rPr>
              <a:t>Раздел  3.  </a:t>
            </a:r>
            <a:r>
              <a:rPr lang="ru-RU" dirty="0" smtClean="0">
                <a:latin typeface="Times New Roman" pitchFamily="18" charset="0"/>
                <a:cs typeface="Times New Roman" pitchFamily="18" charset="0"/>
              </a:rPr>
              <a:t>Материалы по обобщению </a:t>
            </a:r>
          </a:p>
          <a:p>
            <a:r>
              <a:rPr lang="ru-RU" sz="2000" dirty="0" smtClean="0">
                <a:solidFill>
                  <a:srgbClr val="C00000"/>
                </a:solidFill>
                <a:latin typeface="Times New Roman" pitchFamily="18" charset="0"/>
                <a:cs typeface="Times New Roman" pitchFamily="18" charset="0"/>
              </a:rPr>
              <a:t>                  </a:t>
            </a:r>
            <a:r>
              <a:rPr lang="ru-RU" dirty="0" smtClean="0">
                <a:latin typeface="Times New Roman" pitchFamily="18" charset="0"/>
                <a:cs typeface="Times New Roman" pitchFamily="18" charset="0"/>
              </a:rPr>
              <a:t>педагогического опыта.                            </a:t>
            </a:r>
            <a:r>
              <a:rPr lang="ru-RU" b="1" dirty="0" smtClean="0">
                <a:solidFill>
                  <a:srgbClr val="C00000"/>
                </a:solidFill>
                <a:latin typeface="Times New Roman" pitchFamily="18" charset="0"/>
                <a:cs typeface="Times New Roman" pitchFamily="18" charset="0"/>
              </a:rPr>
              <a:t>8</a:t>
            </a:r>
          </a:p>
          <a:p>
            <a:r>
              <a:rPr lang="ru-RU" sz="2000" dirty="0" smtClean="0">
                <a:solidFill>
                  <a:srgbClr val="C00000"/>
                </a:solidFill>
                <a:latin typeface="a_AlgeriusCapsNr" pitchFamily="82" charset="-52"/>
                <a:cs typeface="Times New Roman" pitchFamily="18" charset="0"/>
              </a:rPr>
              <a:t>Раздел 4.</a:t>
            </a:r>
            <a:r>
              <a:rPr lang="ru-RU" dirty="0" smtClean="0">
                <a:solidFill>
                  <a:srgbClr val="C00000"/>
                </a:solidFill>
                <a:latin typeface="Times New Roman" pitchFamily="18" charset="0"/>
                <a:cs typeface="Times New Roman" pitchFamily="18" charset="0"/>
              </a:rPr>
              <a:t>   </a:t>
            </a:r>
            <a:r>
              <a:rPr lang="ru-RU" dirty="0" smtClean="0">
                <a:latin typeface="Times New Roman" pitchFamily="18" charset="0"/>
                <a:cs typeface="Times New Roman" pitchFamily="18" charset="0"/>
              </a:rPr>
              <a:t>Промежуточный мониторинг </a:t>
            </a:r>
          </a:p>
          <a:p>
            <a:r>
              <a:rPr lang="ru-RU" dirty="0" smtClean="0">
                <a:latin typeface="Times New Roman" pitchFamily="18" charset="0"/>
                <a:cs typeface="Times New Roman" pitchFamily="18" charset="0"/>
              </a:rPr>
              <a:t>                   (2010 – 2014 г.г.)                                        </a:t>
            </a:r>
            <a:r>
              <a:rPr lang="ru-RU" b="1" dirty="0" smtClean="0">
                <a:solidFill>
                  <a:srgbClr val="C00000"/>
                </a:solidFill>
                <a:latin typeface="Times New Roman" pitchFamily="18" charset="0"/>
                <a:cs typeface="Times New Roman" pitchFamily="18" charset="0"/>
              </a:rPr>
              <a:t>19</a:t>
            </a:r>
          </a:p>
          <a:p>
            <a:r>
              <a:rPr lang="ru-RU" sz="2000" dirty="0" smtClean="0">
                <a:solidFill>
                  <a:srgbClr val="C00000"/>
                </a:solidFill>
                <a:latin typeface="a_AlgeriusCapsNr" pitchFamily="82" charset="-52"/>
                <a:cs typeface="Times New Roman" pitchFamily="18" charset="0"/>
              </a:rPr>
              <a:t>Раздел 5.   </a:t>
            </a:r>
            <a:r>
              <a:rPr lang="ru-RU" dirty="0" smtClean="0">
                <a:latin typeface="Times New Roman" pitchFamily="18" charset="0"/>
                <a:cs typeface="Times New Roman" pitchFamily="18" charset="0"/>
              </a:rPr>
              <a:t>Содержание и формы работы</a:t>
            </a:r>
          </a:p>
          <a:p>
            <a:r>
              <a:rPr lang="ru-RU" dirty="0" smtClean="0">
                <a:latin typeface="Times New Roman" pitchFamily="18" charset="0"/>
                <a:cs typeface="Times New Roman" pitchFamily="18" charset="0"/>
              </a:rPr>
              <a:t>                    с родителями.                                            </a:t>
            </a:r>
            <a:r>
              <a:rPr lang="ru-RU" b="1" dirty="0" smtClean="0">
                <a:solidFill>
                  <a:srgbClr val="C00000"/>
                </a:solidFill>
                <a:latin typeface="Times New Roman" pitchFamily="18" charset="0"/>
                <a:cs typeface="Times New Roman" pitchFamily="18" charset="0"/>
              </a:rPr>
              <a:t>20</a:t>
            </a:r>
          </a:p>
          <a:p>
            <a:r>
              <a:rPr lang="ru-RU" sz="2000" dirty="0" smtClean="0">
                <a:solidFill>
                  <a:srgbClr val="C00000"/>
                </a:solidFill>
                <a:latin typeface="a_AlgeriusCapsNr" pitchFamily="82" charset="-52"/>
                <a:cs typeface="Times New Roman" pitchFamily="18" charset="0"/>
              </a:rPr>
              <a:t>Раздел 6.  </a:t>
            </a:r>
            <a:r>
              <a:rPr lang="ru-RU" dirty="0" smtClean="0">
                <a:latin typeface="Times New Roman" pitchFamily="18" charset="0"/>
                <a:cs typeface="Times New Roman" pitchFamily="18" charset="0"/>
              </a:rPr>
              <a:t>Фотоматериалы.</a:t>
            </a:r>
            <a:r>
              <a:rPr lang="ru-RU" dirty="0" smtClean="0">
                <a:solidFill>
                  <a:srgbClr val="C00000"/>
                </a:solidFill>
                <a:latin typeface="Times New Roman" pitchFamily="18" charset="0"/>
                <a:cs typeface="Times New Roman" pitchFamily="18" charset="0"/>
              </a:rPr>
              <a:t>                                         </a:t>
            </a:r>
            <a:r>
              <a:rPr lang="ru-RU" b="1" dirty="0" smtClean="0">
                <a:solidFill>
                  <a:srgbClr val="C00000"/>
                </a:solidFill>
                <a:latin typeface="Times New Roman" pitchFamily="18" charset="0"/>
                <a:cs typeface="Times New Roman" pitchFamily="18" charset="0"/>
              </a:rPr>
              <a:t>22</a:t>
            </a:r>
          </a:p>
          <a:p>
            <a:r>
              <a:rPr lang="ru-RU" sz="2000" dirty="0" smtClean="0">
                <a:solidFill>
                  <a:srgbClr val="C00000"/>
                </a:solidFill>
                <a:latin typeface="a_AlgeriusCapsNr" pitchFamily="82" charset="-52"/>
                <a:cs typeface="Times New Roman" pitchFamily="18" charset="0"/>
              </a:rPr>
              <a:t>Раздел 7.    </a:t>
            </a:r>
            <a:r>
              <a:rPr lang="ru-RU" dirty="0" smtClean="0">
                <a:latin typeface="Times New Roman" pitchFamily="18" charset="0"/>
                <a:cs typeface="Times New Roman" pitchFamily="18" charset="0"/>
              </a:rPr>
              <a:t>Список научно-методического</a:t>
            </a:r>
          </a:p>
          <a:p>
            <a:r>
              <a:rPr lang="ru-RU" dirty="0" smtClean="0">
                <a:latin typeface="Times New Roman" pitchFamily="18" charset="0"/>
                <a:cs typeface="Times New Roman" pitchFamily="18" charset="0"/>
              </a:rPr>
              <a:t>                    обеспечения.                                             </a:t>
            </a:r>
            <a:r>
              <a:rPr lang="ru-RU" b="1" dirty="0" smtClean="0">
                <a:solidFill>
                  <a:srgbClr val="C00000"/>
                </a:solidFill>
                <a:latin typeface="Times New Roman" pitchFamily="18" charset="0"/>
                <a:cs typeface="Times New Roman" pitchFamily="18" charset="0"/>
              </a:rPr>
              <a:t>38</a:t>
            </a:r>
            <a:r>
              <a:rPr lang="ru-RU" dirty="0" smtClean="0">
                <a:latin typeface="Times New Roman" pitchFamily="18" charset="0"/>
                <a:cs typeface="Times New Roman" pitchFamily="18" charset="0"/>
              </a:rPr>
              <a:t>              </a:t>
            </a:r>
          </a:p>
          <a:p>
            <a:endParaRPr lang="ru-RU" dirty="0" smtClean="0">
              <a:solidFill>
                <a:srgbClr val="C00000"/>
              </a:solidFill>
              <a:latin typeface="a_AlgeriusCapsNr" pitchFamily="82" charset="-52"/>
              <a:cs typeface="Times New Roman" pitchFamily="18" charset="0"/>
            </a:endParaRPr>
          </a:p>
          <a:p>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a:t>
            </a:r>
          </a:p>
          <a:p>
            <a:endParaRPr lang="ru-RU" dirty="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7999" cy="9144000"/>
          </a:xfrm>
          <a:prstGeom prst="rect">
            <a:avLst/>
          </a:prstGeom>
        </p:spPr>
      </p:pic>
      <p:pic>
        <p:nvPicPr>
          <p:cNvPr id="3" name="Рисунок 2" descr="IMG_4245.jpg"/>
          <p:cNvPicPr>
            <a:picLocks noChangeAspect="1"/>
          </p:cNvPicPr>
          <p:nvPr/>
        </p:nvPicPr>
        <p:blipFill>
          <a:blip r:embed="rId3" cstate="screen"/>
          <a:srcRect b="-1755"/>
          <a:stretch>
            <a:fillRect/>
          </a:stretch>
        </p:blipFill>
        <p:spPr>
          <a:xfrm>
            <a:off x="285728" y="6357918"/>
            <a:ext cx="4227143" cy="2786082"/>
          </a:xfrm>
          <a:prstGeom prst="rect">
            <a:avLst/>
          </a:prstGeom>
        </p:spPr>
      </p:pic>
      <p:pic>
        <p:nvPicPr>
          <p:cNvPr id="4" name="Рисунок 3" descr="IMG_4222.jpg"/>
          <p:cNvPicPr>
            <a:picLocks noChangeAspect="1"/>
          </p:cNvPicPr>
          <p:nvPr/>
        </p:nvPicPr>
        <p:blipFill>
          <a:blip r:embed="rId4" cstate="screen"/>
          <a:srcRect/>
          <a:stretch>
            <a:fillRect/>
          </a:stretch>
        </p:blipFill>
        <p:spPr>
          <a:xfrm>
            <a:off x="2141977" y="3071802"/>
            <a:ext cx="4716023" cy="3229462"/>
          </a:xfrm>
          <a:prstGeom prst="rect">
            <a:avLst/>
          </a:prstGeom>
        </p:spPr>
      </p:pic>
      <p:pic>
        <p:nvPicPr>
          <p:cNvPr id="6" name="Рисунок 5" descr="IMG_4232.jpg"/>
          <p:cNvPicPr>
            <a:picLocks noChangeAspect="1"/>
          </p:cNvPicPr>
          <p:nvPr/>
        </p:nvPicPr>
        <p:blipFill>
          <a:blip r:embed="rId5" cstate="screen"/>
          <a:srcRect/>
          <a:stretch>
            <a:fillRect/>
          </a:stretch>
        </p:blipFill>
        <p:spPr>
          <a:xfrm>
            <a:off x="285728" y="357158"/>
            <a:ext cx="5034197" cy="2928958"/>
          </a:xfrm>
          <a:prstGeom prst="rect">
            <a:avLst/>
          </a:prstGeom>
        </p:spPr>
      </p:pic>
      <p:sp>
        <p:nvSpPr>
          <p:cNvPr id="7" name="TextBox 6"/>
          <p:cNvSpPr txBox="1"/>
          <p:nvPr/>
        </p:nvSpPr>
        <p:spPr>
          <a:xfrm>
            <a:off x="214290" y="3929058"/>
            <a:ext cx="2071678" cy="1477328"/>
          </a:xfrm>
          <a:prstGeom prst="rect">
            <a:avLst/>
          </a:prstGeom>
          <a:noFill/>
        </p:spPr>
        <p:txBody>
          <a:bodyPr wrap="square" rtlCol="0">
            <a:spAutoFit/>
          </a:bodyPr>
          <a:lstStyle/>
          <a:p>
            <a:r>
              <a:rPr lang="ru-RU" dirty="0" smtClean="0">
                <a:latin typeface="Times New Roman" pitchFamily="18" charset="0"/>
                <a:cs typeface="Times New Roman" pitchFamily="18" charset="0"/>
              </a:rPr>
              <a:t>Открытое занятие в старшей группе «Там, на неведомых дорожках…»</a:t>
            </a:r>
            <a:endParaRPr lang="ru-RU" dirty="0">
              <a:latin typeface="Times New Roman" pitchFamily="18" charset="0"/>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7999" cy="9144000"/>
          </a:xfrm>
          <a:prstGeom prst="rect">
            <a:avLst/>
          </a:prstGeom>
        </p:spPr>
      </p:pic>
      <p:pic>
        <p:nvPicPr>
          <p:cNvPr id="3" name="Рисунок 2" descr="DSC00158.JPG"/>
          <p:cNvPicPr>
            <a:picLocks noChangeAspect="1"/>
          </p:cNvPicPr>
          <p:nvPr/>
        </p:nvPicPr>
        <p:blipFill>
          <a:blip r:embed="rId3" cstate="screen"/>
          <a:srcRect b="-164"/>
          <a:stretch>
            <a:fillRect/>
          </a:stretch>
        </p:blipFill>
        <p:spPr>
          <a:xfrm>
            <a:off x="714356" y="285720"/>
            <a:ext cx="5625129" cy="4278818"/>
          </a:xfrm>
          <a:prstGeom prst="rect">
            <a:avLst/>
          </a:prstGeom>
        </p:spPr>
      </p:pic>
      <p:pic>
        <p:nvPicPr>
          <p:cNvPr id="5" name="Рисунок 4" descr="DSC00168.JPG"/>
          <p:cNvPicPr>
            <a:picLocks noChangeAspect="1"/>
          </p:cNvPicPr>
          <p:nvPr/>
        </p:nvPicPr>
        <p:blipFill>
          <a:blip r:embed="rId4" cstate="screen"/>
          <a:srcRect/>
          <a:stretch>
            <a:fillRect/>
          </a:stretch>
        </p:blipFill>
        <p:spPr>
          <a:xfrm>
            <a:off x="214290" y="5286380"/>
            <a:ext cx="6357958" cy="324523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пустой шаблон 3.jpg"/>
          <p:cNvPicPr>
            <a:picLocks noChangeAspect="1"/>
          </p:cNvPicPr>
          <p:nvPr/>
        </p:nvPicPr>
        <p:blipFill>
          <a:blip r:embed="rId2" cstate="screen"/>
          <a:stretch>
            <a:fillRect/>
          </a:stretch>
        </p:blipFill>
        <p:spPr>
          <a:xfrm>
            <a:off x="0" y="0"/>
            <a:ext cx="6857999" cy="9144000"/>
          </a:xfrm>
          <a:prstGeom prst="rect">
            <a:avLst/>
          </a:prstGeom>
        </p:spPr>
      </p:pic>
      <p:sp>
        <p:nvSpPr>
          <p:cNvPr id="4" name="TextBox 3"/>
          <p:cNvSpPr txBox="1"/>
          <p:nvPr/>
        </p:nvSpPr>
        <p:spPr>
          <a:xfrm>
            <a:off x="1071546" y="2357422"/>
            <a:ext cx="5429288" cy="1815882"/>
          </a:xfrm>
          <a:prstGeom prst="rect">
            <a:avLst/>
          </a:prstGeom>
          <a:noFill/>
        </p:spPr>
        <p:txBody>
          <a:bodyPr wrap="square" rtlCol="0">
            <a:spAutoFit/>
          </a:bodyPr>
          <a:lstStyle/>
          <a:p>
            <a:pPr algn="ctr"/>
            <a:r>
              <a:rPr lang="ru-RU" sz="2800" b="1" dirty="0" smtClean="0">
                <a:solidFill>
                  <a:srgbClr val="C00000"/>
                </a:solidFill>
                <a:latin typeface="a_RomanusTitul" pitchFamily="82" charset="-52"/>
              </a:rPr>
              <a:t>Список научно</a:t>
            </a:r>
            <a:r>
              <a:rPr lang="en-US" sz="2800" b="1" dirty="0" smtClean="0">
                <a:solidFill>
                  <a:srgbClr val="C00000"/>
                </a:solidFill>
                <a:latin typeface="a_RomanusTitul" pitchFamily="82" charset="-52"/>
              </a:rPr>
              <a:t>-</a:t>
            </a:r>
            <a:r>
              <a:rPr lang="ru-RU" sz="2800" b="1" dirty="0" smtClean="0">
                <a:solidFill>
                  <a:srgbClr val="C00000"/>
                </a:solidFill>
                <a:latin typeface="a_RomanusTitul" pitchFamily="82" charset="-52"/>
              </a:rPr>
              <a:t>методического</a:t>
            </a:r>
          </a:p>
          <a:p>
            <a:pPr algn="ctr"/>
            <a:r>
              <a:rPr lang="ru-RU" sz="2800" b="1" dirty="0" smtClean="0">
                <a:solidFill>
                  <a:srgbClr val="C00000"/>
                </a:solidFill>
                <a:latin typeface="a_RomanusTitul" pitchFamily="82" charset="-52"/>
              </a:rPr>
              <a:t>обеспечения.</a:t>
            </a:r>
          </a:p>
          <a:p>
            <a:pPr algn="ctr"/>
            <a:r>
              <a:rPr lang="ru-RU" sz="2800" b="1" dirty="0" smtClean="0">
                <a:solidFill>
                  <a:srgbClr val="C00000"/>
                </a:solidFill>
                <a:latin typeface="a_RomanusTitul" pitchFamily="82" charset="-52"/>
              </a:rPr>
              <a:t>Раздел 7</a:t>
            </a:r>
            <a:endParaRPr lang="ru-RU" sz="2800" b="1" dirty="0">
              <a:solidFill>
                <a:srgbClr val="C00000"/>
              </a:solidFill>
              <a:latin typeface="a_RomanusTitul" pitchFamily="82" charset="-5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8000" cy="9144000"/>
          </a:xfrm>
          <a:prstGeom prst="rect">
            <a:avLst/>
          </a:prstGeom>
        </p:spPr>
      </p:pic>
      <p:sp>
        <p:nvSpPr>
          <p:cNvPr id="3" name="TextBox 2"/>
          <p:cNvSpPr txBox="1"/>
          <p:nvPr/>
        </p:nvSpPr>
        <p:spPr>
          <a:xfrm>
            <a:off x="357166" y="428596"/>
            <a:ext cx="6143668" cy="8956298"/>
          </a:xfrm>
          <a:prstGeom prst="rect">
            <a:avLst/>
          </a:prstGeom>
          <a:noFill/>
        </p:spPr>
        <p:txBody>
          <a:bodyPr wrap="square" rtlCol="0">
            <a:spAutoFit/>
          </a:bodyPr>
          <a:lstStyle/>
          <a:p>
            <a:pPr marL="342900" indent="-342900">
              <a:buFont typeface="+mj-lt"/>
              <a:buAutoNum type="arabicPeriod"/>
            </a:pPr>
            <a:r>
              <a:rPr lang="ru-RU" dirty="0" smtClean="0">
                <a:latin typeface="Times New Roman" pitchFamily="18" charset="0"/>
                <a:cs typeface="Times New Roman" pitchFamily="18" charset="0"/>
              </a:rPr>
              <a:t>Алексеева М.М., Яшина В.И. «Методика развития речи и обучения родному языку дошкольников».</a:t>
            </a:r>
          </a:p>
          <a:p>
            <a:pPr marL="342900" indent="-342900">
              <a:buFont typeface="+mj-lt"/>
              <a:buAutoNum type="arabicPeriod"/>
            </a:pPr>
            <a:r>
              <a:rPr lang="ru-RU" dirty="0" smtClean="0">
                <a:latin typeface="Times New Roman" pitchFamily="18" charset="0"/>
                <a:cs typeface="Times New Roman" pitchFamily="18" charset="0"/>
              </a:rPr>
              <a:t> Бондаренко А.К. «Дидактические игры в детском саду». </a:t>
            </a:r>
          </a:p>
          <a:p>
            <a:pPr marL="342900" indent="-342900">
              <a:buFont typeface="+mj-lt"/>
              <a:buAutoNum type="arabicPeriod"/>
            </a:pPr>
            <a:r>
              <a:rPr lang="ru-RU" dirty="0" smtClean="0">
                <a:latin typeface="Times New Roman" pitchFamily="18" charset="0"/>
                <a:cs typeface="Times New Roman" pitchFamily="18" charset="0"/>
              </a:rPr>
              <a:t> Бондаренко А.К. «Словесные игры в детском саду». </a:t>
            </a:r>
          </a:p>
          <a:p>
            <a:pPr marL="342900" indent="-342900">
              <a:buFont typeface="+mj-lt"/>
              <a:buAutoNum type="arabicPeriod"/>
            </a:pPr>
            <a:r>
              <a:rPr lang="ru-RU" dirty="0" err="1" smtClean="0">
                <a:latin typeface="Times New Roman" pitchFamily="18" charset="0"/>
                <a:cs typeface="Times New Roman" pitchFamily="18" charset="0"/>
              </a:rPr>
              <a:t>Бородич</a:t>
            </a:r>
            <a:r>
              <a:rPr lang="ru-RU" dirty="0" smtClean="0">
                <a:latin typeface="Times New Roman" pitchFamily="18" charset="0"/>
                <a:cs typeface="Times New Roman" pitchFamily="18" charset="0"/>
              </a:rPr>
              <a:t> А.М. «Методика развития речи детей.»</a:t>
            </a:r>
          </a:p>
          <a:p>
            <a:pPr marL="342900" indent="-342900">
              <a:buFont typeface="+mj-lt"/>
              <a:buAutoNum type="arabicPeriod"/>
            </a:pPr>
            <a:r>
              <a:rPr lang="ru-RU" dirty="0" err="1" smtClean="0">
                <a:latin typeface="Times New Roman" pitchFamily="18" charset="0"/>
                <a:cs typeface="Times New Roman" pitchFamily="18" charset="0"/>
              </a:rPr>
              <a:t>Веракса</a:t>
            </a:r>
            <a:r>
              <a:rPr lang="ru-RU" dirty="0" smtClean="0">
                <a:latin typeface="Times New Roman" pitchFamily="18" charset="0"/>
                <a:cs typeface="Times New Roman" pitchFamily="18" charset="0"/>
              </a:rPr>
              <a:t> М.И, Комарова Т.С. «От рождения до школы»</a:t>
            </a:r>
          </a:p>
          <a:p>
            <a:pPr marL="342900" indent="-342900">
              <a:buFont typeface="+mj-lt"/>
              <a:buAutoNum type="arabicPeriod"/>
            </a:pPr>
            <a:r>
              <a:rPr lang="ru-RU" dirty="0" err="1" smtClean="0">
                <a:latin typeface="Times New Roman" pitchFamily="18" charset="0"/>
                <a:cs typeface="Times New Roman" pitchFamily="18" charset="0"/>
              </a:rPr>
              <a:t>Гербова</a:t>
            </a:r>
            <a:r>
              <a:rPr lang="ru-RU" dirty="0" smtClean="0">
                <a:latin typeface="Times New Roman" pitchFamily="18" charset="0"/>
                <a:cs typeface="Times New Roman" pitchFamily="18" charset="0"/>
              </a:rPr>
              <a:t> В.В. «Развитие речи в детском саду»</a:t>
            </a:r>
          </a:p>
          <a:p>
            <a:pPr marL="342900" indent="-342900">
              <a:buFont typeface="+mj-lt"/>
              <a:buAutoNum type="arabicPeriod"/>
            </a:pPr>
            <a:r>
              <a:rPr lang="ru-RU" dirty="0" err="1" smtClean="0">
                <a:latin typeface="Times New Roman" pitchFamily="18" charset="0"/>
                <a:cs typeface="Times New Roman" pitchFamily="18" charset="0"/>
              </a:rPr>
              <a:t>Колунова</a:t>
            </a:r>
            <a:r>
              <a:rPr lang="ru-RU" dirty="0" smtClean="0">
                <a:latin typeface="Times New Roman" pitchFamily="18" charset="0"/>
                <a:cs typeface="Times New Roman" pitchFamily="18" charset="0"/>
              </a:rPr>
              <a:t> Л.А., Ушакова О.С. Работа над словом в процессе развития речи старших дошкольников // Дошкольное воспитание. 1994г. №"9 .</a:t>
            </a:r>
          </a:p>
          <a:p>
            <a:pPr marL="342900" indent="-342900">
              <a:buFont typeface="+mj-lt"/>
              <a:buAutoNum type="arabicPeriod"/>
            </a:pPr>
            <a:r>
              <a:rPr lang="ru-RU" dirty="0" err="1" smtClean="0">
                <a:latin typeface="Times New Roman" pitchFamily="18" charset="0"/>
                <a:cs typeface="Times New Roman" pitchFamily="18" charset="0"/>
              </a:rPr>
              <a:t>Кошлева</a:t>
            </a:r>
            <a:r>
              <a:rPr lang="ru-RU" dirty="0" smtClean="0">
                <a:latin typeface="Times New Roman" pitchFamily="18" charset="0"/>
                <a:cs typeface="Times New Roman" pitchFamily="18" charset="0"/>
              </a:rPr>
              <a:t> Г.А. «Развитие речи в детском саду. 5-7 лет»</a:t>
            </a:r>
          </a:p>
          <a:p>
            <a:pPr marL="342900" indent="-342900">
              <a:buFont typeface="+mj-lt"/>
              <a:buAutoNum type="arabicPeriod"/>
            </a:pPr>
            <a:r>
              <a:rPr lang="ru-RU" dirty="0" smtClean="0">
                <a:latin typeface="Times New Roman" pitchFamily="18" charset="0"/>
                <a:cs typeface="Times New Roman" pitchFamily="18" charset="0"/>
              </a:rPr>
              <a:t>Петрова Т.И. «Игры и занятия по развитию речи дошкольников»</a:t>
            </a:r>
          </a:p>
          <a:p>
            <a:pPr marL="342900" indent="-342900">
              <a:buFont typeface="+mj-lt"/>
              <a:buAutoNum type="arabicPeriod"/>
            </a:pPr>
            <a:r>
              <a:rPr lang="ru-RU" dirty="0" smtClean="0">
                <a:latin typeface="Times New Roman" pitchFamily="18" charset="0"/>
                <a:cs typeface="Times New Roman" pitchFamily="18" charset="0"/>
              </a:rPr>
              <a:t>Сорокина А.И. «Дидактические игры в детском саду.» </a:t>
            </a:r>
          </a:p>
          <a:p>
            <a:pPr marL="342900" indent="-342900">
              <a:buFont typeface="+mj-lt"/>
              <a:buAutoNum type="arabicPeriod"/>
            </a:pPr>
            <a:r>
              <a:rPr lang="ru-RU" dirty="0" smtClean="0">
                <a:latin typeface="Times New Roman" pitchFamily="18" charset="0"/>
                <a:cs typeface="Times New Roman" pitchFamily="18" charset="0"/>
              </a:rPr>
              <a:t> Сохин Ф.А. «Развитие речи детей дошкольного возраста.»</a:t>
            </a:r>
          </a:p>
          <a:p>
            <a:pPr marL="342900" indent="-342900">
              <a:buFont typeface="+mj-lt"/>
              <a:buAutoNum type="arabicPeriod"/>
            </a:pPr>
            <a:r>
              <a:rPr lang="ru-RU" dirty="0" err="1" smtClean="0">
                <a:latin typeface="Times New Roman" pitchFamily="18" charset="0"/>
                <a:cs typeface="Times New Roman" pitchFamily="18" charset="0"/>
              </a:rPr>
              <a:t>Тумакова</a:t>
            </a:r>
            <a:r>
              <a:rPr lang="ru-RU" dirty="0" smtClean="0">
                <a:latin typeface="Times New Roman" pitchFamily="18" charset="0"/>
                <a:cs typeface="Times New Roman" pitchFamily="18" charset="0"/>
              </a:rPr>
              <a:t> Г.А. «Ознакомление дошкольника со звучащим словом.» </a:t>
            </a:r>
          </a:p>
          <a:p>
            <a:pPr marL="342900" indent="-342900">
              <a:buFont typeface="+mj-lt"/>
              <a:buAutoNum type="arabicPeriod"/>
            </a:pPr>
            <a:r>
              <a:rPr lang="ru-RU" dirty="0" smtClean="0">
                <a:latin typeface="Times New Roman" pitchFamily="18" charset="0"/>
                <a:cs typeface="Times New Roman" pitchFamily="18" charset="0"/>
              </a:rPr>
              <a:t>Ушакова О.С. «Занятия по развитию речи для детей 3-5 лет.»</a:t>
            </a:r>
          </a:p>
          <a:p>
            <a:pPr marL="342900" indent="-342900">
              <a:buFont typeface="+mj-lt"/>
              <a:buAutoNum type="arabicPeriod"/>
            </a:pPr>
            <a:r>
              <a:rPr lang="ru-RU" dirty="0" smtClean="0">
                <a:latin typeface="Times New Roman" pitchFamily="18" charset="0"/>
                <a:cs typeface="Times New Roman" pitchFamily="18" charset="0"/>
              </a:rPr>
              <a:t>Ушакова О.С, Струнина Е.М. Влияние словарной работы на связность речи // Дошкольное воспитание. - 1981 г. № 2.</a:t>
            </a:r>
          </a:p>
          <a:p>
            <a:pPr marL="342900" indent="-342900">
              <a:buFont typeface="+mj-lt"/>
              <a:buAutoNum type="arabicPeriod"/>
            </a:pPr>
            <a:r>
              <a:rPr lang="ru-RU" dirty="0" smtClean="0">
                <a:latin typeface="Times New Roman" pitchFamily="18" charset="0"/>
                <a:cs typeface="Times New Roman" pitchFamily="18" charset="0"/>
              </a:rPr>
              <a:t>Шадрина Л.Г., Фомина Е.П. «Развиваем связную речь»</a:t>
            </a:r>
          </a:p>
          <a:p>
            <a:pPr marL="342900" indent="-342900">
              <a:buFont typeface="+mj-lt"/>
              <a:buAutoNum type="arabicPeriod"/>
            </a:pPr>
            <a:r>
              <a:rPr lang="ru-RU" dirty="0" err="1" smtClean="0">
                <a:latin typeface="Times New Roman" pitchFamily="18" charset="0"/>
                <a:cs typeface="Times New Roman" pitchFamily="18" charset="0"/>
              </a:rPr>
              <a:t>Швайко</a:t>
            </a:r>
            <a:r>
              <a:rPr lang="ru-RU" dirty="0" smtClean="0">
                <a:latin typeface="Times New Roman" pitchFamily="18" charset="0"/>
                <a:cs typeface="Times New Roman" pitchFamily="18" charset="0"/>
              </a:rPr>
              <a:t> Т.С. «Игры и игровые упражнения для развития речи.»</a:t>
            </a:r>
          </a:p>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r>
              <a:rPr lang="ru-RU" dirty="0" smtClean="0"/>
              <a:t> </a:t>
            </a:r>
            <a:endParaRPr lang="ru-RU" dirty="0" smtClean="0">
              <a:latin typeface="Times New Roman" pitchFamily="18" charset="0"/>
              <a:cs typeface="Times New Roman" pitchFamily="18" charset="0"/>
            </a:endParaRP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пустой шаблон 1.jpg"/>
          <p:cNvPicPr>
            <a:picLocks noChangeAspect="1"/>
          </p:cNvPicPr>
          <p:nvPr/>
        </p:nvPicPr>
        <p:blipFill>
          <a:blip r:embed="rId2" cstate="screen"/>
          <a:stretch>
            <a:fillRect/>
          </a:stretch>
        </p:blipFill>
        <p:spPr>
          <a:xfrm>
            <a:off x="0" y="0"/>
            <a:ext cx="6857999" cy="9144000"/>
          </a:xfrm>
          <a:prstGeom prst="rect">
            <a:avLst/>
          </a:prstGeom>
        </p:spPr>
      </p:pic>
      <p:sp>
        <p:nvSpPr>
          <p:cNvPr id="4" name="TextBox 3"/>
          <p:cNvSpPr txBox="1"/>
          <p:nvPr/>
        </p:nvSpPr>
        <p:spPr>
          <a:xfrm>
            <a:off x="857232" y="2428860"/>
            <a:ext cx="5214974" cy="646331"/>
          </a:xfrm>
          <a:prstGeom prst="rect">
            <a:avLst/>
          </a:prstGeom>
          <a:noFill/>
        </p:spPr>
        <p:txBody>
          <a:bodyPr wrap="square" rtlCol="0">
            <a:spAutoFit/>
          </a:bodyPr>
          <a:lstStyle/>
          <a:p>
            <a:pPr algn="ctr"/>
            <a:r>
              <a:rPr lang="ru-RU" sz="3600" b="1" dirty="0" smtClean="0">
                <a:solidFill>
                  <a:srgbClr val="C00000"/>
                </a:solidFill>
                <a:latin typeface="a_RomanusTitul" pitchFamily="82" charset="-52"/>
              </a:rPr>
              <a:t>Визитная карточка</a:t>
            </a:r>
            <a:endParaRPr lang="ru-RU" sz="3600" b="1" dirty="0">
              <a:solidFill>
                <a:srgbClr val="C00000"/>
              </a:solidFill>
              <a:latin typeface="a_RomanusTitul" pitchFamily="82" charset="-52"/>
            </a:endParaRPr>
          </a:p>
        </p:txBody>
      </p:sp>
      <p:sp>
        <p:nvSpPr>
          <p:cNvPr id="5" name="TextBox 4"/>
          <p:cNvSpPr txBox="1"/>
          <p:nvPr/>
        </p:nvSpPr>
        <p:spPr>
          <a:xfrm>
            <a:off x="1428736" y="3286116"/>
            <a:ext cx="4000528" cy="523220"/>
          </a:xfrm>
          <a:prstGeom prst="rect">
            <a:avLst/>
          </a:prstGeom>
          <a:noFill/>
        </p:spPr>
        <p:txBody>
          <a:bodyPr wrap="square" rtlCol="0">
            <a:spAutoFit/>
          </a:bodyPr>
          <a:lstStyle/>
          <a:p>
            <a:pPr algn="ctr"/>
            <a:r>
              <a:rPr lang="ru-RU" sz="2800" b="1" dirty="0" smtClean="0">
                <a:solidFill>
                  <a:srgbClr val="C00000"/>
                </a:solidFill>
                <a:latin typeface="a_RomanusTitul" pitchFamily="82" charset="-52"/>
              </a:rPr>
              <a:t>Раздел 1</a:t>
            </a:r>
            <a:endParaRPr lang="ru-RU" sz="2800" b="1" dirty="0">
              <a:solidFill>
                <a:srgbClr val="C00000"/>
              </a:solidFill>
              <a:latin typeface="a_RomanusTitul" pitchFamily="82" charset="-5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7999" cy="9144000"/>
          </a:xfrm>
          <a:prstGeom prst="rect">
            <a:avLst/>
          </a:prstGeom>
        </p:spPr>
      </p:pic>
      <p:sp>
        <p:nvSpPr>
          <p:cNvPr id="3" name="TextBox 2"/>
          <p:cNvSpPr txBox="1"/>
          <p:nvPr/>
        </p:nvSpPr>
        <p:spPr>
          <a:xfrm>
            <a:off x="1571612" y="285720"/>
            <a:ext cx="3714776" cy="369332"/>
          </a:xfrm>
          <a:prstGeom prst="rect">
            <a:avLst/>
          </a:prstGeom>
          <a:noFill/>
        </p:spPr>
        <p:txBody>
          <a:bodyPr wrap="square" rtlCol="0">
            <a:spAutoFit/>
          </a:bodyPr>
          <a:lstStyle/>
          <a:p>
            <a:r>
              <a:rPr lang="ru-RU" dirty="0" smtClean="0">
                <a:solidFill>
                  <a:srgbClr val="C00000"/>
                </a:solidFill>
                <a:latin typeface="a_AlgeriusCaps" pitchFamily="82" charset="-52"/>
              </a:rPr>
              <a:t>Общие сведения о педагоге</a:t>
            </a:r>
            <a:endParaRPr lang="ru-RU" dirty="0">
              <a:solidFill>
                <a:srgbClr val="C00000"/>
              </a:solidFill>
              <a:latin typeface="a_AlgeriusCaps" pitchFamily="82" charset="-52"/>
            </a:endParaRPr>
          </a:p>
        </p:txBody>
      </p:sp>
      <p:sp>
        <p:nvSpPr>
          <p:cNvPr id="4" name="TextBox 3"/>
          <p:cNvSpPr txBox="1"/>
          <p:nvPr/>
        </p:nvSpPr>
        <p:spPr>
          <a:xfrm>
            <a:off x="0" y="785786"/>
            <a:ext cx="6858000" cy="8032968"/>
          </a:xfrm>
          <a:prstGeom prst="rect">
            <a:avLst/>
          </a:prstGeom>
          <a:noFill/>
        </p:spPr>
        <p:txBody>
          <a:bodyPr wrap="square" rtlCol="0">
            <a:spAutoFit/>
          </a:bodyPr>
          <a:lstStyle/>
          <a:p>
            <a:r>
              <a:rPr lang="ru-RU" sz="1200" dirty="0" smtClean="0">
                <a:solidFill>
                  <a:srgbClr val="C00000"/>
                </a:solidFill>
                <a:latin typeface="a_AlgeriusCaps" pitchFamily="82" charset="-52"/>
              </a:rPr>
              <a:t>Фамилия, имя , отчество: </a:t>
            </a:r>
            <a:r>
              <a:rPr lang="ru-RU" sz="1400" dirty="0" err="1" smtClean="0">
                <a:latin typeface="Times New Roman" pitchFamily="18" charset="0"/>
                <a:cs typeface="Times New Roman" pitchFamily="18" charset="0"/>
              </a:rPr>
              <a:t>Баянова</a:t>
            </a:r>
            <a:r>
              <a:rPr lang="ru-RU" sz="1400" dirty="0" smtClean="0">
                <a:latin typeface="Times New Roman" pitchFamily="18" charset="0"/>
                <a:cs typeface="Times New Roman" pitchFamily="18" charset="0"/>
              </a:rPr>
              <a:t> Юлия Владимировна</a:t>
            </a:r>
          </a:p>
          <a:p>
            <a:r>
              <a:rPr lang="ru-RU" sz="1200" dirty="0" smtClean="0">
                <a:solidFill>
                  <a:srgbClr val="C00000"/>
                </a:solidFill>
                <a:latin typeface="a_AlgeriusCaps" pitchFamily="82" charset="-52"/>
                <a:cs typeface="Times New Roman" pitchFamily="18" charset="0"/>
              </a:rPr>
              <a:t>Дата рождения:  </a:t>
            </a:r>
            <a:r>
              <a:rPr lang="ru-RU" sz="1400" dirty="0" smtClean="0">
                <a:latin typeface="Times New Roman" pitchFamily="18" charset="0"/>
                <a:cs typeface="Times New Roman" pitchFamily="18" charset="0"/>
              </a:rPr>
              <a:t>17 июля 1977 г.</a:t>
            </a:r>
          </a:p>
          <a:p>
            <a:r>
              <a:rPr lang="ru-RU" sz="1200" dirty="0" smtClean="0">
                <a:solidFill>
                  <a:srgbClr val="C00000"/>
                </a:solidFill>
                <a:latin typeface="a_AlgeriusCaps" pitchFamily="82" charset="-52"/>
                <a:cs typeface="Times New Roman" pitchFamily="18" charset="0"/>
              </a:rPr>
              <a:t>Сведения об образовании: </a:t>
            </a:r>
            <a:r>
              <a:rPr lang="ru-RU" sz="1400" dirty="0" smtClean="0">
                <a:latin typeface="Times New Roman" pitchFamily="18" charset="0"/>
                <a:cs typeface="Times New Roman" pitchFamily="18" charset="0"/>
              </a:rPr>
              <a:t>высшее, Барнаульский государственный  педагогический университет,1999г.,«Педагогика и методика начального обучения», присвоена квалификация: Учитель начальных классов.</a:t>
            </a:r>
          </a:p>
          <a:p>
            <a:r>
              <a:rPr lang="ru-RU" sz="1200" dirty="0" smtClean="0">
                <a:solidFill>
                  <a:srgbClr val="C00000"/>
                </a:solidFill>
                <a:latin typeface="a_AlgeriusCaps" pitchFamily="82" charset="-52"/>
                <a:cs typeface="Times New Roman" pitchFamily="18" charset="0"/>
              </a:rPr>
              <a:t>Место работы:</a:t>
            </a:r>
            <a:r>
              <a:rPr lang="ru-RU" sz="1400" dirty="0" smtClean="0">
                <a:solidFill>
                  <a:srgbClr val="C00000"/>
                </a:solidFill>
                <a:latin typeface="a_AlgeriusCaps" pitchFamily="82" charset="-52"/>
                <a:cs typeface="Times New Roman" pitchFamily="18" charset="0"/>
              </a:rPr>
              <a:t> </a:t>
            </a:r>
            <a:r>
              <a:rPr lang="ru-RU" sz="1400" dirty="0" smtClean="0">
                <a:latin typeface="Times New Roman" pitchFamily="18" charset="0"/>
                <a:cs typeface="Times New Roman" pitchFamily="18" charset="0"/>
              </a:rPr>
              <a:t>Муниципальное бюджетное дошкольное образовательное учреждение «Детский сад №218» Индустриального района г. Барнаула</a:t>
            </a:r>
          </a:p>
          <a:p>
            <a:r>
              <a:rPr lang="ru-RU" sz="1200" dirty="0" smtClean="0">
                <a:solidFill>
                  <a:srgbClr val="C00000"/>
                </a:solidFill>
                <a:latin typeface="a_AlgeriusCaps" pitchFamily="82" charset="-52"/>
                <a:cs typeface="Times New Roman" pitchFamily="18" charset="0"/>
              </a:rPr>
              <a:t>Занимаемая должность: </a:t>
            </a:r>
            <a:r>
              <a:rPr lang="ru-RU" sz="1400" dirty="0" smtClean="0">
                <a:latin typeface="Times New Roman" pitchFamily="18" charset="0"/>
                <a:cs typeface="Times New Roman" pitchFamily="18" charset="0"/>
              </a:rPr>
              <a:t>воспитатель</a:t>
            </a:r>
          </a:p>
          <a:p>
            <a:r>
              <a:rPr lang="ru-RU" sz="1200" dirty="0" smtClean="0">
                <a:solidFill>
                  <a:srgbClr val="C00000"/>
                </a:solidFill>
                <a:latin typeface="a_AlgeriusCaps" pitchFamily="82" charset="-52"/>
                <a:cs typeface="Times New Roman" pitchFamily="18" charset="0"/>
              </a:rPr>
              <a:t>Педагогический стаж: </a:t>
            </a:r>
            <a:r>
              <a:rPr lang="ru-RU" sz="1400" dirty="0" smtClean="0">
                <a:latin typeface="Times New Roman" pitchFamily="18" charset="0"/>
                <a:cs typeface="Times New Roman" pitchFamily="18" charset="0"/>
              </a:rPr>
              <a:t>7 лет</a:t>
            </a:r>
          </a:p>
          <a:p>
            <a:r>
              <a:rPr lang="ru-RU" sz="1200" dirty="0" smtClean="0">
                <a:solidFill>
                  <a:srgbClr val="C00000"/>
                </a:solidFill>
                <a:latin typeface="a_AlgeriusCaps" pitchFamily="82" charset="-52"/>
                <a:cs typeface="Times New Roman" pitchFamily="18" charset="0"/>
              </a:rPr>
              <a:t>Педагогический стаж в данном учреждении: </a:t>
            </a:r>
            <a:r>
              <a:rPr lang="ru-RU" sz="1400" dirty="0" smtClean="0">
                <a:latin typeface="Times New Roman" pitchFamily="18" charset="0"/>
                <a:cs typeface="Times New Roman" pitchFamily="18" charset="0"/>
              </a:rPr>
              <a:t>6 лет</a:t>
            </a:r>
          </a:p>
          <a:p>
            <a:r>
              <a:rPr lang="ru-RU" sz="1200" dirty="0" smtClean="0">
                <a:solidFill>
                  <a:srgbClr val="C00000"/>
                </a:solidFill>
                <a:latin typeface="a_AlgeriusCaps" pitchFamily="82" charset="-52"/>
                <a:cs typeface="Times New Roman" pitchFamily="18" charset="0"/>
              </a:rPr>
              <a:t>Сведения о повышении квалификации: </a:t>
            </a:r>
            <a:r>
              <a:rPr lang="ru-RU" sz="1400" dirty="0" smtClean="0">
                <a:latin typeface="Times New Roman" pitchFamily="18" charset="0"/>
                <a:cs typeface="Times New Roman" pitchFamily="18" charset="0"/>
              </a:rPr>
              <a:t>«Государственно-общественное </a:t>
            </a:r>
            <a:r>
              <a:rPr lang="ru-RU" sz="1400" dirty="0">
                <a:latin typeface="Times New Roman" pitchFamily="18" charset="0"/>
                <a:cs typeface="Times New Roman" pitchFamily="18" charset="0"/>
              </a:rPr>
              <a:t>управление </a:t>
            </a:r>
            <a:r>
              <a:rPr lang="ru-RU" sz="1400" dirty="0" smtClean="0">
                <a:latin typeface="Times New Roman" pitchFamily="18" charset="0"/>
                <a:cs typeface="Times New Roman" pitchFamily="18" charset="0"/>
              </a:rPr>
              <a:t>качеством </a:t>
            </a:r>
            <a:r>
              <a:rPr lang="ru-RU" sz="1400" dirty="0">
                <a:latin typeface="Times New Roman" pitchFamily="18" charset="0"/>
                <a:cs typeface="Times New Roman" pitchFamily="18" charset="0"/>
              </a:rPr>
              <a:t>дошкольного образования в условиях реализации ФГОС ДО</a:t>
            </a:r>
            <a:r>
              <a:rPr lang="ru-RU" sz="1400" dirty="0" smtClean="0">
                <a:latin typeface="Times New Roman" pitchFamily="18" charset="0"/>
                <a:cs typeface="Times New Roman" pitchFamily="18" charset="0"/>
              </a:rPr>
              <a:t>.»  г.Барнаул, 17.09.2014, продолжительность курсов – 72 часа</a:t>
            </a:r>
          </a:p>
          <a:p>
            <a:r>
              <a:rPr lang="ru-RU" sz="1200" dirty="0" smtClean="0">
                <a:solidFill>
                  <a:srgbClr val="C00000"/>
                </a:solidFill>
                <a:latin typeface="a_AlgeriusCaps" pitchFamily="82" charset="-52"/>
                <a:cs typeface="Times New Roman" pitchFamily="18" charset="0"/>
              </a:rPr>
              <a:t>Наличие учёной степени, звания: </a:t>
            </a:r>
            <a:r>
              <a:rPr lang="ru-RU" sz="1400" dirty="0" smtClean="0">
                <a:latin typeface="Times New Roman" pitchFamily="18" charset="0"/>
                <a:cs typeface="Times New Roman" pitchFamily="18" charset="0"/>
              </a:rPr>
              <a:t>нет</a:t>
            </a:r>
          </a:p>
          <a:p>
            <a:r>
              <a:rPr lang="ru-RU" sz="1200" dirty="0" smtClean="0">
                <a:solidFill>
                  <a:srgbClr val="C00000"/>
                </a:solidFill>
                <a:latin typeface="a_AlgeriusCaps" pitchFamily="82" charset="-52"/>
                <a:cs typeface="Times New Roman" pitchFamily="18" charset="0"/>
              </a:rPr>
              <a:t>Грамоты, сертификаты:</a:t>
            </a:r>
          </a:p>
          <a:p>
            <a:pPr marL="342900" indent="-342900"/>
            <a:r>
              <a:rPr lang="ru-RU" sz="1400" dirty="0" smtClean="0">
                <a:latin typeface="Times New Roman" pitchFamily="18" charset="0"/>
                <a:cs typeface="Times New Roman" pitchFamily="18" charset="0"/>
              </a:rPr>
              <a:t>1.  Грамота от Автономной некоммерческой организации  -  за участие в конкурсе «Будни молодого  педагога», 2011г., Барнаул</a:t>
            </a:r>
          </a:p>
          <a:p>
            <a:pPr marL="342900" indent="-342900"/>
            <a:r>
              <a:rPr lang="ru-RU" sz="1400" dirty="0" smtClean="0">
                <a:latin typeface="Times New Roman" pitchFamily="18" charset="0"/>
                <a:cs typeface="Times New Roman" pitchFamily="18" charset="0"/>
              </a:rPr>
              <a:t>2.  Грамота от Администрации МБДОУ «Детский сад №218» за победу в конкурсе профессионального мастерства, </a:t>
            </a:r>
            <a:r>
              <a:rPr lang="en-US" sz="1400" dirty="0" smtClean="0">
                <a:latin typeface="Times New Roman" pitchFamily="18" charset="0"/>
                <a:cs typeface="Times New Roman" pitchFamily="18" charset="0"/>
              </a:rPr>
              <a:t>I</a:t>
            </a:r>
            <a:r>
              <a:rPr lang="ru-RU" sz="1400" dirty="0" smtClean="0">
                <a:latin typeface="Times New Roman" pitchFamily="18" charset="0"/>
                <a:cs typeface="Times New Roman" pitchFamily="18" charset="0"/>
              </a:rPr>
              <a:t> место, 2011 г., Барнаул</a:t>
            </a:r>
          </a:p>
          <a:p>
            <a:pPr marL="342900" indent="-342900"/>
            <a:r>
              <a:rPr lang="ru-RU" sz="1400" dirty="0" smtClean="0">
                <a:latin typeface="Times New Roman" pitchFamily="18" charset="0"/>
                <a:cs typeface="Times New Roman" pitchFamily="18" charset="0"/>
              </a:rPr>
              <a:t>3.  Диплом куратора  за победу воспитанника в </a:t>
            </a:r>
            <a:r>
              <a:rPr lang="en-US" sz="1400" dirty="0" smtClean="0">
                <a:latin typeface="Times New Roman" pitchFamily="18" charset="0"/>
                <a:cs typeface="Times New Roman" pitchFamily="18" charset="0"/>
              </a:rPr>
              <a:t>I </a:t>
            </a:r>
            <a:r>
              <a:rPr lang="ru-RU" sz="1400" dirty="0" smtClean="0">
                <a:latin typeface="Times New Roman" pitchFamily="18" charset="0"/>
                <a:cs typeface="Times New Roman" pitchFamily="18" charset="0"/>
              </a:rPr>
              <a:t>Всероссийской викторине «Знатоки мультфильмов», 1 место, 2011 г.</a:t>
            </a:r>
          </a:p>
          <a:p>
            <a:pPr marL="342900" indent="-342900"/>
            <a:r>
              <a:rPr lang="ru-RU" sz="1400" dirty="0">
                <a:latin typeface="Times New Roman" pitchFamily="18" charset="0"/>
                <a:cs typeface="Times New Roman" pitchFamily="18" charset="0"/>
              </a:rPr>
              <a:t>4</a:t>
            </a:r>
            <a:r>
              <a:rPr lang="ru-RU" sz="1400" dirty="0" smtClean="0">
                <a:latin typeface="Times New Roman" pitchFamily="18" charset="0"/>
                <a:cs typeface="Times New Roman" pitchFamily="18" charset="0"/>
              </a:rPr>
              <a:t>. Диплом  куратора  за победу  воспитанника в </a:t>
            </a:r>
            <a:r>
              <a:rPr lang="en-US" sz="1400" dirty="0" smtClean="0">
                <a:latin typeface="Times New Roman" pitchFamily="18" charset="0"/>
                <a:cs typeface="Times New Roman" pitchFamily="18" charset="0"/>
              </a:rPr>
              <a:t>I </a:t>
            </a:r>
            <a:r>
              <a:rPr lang="ru-RU" sz="1400" dirty="0" smtClean="0">
                <a:latin typeface="Times New Roman" pitchFamily="18" charset="0"/>
                <a:cs typeface="Times New Roman" pitchFamily="18" charset="0"/>
              </a:rPr>
              <a:t>Всероссийской викторине «Секреты осени», 1 место, 2012 г.</a:t>
            </a:r>
          </a:p>
          <a:p>
            <a:pPr marL="342900" indent="-342900"/>
            <a:r>
              <a:rPr lang="ru-RU" sz="1400" dirty="0">
                <a:latin typeface="Times New Roman" pitchFamily="18" charset="0"/>
                <a:cs typeface="Times New Roman" pitchFamily="18" charset="0"/>
              </a:rPr>
              <a:t>5</a:t>
            </a:r>
            <a:r>
              <a:rPr lang="ru-RU" sz="1400" dirty="0" smtClean="0">
                <a:latin typeface="Times New Roman" pitchFamily="18" charset="0"/>
                <a:cs typeface="Times New Roman" pitchFamily="18" charset="0"/>
              </a:rPr>
              <a:t>. Диплом победителя в </a:t>
            </a:r>
            <a:r>
              <a:rPr lang="en-US" sz="1400" dirty="0" smtClean="0">
                <a:latin typeface="Times New Roman" pitchFamily="18" charset="0"/>
                <a:cs typeface="Times New Roman" pitchFamily="18" charset="0"/>
              </a:rPr>
              <a:t>III</a:t>
            </a:r>
            <a:r>
              <a:rPr lang="ru-RU" sz="1400" dirty="0" smtClean="0">
                <a:latin typeface="Times New Roman" pitchFamily="18" charset="0"/>
                <a:cs typeface="Times New Roman" pitchFamily="18" charset="0"/>
              </a:rPr>
              <a:t> Всероссийском конкурсе для педагогов , </a:t>
            </a:r>
            <a:r>
              <a:rPr lang="en-US" sz="1400" dirty="0" smtClean="0">
                <a:latin typeface="Times New Roman" pitchFamily="18" charset="0"/>
                <a:cs typeface="Times New Roman" pitchFamily="18" charset="0"/>
              </a:rPr>
              <a:t>II </a:t>
            </a:r>
            <a:r>
              <a:rPr lang="ru-RU" sz="1400" dirty="0" smtClean="0">
                <a:latin typeface="Times New Roman" pitchFamily="18" charset="0"/>
                <a:cs typeface="Times New Roman" pitchFamily="18" charset="0"/>
              </a:rPr>
              <a:t>Международном  конкурсе «</a:t>
            </a:r>
            <a:r>
              <a:rPr lang="ru-RU" sz="1400" dirty="0" err="1" smtClean="0">
                <a:latin typeface="Times New Roman" pitchFamily="18" charset="0"/>
                <a:cs typeface="Times New Roman" pitchFamily="18" charset="0"/>
              </a:rPr>
              <a:t>Мойдодыр</a:t>
            </a:r>
            <a:r>
              <a:rPr lang="ru-RU" sz="1400" dirty="0" smtClean="0">
                <a:latin typeface="Times New Roman" pitchFamily="18" charset="0"/>
                <a:cs typeface="Times New Roman" pitchFamily="18" charset="0"/>
              </a:rPr>
              <a:t>»,  3 место, 2013г.</a:t>
            </a:r>
          </a:p>
          <a:p>
            <a:pPr marL="342900" indent="-342900"/>
            <a:r>
              <a:rPr lang="ru-RU" sz="1400" dirty="0" smtClean="0">
                <a:latin typeface="Times New Roman" pitchFamily="18" charset="0"/>
                <a:cs typeface="Times New Roman" pitchFamily="18" charset="0"/>
              </a:rPr>
              <a:t> 6. Диплом куратора за победу воспитанника в </a:t>
            </a:r>
            <a:r>
              <a:rPr lang="en-US" sz="1400" dirty="0" smtClean="0">
                <a:latin typeface="Times New Roman" pitchFamily="18" charset="0"/>
                <a:cs typeface="Times New Roman" pitchFamily="18" charset="0"/>
              </a:rPr>
              <a:t>I</a:t>
            </a:r>
            <a:r>
              <a:rPr lang="ru-RU" sz="1400" dirty="0" smtClean="0">
                <a:latin typeface="Times New Roman" pitchFamily="18" charset="0"/>
                <a:cs typeface="Times New Roman" pitchFamily="18" charset="0"/>
              </a:rPr>
              <a:t> Международном </a:t>
            </a:r>
            <a:r>
              <a:rPr lang="ru-RU" sz="1400" dirty="0" err="1" smtClean="0">
                <a:latin typeface="Times New Roman" pitchFamily="18" charset="0"/>
                <a:cs typeface="Times New Roman" pitchFamily="18" charset="0"/>
              </a:rPr>
              <a:t>фото-конкурсе</a:t>
            </a:r>
            <a:r>
              <a:rPr lang="ru-RU" sz="1400" dirty="0" smtClean="0">
                <a:latin typeface="Times New Roman" pitchFamily="18" charset="0"/>
                <a:cs typeface="Times New Roman" pitchFamily="18" charset="0"/>
              </a:rPr>
              <a:t> для детей «Что растёт на грядке?», 3 место.</a:t>
            </a:r>
          </a:p>
          <a:p>
            <a:pPr marL="342900" indent="-342900"/>
            <a:r>
              <a:rPr lang="ru-RU" sz="1400" dirty="0">
                <a:latin typeface="Times New Roman" pitchFamily="18" charset="0"/>
                <a:cs typeface="Times New Roman" pitchFamily="18" charset="0"/>
              </a:rPr>
              <a:t>7</a:t>
            </a:r>
            <a:r>
              <a:rPr lang="ru-RU" sz="1400" dirty="0" smtClean="0">
                <a:latin typeface="Times New Roman" pitchFamily="18" charset="0"/>
                <a:cs typeface="Times New Roman" pitchFamily="18" charset="0"/>
              </a:rPr>
              <a:t>.  Сертификат  участника семинара «Профессиональные конкурсы в образовании», Барнаул, 2011 г.</a:t>
            </a:r>
          </a:p>
          <a:p>
            <a:pPr marL="342900" indent="-342900"/>
            <a:r>
              <a:rPr lang="ru-RU" sz="1400" dirty="0" smtClean="0">
                <a:latin typeface="Times New Roman" pitchFamily="18" charset="0"/>
                <a:cs typeface="Times New Roman" pitchFamily="18" charset="0"/>
              </a:rPr>
              <a:t>8. Сертификат участника </a:t>
            </a:r>
            <a:r>
              <a:rPr lang="ru-RU" sz="1400" dirty="0" err="1" smtClean="0">
                <a:latin typeface="Times New Roman" pitchFamily="18" charset="0"/>
                <a:cs typeface="Times New Roman" pitchFamily="18" charset="0"/>
              </a:rPr>
              <a:t>вебинара</a:t>
            </a:r>
            <a:r>
              <a:rPr lang="ru-RU" sz="1400" dirty="0" smtClean="0">
                <a:latin typeface="Times New Roman" pitchFamily="18" charset="0"/>
                <a:cs typeface="Times New Roman" pitchFamily="18" charset="0"/>
              </a:rPr>
              <a:t> «Создание уникальной базы дидактических пособий с учётом возраста детей», Москва, 2013г.</a:t>
            </a:r>
          </a:p>
          <a:p>
            <a:pPr marL="342900" indent="-342900"/>
            <a:r>
              <a:rPr lang="ru-RU" sz="1400" dirty="0" smtClean="0">
                <a:latin typeface="Times New Roman" pitchFamily="18" charset="0"/>
                <a:cs typeface="Times New Roman" pitchFamily="18" charset="0"/>
              </a:rPr>
              <a:t>9 . Сертификат участника </a:t>
            </a:r>
            <a:r>
              <a:rPr lang="ru-RU" sz="1400" dirty="0" err="1" smtClean="0">
                <a:latin typeface="Times New Roman" pitchFamily="18" charset="0"/>
                <a:cs typeface="Times New Roman" pitchFamily="18" charset="0"/>
              </a:rPr>
              <a:t>вебинара</a:t>
            </a:r>
            <a:r>
              <a:rPr lang="ru-RU" sz="1400" dirty="0" smtClean="0">
                <a:latin typeface="Times New Roman" pitchFamily="18" charset="0"/>
                <a:cs typeface="Times New Roman" pitchFamily="18" charset="0"/>
              </a:rPr>
              <a:t> «Использование настольных и интерактивных игр в практике детского специалиста», Москва, 2014 г.</a:t>
            </a:r>
          </a:p>
          <a:p>
            <a:pPr marL="342900" indent="-342900">
              <a:buAutoNum type="arabicPeriod" startAt="2"/>
            </a:pPr>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a:latin typeface="Times New Roman" pitchFamily="18" charset="0"/>
              <a:cs typeface="Times New Roman" pitchFamily="18" charset="0"/>
            </a:endParaRPr>
          </a:p>
          <a:p>
            <a:endParaRPr lang="ru-RU" sz="14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3.jpg"/>
          <p:cNvPicPr>
            <a:picLocks noChangeAspect="1"/>
          </p:cNvPicPr>
          <p:nvPr/>
        </p:nvPicPr>
        <p:blipFill>
          <a:blip r:embed="rId2" cstate="screen"/>
          <a:stretch>
            <a:fillRect/>
          </a:stretch>
        </p:blipFill>
        <p:spPr>
          <a:xfrm>
            <a:off x="0" y="0"/>
            <a:ext cx="6857999" cy="9144000"/>
          </a:xfrm>
          <a:prstGeom prst="rect">
            <a:avLst/>
          </a:prstGeom>
        </p:spPr>
      </p:pic>
      <p:sp>
        <p:nvSpPr>
          <p:cNvPr id="3" name="TextBox 2"/>
          <p:cNvSpPr txBox="1"/>
          <p:nvPr/>
        </p:nvSpPr>
        <p:spPr>
          <a:xfrm>
            <a:off x="428604" y="2714612"/>
            <a:ext cx="5929330" cy="2062103"/>
          </a:xfrm>
          <a:prstGeom prst="rect">
            <a:avLst/>
          </a:prstGeom>
          <a:noFill/>
        </p:spPr>
        <p:txBody>
          <a:bodyPr wrap="square" rtlCol="0">
            <a:spAutoFit/>
          </a:bodyPr>
          <a:lstStyle/>
          <a:p>
            <a:pPr algn="ctr"/>
            <a:r>
              <a:rPr lang="ru-RU" sz="3200" b="1" dirty="0" smtClean="0">
                <a:solidFill>
                  <a:srgbClr val="C00000"/>
                </a:solidFill>
                <a:latin typeface="a_RomanusTitul" pitchFamily="82" charset="-52"/>
              </a:rPr>
              <a:t>Нормативно-правовая база.</a:t>
            </a:r>
          </a:p>
          <a:p>
            <a:pPr algn="ctr"/>
            <a:r>
              <a:rPr lang="ru-RU" sz="3200" b="1" dirty="0" smtClean="0">
                <a:solidFill>
                  <a:srgbClr val="C00000"/>
                </a:solidFill>
                <a:latin typeface="a_RomanusTitul" pitchFamily="82" charset="-52"/>
              </a:rPr>
              <a:t>Примерный перечень документов.</a:t>
            </a:r>
          </a:p>
          <a:p>
            <a:pPr algn="ctr"/>
            <a:r>
              <a:rPr lang="ru-RU" sz="3200" b="1" dirty="0" smtClean="0">
                <a:solidFill>
                  <a:srgbClr val="C00000"/>
                </a:solidFill>
                <a:latin typeface="a_RomanusTitul" pitchFamily="82" charset="-52"/>
              </a:rPr>
              <a:t>Раздел 2</a:t>
            </a:r>
            <a:endParaRPr lang="ru-RU" sz="3200" b="1" dirty="0">
              <a:solidFill>
                <a:srgbClr val="C00000"/>
              </a:solidFill>
              <a:latin typeface="a_RomanusTitul" pitchFamily="82" charset="-5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7999" cy="9144000"/>
          </a:xfrm>
          <a:prstGeom prst="rect">
            <a:avLst/>
          </a:prstGeom>
        </p:spPr>
      </p:pic>
      <p:sp>
        <p:nvSpPr>
          <p:cNvPr id="3" name="TextBox 2"/>
          <p:cNvSpPr txBox="1"/>
          <p:nvPr/>
        </p:nvSpPr>
        <p:spPr>
          <a:xfrm>
            <a:off x="571480" y="642910"/>
            <a:ext cx="5715040" cy="6740307"/>
          </a:xfrm>
          <a:prstGeom prst="rect">
            <a:avLst/>
          </a:prstGeom>
          <a:noFill/>
        </p:spPr>
        <p:txBody>
          <a:bodyPr wrap="square" rtlCol="0">
            <a:spAutoFit/>
          </a:bodyPr>
          <a:lstStyle/>
          <a:p>
            <a:r>
              <a:rPr lang="ru-RU" sz="1600" b="1" dirty="0" smtClean="0">
                <a:latin typeface="Times New Roman" pitchFamily="18" charset="0"/>
                <a:cs typeface="Times New Roman" pitchFamily="18" charset="0"/>
              </a:rPr>
              <a:t>Основные нормативные документы, определяющие правовое содержание работы с детьми и их родителями. </a:t>
            </a:r>
          </a:p>
          <a:p>
            <a:r>
              <a:rPr lang="ru-RU" sz="1600" b="1" dirty="0" smtClean="0">
                <a:solidFill>
                  <a:srgbClr val="C00000"/>
                </a:solidFill>
                <a:latin typeface="a_AlgeriusCapsNr" pitchFamily="82" charset="-52"/>
                <a:cs typeface="Times New Roman" pitchFamily="18" charset="0"/>
              </a:rPr>
              <a:t>Международные документы, касающиеся прав детей:</a:t>
            </a:r>
          </a:p>
          <a:p>
            <a:pPr>
              <a:buFont typeface="Wingdings" pitchFamily="2" charset="2"/>
              <a:buChar char="Ø"/>
            </a:pPr>
            <a:r>
              <a:rPr lang="ru-RU" sz="1600" b="1" dirty="0" smtClean="0">
                <a:latin typeface="Times New Roman" pitchFamily="18" charset="0"/>
                <a:cs typeface="Times New Roman" pitchFamily="18" charset="0"/>
              </a:rPr>
              <a:t>Декларация прав ребёнка.</a:t>
            </a:r>
          </a:p>
          <a:p>
            <a:pPr>
              <a:buFont typeface="Wingdings" pitchFamily="2" charset="2"/>
              <a:buChar char="Ø"/>
            </a:pPr>
            <a:r>
              <a:rPr lang="ru-RU" sz="1600" b="1" dirty="0" smtClean="0">
                <a:latin typeface="Times New Roman" pitchFamily="18" charset="0"/>
                <a:cs typeface="Times New Roman" pitchFamily="18" charset="0"/>
              </a:rPr>
              <a:t>Конвенция ООН о правах ребёнка.</a:t>
            </a:r>
          </a:p>
          <a:p>
            <a:pPr>
              <a:buFont typeface="Wingdings" pitchFamily="2" charset="2"/>
              <a:buChar char="Ø"/>
            </a:pPr>
            <a:r>
              <a:rPr lang="ru-RU" sz="1600" b="1" dirty="0" smtClean="0">
                <a:latin typeface="Times New Roman" pitchFamily="18" charset="0"/>
                <a:cs typeface="Times New Roman" pitchFamily="18" charset="0"/>
              </a:rPr>
              <a:t>Всемирная декларация об обеспечении выживания, защиты и развития детей.</a:t>
            </a:r>
          </a:p>
          <a:p>
            <a:pPr>
              <a:buFont typeface="Wingdings" pitchFamily="2" charset="2"/>
              <a:buChar char="Ø"/>
            </a:pPr>
            <a:endParaRPr lang="ru-RU" sz="1600" b="1" dirty="0" smtClean="0">
              <a:latin typeface="Times New Roman" pitchFamily="18" charset="0"/>
              <a:cs typeface="Times New Roman" pitchFamily="18" charset="0"/>
            </a:endParaRPr>
          </a:p>
          <a:p>
            <a:r>
              <a:rPr lang="ru-RU" sz="1600" b="1" dirty="0" smtClean="0">
                <a:solidFill>
                  <a:srgbClr val="C00000"/>
                </a:solidFill>
                <a:latin typeface="a_AlgeriusCapsNr" pitchFamily="82" charset="-52"/>
                <a:cs typeface="Times New Roman" pitchFamily="18" charset="0"/>
              </a:rPr>
              <a:t>Законодательные акты:</a:t>
            </a:r>
          </a:p>
          <a:p>
            <a:pPr>
              <a:buFont typeface="Wingdings" pitchFamily="2" charset="2"/>
              <a:buChar char="Ø"/>
            </a:pPr>
            <a:r>
              <a:rPr lang="ru-RU" sz="1600" b="1" dirty="0" smtClean="0">
                <a:latin typeface="Times New Roman" pitchFamily="18" charset="0"/>
                <a:cs typeface="Times New Roman" pitchFamily="18" charset="0"/>
              </a:rPr>
              <a:t>Семейный кодекс РФ.</a:t>
            </a:r>
          </a:p>
          <a:p>
            <a:pPr>
              <a:buFont typeface="Wingdings" pitchFamily="2" charset="2"/>
              <a:buChar char="Ø"/>
            </a:pPr>
            <a:r>
              <a:rPr lang="ru-RU" sz="1600" b="1" dirty="0" smtClean="0">
                <a:latin typeface="Times New Roman" pitchFamily="18" charset="0"/>
                <a:cs typeface="Times New Roman" pitchFamily="18" charset="0"/>
              </a:rPr>
              <a:t>Закон «Об основных гарантиях прав ребёнка в РФ»</a:t>
            </a:r>
          </a:p>
          <a:p>
            <a:pPr>
              <a:buFont typeface="Wingdings" pitchFamily="2" charset="2"/>
              <a:buChar char="Ø"/>
            </a:pPr>
            <a:r>
              <a:rPr lang="ru-RU" sz="1600" b="1" dirty="0" smtClean="0">
                <a:latin typeface="Times New Roman" pitchFamily="18" charset="0"/>
                <a:cs typeface="Times New Roman" pitchFamily="18" charset="0"/>
              </a:rPr>
              <a:t>Федеральный закон от 29.12.2012 N 273-ФЗ</a:t>
            </a:r>
            <a:br>
              <a:rPr lang="ru-RU" sz="1600" b="1"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"Об образовании в Российской Федерации</a:t>
            </a:r>
          </a:p>
          <a:p>
            <a:pPr>
              <a:buFont typeface="Wingdings" pitchFamily="2" charset="2"/>
              <a:buChar char="Ø"/>
            </a:pPr>
            <a:r>
              <a:rPr lang="ru-RU" sz="1600" b="1" dirty="0" smtClean="0">
                <a:latin typeface="Times New Roman" pitchFamily="18" charset="0"/>
                <a:cs typeface="Times New Roman" pitchFamily="18" charset="0"/>
              </a:rPr>
              <a:t>Федеральный государственный стандарт дошкольного образования.</a:t>
            </a:r>
          </a:p>
          <a:p>
            <a:pPr>
              <a:buFont typeface="Wingdings" pitchFamily="2" charset="2"/>
              <a:buChar char="Ø"/>
            </a:pPr>
            <a:r>
              <a:rPr lang="ru-RU" sz="1600" b="1" dirty="0" smtClean="0">
                <a:latin typeface="Times New Roman" pitchFamily="18" charset="0"/>
                <a:cs typeface="Times New Roman" pitchFamily="18" charset="0"/>
              </a:rPr>
              <a:t>Профессиональный стандарт. Педагог (педагогическая деятельность в дошкольном образовании (воспитатель) от 18.10.2013 № 544н)</a:t>
            </a:r>
          </a:p>
          <a:p>
            <a:endParaRPr lang="ru-RU" sz="1600" b="1" dirty="0" smtClean="0">
              <a:latin typeface="Times New Roman" pitchFamily="18" charset="0"/>
              <a:cs typeface="Times New Roman" pitchFamily="18" charset="0"/>
            </a:endParaRPr>
          </a:p>
          <a:p>
            <a:r>
              <a:rPr lang="ru-RU" sz="1600" b="1" dirty="0" smtClean="0">
                <a:solidFill>
                  <a:srgbClr val="C00000"/>
                </a:solidFill>
                <a:latin typeface="a_AlgeriusCapsNr" pitchFamily="82" charset="-52"/>
                <a:cs typeface="Times New Roman" pitchFamily="18" charset="0"/>
              </a:rPr>
              <a:t>Нормативные документы в области дошкольного образовательного учреждения:</a:t>
            </a:r>
          </a:p>
          <a:p>
            <a:pPr>
              <a:buFont typeface="Wingdings" pitchFamily="2" charset="2"/>
              <a:buChar char="Ø"/>
            </a:pPr>
            <a:r>
              <a:rPr lang="ru-RU" sz="1600" b="1" dirty="0" smtClean="0">
                <a:latin typeface="Times New Roman" pitchFamily="18" charset="0"/>
                <a:cs typeface="Times New Roman" pitchFamily="18" charset="0"/>
              </a:rPr>
              <a:t>Устав дошкольного образовательного учреждения.</a:t>
            </a:r>
          </a:p>
          <a:p>
            <a:pPr>
              <a:buFont typeface="Wingdings" pitchFamily="2" charset="2"/>
              <a:buChar char="Ø"/>
            </a:pPr>
            <a:r>
              <a:rPr lang="ru-RU" sz="1600" b="1" dirty="0" smtClean="0">
                <a:latin typeface="Times New Roman" pitchFamily="18" charset="0"/>
                <a:cs typeface="Times New Roman" pitchFamily="18" charset="0"/>
              </a:rPr>
              <a:t>Договор между дошкольным образовательным учреждением и родителями (лицами их заменяющими) ребёнка.</a:t>
            </a:r>
          </a:p>
          <a:p>
            <a:endParaRPr lang="ru-RU" sz="1600" b="1" dirty="0" smtClean="0">
              <a:latin typeface="Times New Roman" pitchFamily="18" charset="0"/>
              <a:cs typeface="Times New Roman" pitchFamily="18" charset="0"/>
            </a:endParaRPr>
          </a:p>
          <a:p>
            <a:endParaRPr lang="ru-RU" sz="1600" b="1"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1.jpg"/>
          <p:cNvPicPr>
            <a:picLocks noChangeAspect="1"/>
          </p:cNvPicPr>
          <p:nvPr/>
        </p:nvPicPr>
        <p:blipFill>
          <a:blip r:embed="rId2" cstate="screen"/>
          <a:stretch>
            <a:fillRect/>
          </a:stretch>
        </p:blipFill>
        <p:spPr>
          <a:xfrm>
            <a:off x="0" y="0"/>
            <a:ext cx="6857999" cy="9144000"/>
          </a:xfrm>
          <a:prstGeom prst="rect">
            <a:avLst/>
          </a:prstGeom>
        </p:spPr>
      </p:pic>
      <p:sp>
        <p:nvSpPr>
          <p:cNvPr id="3" name="TextBox 2"/>
          <p:cNvSpPr txBox="1"/>
          <p:nvPr/>
        </p:nvSpPr>
        <p:spPr>
          <a:xfrm>
            <a:off x="1000108" y="2285984"/>
            <a:ext cx="5093188" cy="1815882"/>
          </a:xfrm>
          <a:prstGeom prst="rect">
            <a:avLst/>
          </a:prstGeom>
          <a:noFill/>
        </p:spPr>
        <p:txBody>
          <a:bodyPr wrap="square" rtlCol="0">
            <a:spAutoFit/>
          </a:bodyPr>
          <a:lstStyle/>
          <a:p>
            <a:r>
              <a:rPr lang="ru-RU" sz="2800" b="1" dirty="0" smtClean="0">
                <a:solidFill>
                  <a:srgbClr val="C00000"/>
                </a:solidFill>
                <a:latin typeface="a_RomanusTitul" pitchFamily="82" charset="-52"/>
              </a:rPr>
              <a:t>Материалы по обобщению</a:t>
            </a:r>
          </a:p>
          <a:p>
            <a:pPr algn="ctr"/>
            <a:r>
              <a:rPr lang="ru-RU" sz="2800" b="1" dirty="0" smtClean="0">
                <a:solidFill>
                  <a:srgbClr val="C00000"/>
                </a:solidFill>
                <a:latin typeface="a_RomanusTitul" pitchFamily="82" charset="-52"/>
              </a:rPr>
              <a:t>педагогического опыта.</a:t>
            </a:r>
          </a:p>
          <a:p>
            <a:pPr algn="ctr"/>
            <a:r>
              <a:rPr lang="ru-RU" sz="2800" b="1" dirty="0" smtClean="0">
                <a:solidFill>
                  <a:srgbClr val="C00000"/>
                </a:solidFill>
                <a:latin typeface="a_RomanusTitul" pitchFamily="82" charset="-52"/>
              </a:rPr>
              <a:t>Раздел 3</a:t>
            </a:r>
          </a:p>
          <a:p>
            <a:pPr algn="ctr"/>
            <a:endParaRPr lang="ru-RU" sz="2800" b="1" dirty="0">
              <a:solidFill>
                <a:srgbClr val="C00000"/>
              </a:solidFill>
              <a:latin typeface="a_RomanusTitul" pitchFamily="82" charset="-5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пустой шаблон 2.jpg"/>
          <p:cNvPicPr>
            <a:picLocks noChangeAspect="1"/>
          </p:cNvPicPr>
          <p:nvPr/>
        </p:nvPicPr>
        <p:blipFill>
          <a:blip r:embed="rId2" cstate="screen"/>
          <a:stretch>
            <a:fillRect/>
          </a:stretch>
        </p:blipFill>
        <p:spPr>
          <a:xfrm>
            <a:off x="0" y="0"/>
            <a:ext cx="6857999" cy="9144000"/>
          </a:xfrm>
          <a:prstGeom prst="rect">
            <a:avLst/>
          </a:prstGeom>
        </p:spPr>
      </p:pic>
      <p:sp>
        <p:nvSpPr>
          <p:cNvPr id="4" name="TextBox 3"/>
          <p:cNvSpPr txBox="1"/>
          <p:nvPr/>
        </p:nvSpPr>
        <p:spPr>
          <a:xfrm>
            <a:off x="214290" y="357158"/>
            <a:ext cx="6429420" cy="8263801"/>
          </a:xfrm>
          <a:prstGeom prst="rect">
            <a:avLst/>
          </a:prstGeom>
          <a:noFill/>
        </p:spPr>
        <p:txBody>
          <a:bodyPr wrap="square" rtlCol="0">
            <a:spAutoFit/>
          </a:bodyPr>
          <a:lstStyle/>
          <a:p>
            <a:pPr algn="ctr"/>
            <a:r>
              <a:rPr lang="ru-RU" sz="1600" b="1" dirty="0" smtClean="0">
                <a:solidFill>
                  <a:srgbClr val="C00000"/>
                </a:solidFill>
                <a:latin typeface="a_AlgeriusCapsNr" pitchFamily="82" charset="-52"/>
                <a:cs typeface="Times New Roman" pitchFamily="18" charset="0"/>
              </a:rPr>
              <a:t>Теоретическая интерпретация опыта.</a:t>
            </a:r>
            <a:endParaRPr lang="ru-RU" sz="1600" dirty="0" smtClean="0">
              <a:solidFill>
                <a:srgbClr val="C00000"/>
              </a:solidFill>
              <a:latin typeface="a_AlgeriusCapsNr" pitchFamily="82" charset="-52"/>
              <a:cs typeface="Times New Roman" pitchFamily="18" charset="0"/>
            </a:endParaRPr>
          </a:p>
          <a:p>
            <a:pPr algn="just"/>
            <a:r>
              <a:rPr lang="ru-RU" sz="1300" dirty="0" smtClean="0">
                <a:latin typeface="Times New Roman" pitchFamily="18" charset="0"/>
                <a:cs typeface="Times New Roman" pitchFamily="18" charset="0"/>
              </a:rPr>
              <a:t>      </a:t>
            </a:r>
            <a:r>
              <a:rPr lang="ru-RU" sz="1300" i="1" dirty="0" smtClean="0">
                <a:solidFill>
                  <a:srgbClr val="C00000"/>
                </a:solidFill>
                <a:latin typeface="Times New Roman" pitchFamily="18" charset="0"/>
                <a:cs typeface="Times New Roman" pitchFamily="18" charset="0"/>
              </a:rPr>
              <a:t>Актуальной задачей</a:t>
            </a:r>
            <a:r>
              <a:rPr lang="ru-RU" sz="1300" dirty="0" smtClean="0">
                <a:solidFill>
                  <a:srgbClr val="C00000"/>
                </a:solidFill>
                <a:latin typeface="Times New Roman" pitchFamily="18" charset="0"/>
                <a:cs typeface="Times New Roman" pitchFamily="18" charset="0"/>
              </a:rPr>
              <a:t> </a:t>
            </a:r>
            <a:r>
              <a:rPr lang="ru-RU" sz="1300" dirty="0" smtClean="0">
                <a:latin typeface="Times New Roman" pitchFamily="18" charset="0"/>
                <a:cs typeface="Times New Roman" pitchFamily="18" charset="0"/>
              </a:rPr>
              <a:t>дошкольного образования является подготовка детей к обучению в школе, всестороннее психическое и интеллектуальное развитие. Среди методов развития речи дошкольников с положительной стороны в плане эффективности зарекомендовали себя методы игровой терапии. Именно в ходе игры выстраивается система взаимоотношений дошкольника с внешним миром, развиваются психические функции, среди которых речь занимает основное место. Ребенок, свободно выражая свои мысли и чувства, развивает в игре речевые навыки. Игра дошкольников:</a:t>
            </a:r>
          </a:p>
          <a:p>
            <a:pPr lvl="0" algn="just"/>
            <a:r>
              <a:rPr lang="ru-RU" sz="1300" dirty="0" smtClean="0">
                <a:latin typeface="Times New Roman" pitchFamily="18" charset="0"/>
                <a:cs typeface="Times New Roman" pitchFamily="18" charset="0"/>
              </a:rPr>
              <a:t>побуждает детей к общению друг с другом;</a:t>
            </a:r>
          </a:p>
          <a:p>
            <a:pPr lvl="0" algn="just"/>
            <a:r>
              <a:rPr lang="ru-RU" sz="1300" dirty="0" smtClean="0">
                <a:latin typeface="Times New Roman" pitchFamily="18" charset="0"/>
                <a:cs typeface="Times New Roman" pitchFamily="18" charset="0"/>
              </a:rPr>
              <a:t>способствует закреплению навыков пользования инициативной речью;</a:t>
            </a:r>
          </a:p>
          <a:p>
            <a:pPr lvl="0" algn="just"/>
            <a:r>
              <a:rPr lang="ru-RU" sz="1300" dirty="0" smtClean="0">
                <a:latin typeface="Times New Roman" pitchFamily="18" charset="0"/>
                <a:cs typeface="Times New Roman" pitchFamily="18" charset="0"/>
              </a:rPr>
              <a:t>способствует совершенствованию разговорной речи;</a:t>
            </a:r>
          </a:p>
          <a:p>
            <a:pPr lvl="0" algn="just"/>
            <a:r>
              <a:rPr lang="ru-RU" sz="1300" dirty="0" smtClean="0">
                <a:latin typeface="Times New Roman" pitchFamily="18" charset="0"/>
                <a:cs typeface="Times New Roman" pitchFamily="18" charset="0"/>
              </a:rPr>
              <a:t>способствует обогащению словаря;</a:t>
            </a:r>
          </a:p>
          <a:p>
            <a:pPr lvl="0" algn="just"/>
            <a:r>
              <a:rPr lang="ru-RU" sz="1300" dirty="0" smtClean="0">
                <a:latin typeface="Times New Roman" pitchFamily="18" charset="0"/>
                <a:cs typeface="Times New Roman" pitchFamily="18" charset="0"/>
              </a:rPr>
              <a:t>оказывает влияние на формирование грамматического строя языка.</a:t>
            </a:r>
          </a:p>
          <a:p>
            <a:pPr algn="just"/>
            <a:r>
              <a:rPr lang="ru-RU" sz="1300" dirty="0" smtClean="0">
                <a:latin typeface="Times New Roman" pitchFamily="18" charset="0"/>
                <a:cs typeface="Times New Roman" pitchFamily="18" charset="0"/>
              </a:rPr>
              <a:t>           Поэтому  необходимость проведения серьезных развивающих замыслов   через игру очевидна.  </a:t>
            </a:r>
            <a:r>
              <a:rPr lang="ru-RU" sz="1300" b="1" i="1" dirty="0" smtClean="0">
                <a:solidFill>
                  <a:srgbClr val="C00000"/>
                </a:solidFill>
                <a:latin typeface="Times New Roman" pitchFamily="18" charset="0"/>
                <a:cs typeface="Times New Roman" pitchFamily="18" charset="0"/>
              </a:rPr>
              <a:t>Дидактическая игра</a:t>
            </a:r>
            <a:r>
              <a:rPr lang="ru-RU" sz="1300" b="1" dirty="0" smtClean="0">
                <a:solidFill>
                  <a:srgbClr val="C00000"/>
                </a:solidFill>
                <a:latin typeface="Times New Roman" pitchFamily="18" charset="0"/>
                <a:cs typeface="Times New Roman" pitchFamily="18" charset="0"/>
              </a:rPr>
              <a:t> </a:t>
            </a:r>
            <a:r>
              <a:rPr lang="ru-RU" sz="1300" dirty="0" smtClean="0">
                <a:latin typeface="Times New Roman" pitchFamily="18" charset="0"/>
                <a:cs typeface="Times New Roman" pitchFamily="18" charset="0"/>
              </a:rPr>
              <a:t>— одна из форм обучаемого воздействия педагогов на ребенка. В то же время игра — основной вид деятельности детей. Таким образом, игра реализует обучающую (которую преследует педагог) и игровую (ради которой действует ребенок) цели. Важно, чтобы эти две цели дополняли друг друга и обеспечивали усвоение программного материала.  Дидактическая игра является ценным средством воспитания умственной активности, она активизирует психические процессы, вызывает у дошкольников живой интерес к процессу познания.  Игра помогает сделать любой учебный материал увлекательным, вызывает у детей  глубокое удовлетворение, стимулирует работоспособность, облегчает процесс усвоения знаний.</a:t>
            </a:r>
          </a:p>
          <a:p>
            <a:pPr algn="just"/>
            <a:r>
              <a:rPr lang="ru-RU" sz="1300" dirty="0" smtClean="0">
                <a:latin typeface="Times New Roman" pitchFamily="18" charset="0"/>
                <a:cs typeface="Times New Roman" pitchFamily="18" charset="0"/>
              </a:rPr>
              <a:t>        Дидактическая игра создается педагогом  специально в обучающих целях, когда обучение протекает на основе игровой и дидактической задачи. В дидактической игре ребенок не только получает новые знания, но также обобщает и закрепляет их. Дидактическая игра выступает одновременно как вид игровой деятельности и форма организации взаимодействия воспитателя   с ребенком. В этом и состоит ее своеобразие. </a:t>
            </a:r>
          </a:p>
          <a:p>
            <a:pPr algn="just"/>
            <a:r>
              <a:rPr lang="ru-RU" sz="1300" dirty="0" smtClean="0">
                <a:latin typeface="Times New Roman" pitchFamily="18" charset="0"/>
                <a:cs typeface="Times New Roman" pitchFamily="18" charset="0"/>
              </a:rPr>
              <a:t>        Дидактические игры и упражнения являются важным средством стимулирования речи детей, их поисковой активности в сфере грамматики. В детском саду, в каждой возрастной группе, должны быть представлены разнообразные дидактические игры по развитию связной речи. Но необходимость подбора игрового материала отнюдь не означает, что на занятии надо использовать его в большом  количестве. Обилие дидактических игр и игрушек рассеивает внимание детей, не позволяет им хорошо овладеть дидактическим содержанием.</a:t>
            </a:r>
          </a:p>
          <a:p>
            <a:pPr algn="just"/>
            <a:r>
              <a:rPr lang="ru-RU" sz="1300" dirty="0" smtClean="0">
                <a:latin typeface="Times New Roman" pitchFamily="18" charset="0"/>
                <a:cs typeface="Times New Roman" pitchFamily="18" charset="0"/>
              </a:rPr>
              <a:t>      Также при подборе игр перед детьми ставятся иногда слишком лёгкие или, наоборот, чрезмерно трудные задачи. Если игры по своей сложности не соответствуют возрасту детей, они не могут ими оперировать и наоборот – слишком лёгкие дидактические задачи не возбуждают у них умственной активности.</a:t>
            </a:r>
          </a:p>
          <a:p>
            <a:pPr algn="just"/>
            <a:r>
              <a:rPr lang="ru-RU" sz="1200" dirty="0" smtClean="0">
                <a:latin typeface="Times New Roman" pitchFamily="18" charset="0"/>
                <a:cs typeface="Times New Roman" pitchFamily="18" charset="0"/>
              </a:rPr>
              <a:t>    </a:t>
            </a:r>
            <a:endParaRPr lang="ru-RU" sz="12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811</TotalTime>
  <Words>2244</Words>
  <Application>Microsoft Office PowerPoint</Application>
  <PresentationFormat>Экран (4:3)</PresentationFormat>
  <Paragraphs>257</Paragraphs>
  <Slides>33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www.PHILka.RU</dc:creator>
  <cp:lastModifiedBy>User</cp:lastModifiedBy>
  <cp:revision>86</cp:revision>
  <dcterms:created xsi:type="dcterms:W3CDTF">2014-10-12T08:58:27Z</dcterms:created>
  <dcterms:modified xsi:type="dcterms:W3CDTF">2017-02-11T14:27:55Z</dcterms:modified>
</cp:coreProperties>
</file>