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3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87" r:id="rId9"/>
    <p:sldId id="288" r:id="rId10"/>
    <p:sldId id="289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87715" autoAdjust="0"/>
  </p:normalViewPr>
  <p:slideViewPr>
    <p:cSldViewPr>
      <p:cViewPr varScale="1">
        <p:scale>
          <a:sx n="51" d="100"/>
          <a:sy n="51" d="100"/>
        </p:scale>
        <p:origin x="-150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23D84-1329-48FF-9237-342E7203ADAA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C847BE-8EBE-4BD4-99AF-C1626F1B55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519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F42695-B4E5-48F2-8186-8446B00DDE05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459364-5172-448A-B36F-BD5CAF02C87B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BC3854-8762-4643-990E-34838C008C1E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D9C60C7-1E35-4770-A97A-D2F20E2F0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BC3854-8762-4643-990E-34838C008C1E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9C60C7-1E35-4770-A97A-D2F20E2F0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BC3854-8762-4643-990E-34838C008C1E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D9C60C7-1E35-4770-A97A-D2F20E2F0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37004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B4DD1-F4F9-4609-BECD-D35ABAF48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BC3854-8762-4643-990E-34838C008C1E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9C60C7-1E35-4770-A97A-D2F20E2F0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BC3854-8762-4643-990E-34838C008C1E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D9C60C7-1E35-4770-A97A-D2F20E2F0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BC3854-8762-4643-990E-34838C008C1E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9C60C7-1E35-4770-A97A-D2F20E2F0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BC3854-8762-4643-990E-34838C008C1E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9C60C7-1E35-4770-A97A-D2F20E2F0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BC3854-8762-4643-990E-34838C008C1E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9C60C7-1E35-4770-A97A-D2F20E2F0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BC3854-8762-4643-990E-34838C008C1E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9C60C7-1E35-4770-A97A-D2F20E2F0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BC3854-8762-4643-990E-34838C008C1E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9C60C7-1E35-4770-A97A-D2F20E2F0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BC3854-8762-4643-990E-34838C008C1E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9C60C7-1E35-4770-A97A-D2F20E2F0B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BC3854-8762-4643-990E-34838C008C1E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D9C60C7-1E35-4770-A97A-D2F20E2F0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vandablog.ru/wp-content/uploads/2010/10/Untitled-1.jpg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ru.wikipedia.org/wiki/&#1055;&#1072;&#1089;&#1082;&#1072;&#1083;&#1100;,_&#1041;&#1083;&#1077;&#1079;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620688"/>
            <a:ext cx="6480720" cy="2088232"/>
          </a:xfrm>
        </p:spPr>
        <p:txBody>
          <a:bodyPr>
            <a:normAutofit/>
          </a:bodyPr>
          <a:lstStyle/>
          <a:p>
            <a:r>
              <a:rPr lang="ru-RU" dirty="0" smtClean="0"/>
              <a:t>    </a:t>
            </a:r>
            <a:r>
              <a:rPr lang="ru-RU" sz="5300" dirty="0" smtClean="0"/>
              <a:t>НАЛОГИ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Подоходный налог.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Выполнила ученица 9 </a:t>
            </a:r>
            <a:r>
              <a:rPr lang="en-US" dirty="0" smtClean="0"/>
              <a:t>“</a:t>
            </a:r>
            <a:r>
              <a:rPr lang="ru-RU" dirty="0" smtClean="0"/>
              <a:t>Б</a:t>
            </a:r>
            <a:r>
              <a:rPr lang="en-US" dirty="0" smtClean="0"/>
              <a:t>” </a:t>
            </a:r>
            <a:r>
              <a:rPr lang="ru-RU" dirty="0" smtClean="0"/>
              <a:t>класса</a:t>
            </a:r>
          </a:p>
          <a:p>
            <a:r>
              <a:rPr lang="ru-RU" dirty="0" smtClean="0"/>
              <a:t> МАОУ </a:t>
            </a:r>
            <a:r>
              <a:rPr lang="ru-RU" dirty="0" err="1" smtClean="0"/>
              <a:t>Заборьевской</a:t>
            </a:r>
            <a:r>
              <a:rPr lang="ru-RU" dirty="0" smtClean="0"/>
              <a:t> </a:t>
            </a:r>
            <a:r>
              <a:rPr lang="ru-RU" dirty="0" smtClean="0"/>
              <a:t>СОШ</a:t>
            </a:r>
          </a:p>
          <a:p>
            <a:r>
              <a:rPr lang="ru-RU" dirty="0" smtClean="0"/>
              <a:t> Малахова Ангелина</a:t>
            </a: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627477" y="5494920"/>
            <a:ext cx="352839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Руководитель: Бутейко А.Т.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50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6"/>
          <p:cNvSpPr>
            <a:spLocks noChangeArrowheads="1"/>
          </p:cNvSpPr>
          <p:nvPr/>
        </p:nvSpPr>
        <p:spPr bwMode="auto">
          <a:xfrm>
            <a:off x="738189" y="5319713"/>
            <a:ext cx="740571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000000"/>
                </a:solidFill>
              </a:rPr>
              <a:t>Налог на бороду</a:t>
            </a:r>
            <a:r>
              <a:rPr lang="ru-RU" sz="2800" dirty="0">
                <a:solidFill>
                  <a:srgbClr val="000000"/>
                </a:solidFill>
              </a:rPr>
              <a:t> — налоги, взимавшиеся в разных странах с обладателей бороды.</a:t>
            </a:r>
          </a:p>
        </p:txBody>
      </p:sp>
      <p:pic>
        <p:nvPicPr>
          <p:cNvPr id="7171" name="Рисунок 7" descr="4 Налог на бороду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800" y="460375"/>
            <a:ext cx="784860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28"/>
          <p:cNvSpPr>
            <a:spLocks noChangeArrowheads="1"/>
          </p:cNvSpPr>
          <p:nvPr/>
        </p:nvSpPr>
        <p:spPr bwMode="auto">
          <a:xfrm rot="2990810">
            <a:off x="742950" y="-14287"/>
            <a:ext cx="381000" cy="1143000"/>
          </a:xfrm>
          <a:prstGeom prst="rect">
            <a:avLst/>
          </a:prstGeom>
          <a:solidFill>
            <a:schemeClr val="bg1">
              <a:alpha val="3803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Rectangle 29"/>
          <p:cNvSpPr>
            <a:spLocks noChangeArrowheads="1"/>
          </p:cNvSpPr>
          <p:nvPr/>
        </p:nvSpPr>
        <p:spPr bwMode="auto">
          <a:xfrm rot="7848511">
            <a:off x="8315325" y="76200"/>
            <a:ext cx="381000" cy="1143000"/>
          </a:xfrm>
          <a:prstGeom prst="rect">
            <a:avLst/>
          </a:prstGeom>
          <a:solidFill>
            <a:schemeClr val="bg1">
              <a:alpha val="3803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Rectangle 30"/>
          <p:cNvSpPr>
            <a:spLocks noChangeArrowheads="1"/>
          </p:cNvSpPr>
          <p:nvPr/>
        </p:nvSpPr>
        <p:spPr bwMode="auto">
          <a:xfrm rot="19151489" flipV="1">
            <a:off x="796925" y="3998913"/>
            <a:ext cx="381000" cy="1143000"/>
          </a:xfrm>
          <a:prstGeom prst="rect">
            <a:avLst/>
          </a:prstGeom>
          <a:solidFill>
            <a:schemeClr val="bg1">
              <a:alpha val="3803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Rectangle 31"/>
          <p:cNvSpPr>
            <a:spLocks noChangeArrowheads="1"/>
          </p:cNvSpPr>
          <p:nvPr/>
        </p:nvSpPr>
        <p:spPr bwMode="auto">
          <a:xfrm rot="13751489" flipV="1">
            <a:off x="8315325" y="3910013"/>
            <a:ext cx="381000" cy="1143000"/>
          </a:xfrm>
          <a:prstGeom prst="rect">
            <a:avLst/>
          </a:prstGeom>
          <a:solidFill>
            <a:schemeClr val="bg1">
              <a:alpha val="3803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6" name="Rectangle 1"/>
          <p:cNvSpPr>
            <a:spLocks noChangeArrowheads="1"/>
          </p:cNvSpPr>
          <p:nvPr/>
        </p:nvSpPr>
        <p:spPr bwMode="auto">
          <a:xfrm>
            <a:off x="527050" y="6584950"/>
            <a:ext cx="44465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  <a:hlinkClick r:id="rId4"/>
              </a:rPr>
              <a:t>http://www.vandablog.ru/wp-content/uploads/2010/10/Untitled-1.jpg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7" name="Rectangle 1"/>
          <p:cNvSpPr>
            <a:spLocks noChangeArrowheads="1"/>
          </p:cNvSpPr>
          <p:nvPr/>
        </p:nvSpPr>
        <p:spPr bwMode="auto">
          <a:xfrm>
            <a:off x="2382838" y="4727575"/>
            <a:ext cx="4708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Бородовой знак, Россия, 1699 г.</a:t>
            </a:r>
            <a:endParaRPr lang="en-US" sz="200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39000" cy="404664"/>
          </a:xfrm>
        </p:spPr>
        <p:txBody>
          <a:bodyPr>
            <a:normAutofit fontScale="90000"/>
          </a:bodyPr>
          <a:lstStyle/>
          <a:p>
            <a:r>
              <a:rPr lang="ru-RU" dirty="0"/>
              <a:t>СОЦИАЛЬНЫЕ ВЫЧЕТЫ: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7239000" cy="554701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smtClean="0"/>
              <a:t>детей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smtClean="0"/>
              <a:t>обучение 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smtClean="0"/>
              <a:t>лечение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Имущественные </a:t>
            </a:r>
            <a:r>
              <a:rPr lang="ru-RU" dirty="0" smtClean="0"/>
              <a:t>вычеты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Суммы доходов, перечисляемые налогоплательщиком в виде </a:t>
            </a:r>
            <a:r>
              <a:rPr lang="ru-RU" dirty="0" smtClean="0"/>
              <a:t>пожертвований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Сумма уплаченных в налоговом периоде пенсионных взносов по договорам негосударственного пенсионного обеспечения и страховых взносов по договорам добровольного пенсионного страхования в размере фактических расходов, но не более 120000 рублей в </a:t>
            </a:r>
            <a:r>
              <a:rPr lang="ru-RU" dirty="0" smtClean="0"/>
              <a:t>год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Суммы уплаченных налогоплательщиком в налоговом </a:t>
            </a:r>
            <a:r>
              <a:rPr lang="ru-RU" dirty="0" smtClean="0"/>
              <a:t>периоде дополнительных </a:t>
            </a:r>
            <a:r>
              <a:rPr lang="ru-RU" dirty="0"/>
              <a:t>страховых взносов на накопительную </a:t>
            </a:r>
            <a:r>
              <a:rPr lang="ru-RU" dirty="0" smtClean="0"/>
              <a:t>часть трудовой </a:t>
            </a:r>
            <a:r>
              <a:rPr lang="ru-RU" dirty="0"/>
              <a:t>пенсии в размере понесенных расходов, но не </a:t>
            </a:r>
            <a:r>
              <a:rPr lang="ru-RU" dirty="0" smtClean="0"/>
              <a:t>более 120 </a:t>
            </a:r>
            <a:r>
              <a:rPr lang="ru-RU" dirty="0"/>
              <a:t>000 в год</a:t>
            </a:r>
          </a:p>
        </p:txBody>
      </p:sp>
    </p:spTree>
    <p:extLst>
      <p:ext uri="{BB962C8B-B14F-4D97-AF65-F5344CB8AC3E}">
        <p14:creationId xmlns:p14="http://schemas.microsoft.com/office/powerpoint/2010/main" val="4252737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	</a:t>
            </a:r>
            <a:br>
              <a:rPr lang="ru-RU" dirty="0"/>
            </a:br>
            <a:r>
              <a:rPr lang="ru-RU" dirty="0"/>
              <a:t>СТАНДАРТНЫЕ НАЛОГОВЫЕ </a:t>
            </a:r>
            <a:r>
              <a:rPr lang="ru-RU" dirty="0" smtClean="0"/>
              <a:t>ВЫЧЕТЫ 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3000 рублей за каждый месяц налогового периода, предоставляется: </a:t>
            </a:r>
          </a:p>
          <a:p>
            <a:r>
              <a:rPr lang="ru-RU" dirty="0" smtClean="0"/>
              <a:t> </a:t>
            </a:r>
            <a:r>
              <a:rPr lang="ru-RU" dirty="0"/>
              <a:t>"чернобыльцам</a:t>
            </a:r>
            <a:r>
              <a:rPr lang="ru-RU" dirty="0" smtClean="0"/>
              <a:t>"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инвалидам Великой Отечественной </a:t>
            </a:r>
            <a:r>
              <a:rPr lang="ru-RU" dirty="0" smtClean="0"/>
              <a:t>войны </a:t>
            </a:r>
            <a:endParaRPr lang="ru-RU" dirty="0"/>
          </a:p>
          <a:p>
            <a:r>
              <a:rPr lang="ru-RU" dirty="0" smtClean="0"/>
              <a:t> инвалидам </a:t>
            </a:r>
            <a:r>
              <a:rPr lang="ru-RU" dirty="0"/>
              <a:t>из числа военнослужащих, ставших инвалидами I, II и III групп вследствие ранения, контузии или увечья, полученных при защите СССР, Российской Федерации и другим категориям </a:t>
            </a:r>
            <a:r>
              <a:rPr lang="ru-RU" dirty="0" smtClean="0"/>
              <a:t>лиц 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43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2352" cy="846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7239000" cy="59046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  </a:t>
            </a:r>
            <a:r>
              <a:rPr lang="ru-RU" sz="2000" b="1" dirty="0" smtClean="0"/>
              <a:t>500 </a:t>
            </a:r>
            <a:r>
              <a:rPr lang="ru-RU" sz="2000" b="1" dirty="0"/>
              <a:t>рублей за каждый месяц налогового периода для: 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Героев СССР и РФ, полных кавалеров ордена </a:t>
            </a:r>
            <a:r>
              <a:rPr lang="ru-RU" sz="2000" dirty="0" smtClean="0"/>
              <a:t>Славы </a:t>
            </a:r>
            <a:endParaRPr lang="ru-RU" sz="2000" dirty="0"/>
          </a:p>
          <a:p>
            <a:r>
              <a:rPr lang="ru-RU" sz="2000" dirty="0" smtClean="0"/>
              <a:t> </a:t>
            </a:r>
            <a:r>
              <a:rPr lang="ru-RU" sz="2000" dirty="0"/>
              <a:t>участников ВОВ, блокадников, узников </a:t>
            </a:r>
            <a:r>
              <a:rPr lang="ru-RU" sz="2000" dirty="0" smtClean="0"/>
              <a:t>концлагерей</a:t>
            </a:r>
            <a:endParaRPr lang="ru-RU" sz="2000" dirty="0"/>
          </a:p>
          <a:p>
            <a:r>
              <a:rPr lang="ru-RU" sz="2000" dirty="0" smtClean="0"/>
              <a:t> </a:t>
            </a:r>
            <a:r>
              <a:rPr lang="ru-RU" sz="2000" dirty="0"/>
              <a:t>инвалидов с детства, инвалидов I и II </a:t>
            </a:r>
            <a:r>
              <a:rPr lang="ru-RU" sz="2000" dirty="0" smtClean="0"/>
              <a:t>групп</a:t>
            </a:r>
            <a:endParaRPr lang="ru-RU" sz="2000" dirty="0"/>
          </a:p>
          <a:p>
            <a:r>
              <a:rPr lang="ru-RU" sz="2000" dirty="0" smtClean="0"/>
              <a:t> </a:t>
            </a:r>
            <a:r>
              <a:rPr lang="ru-RU" sz="2000" dirty="0"/>
              <a:t>лиц, пострадавших от воздействия радиации вследствие аварий, испытаний на военных и гражданских атомных </a:t>
            </a:r>
            <a:r>
              <a:rPr lang="ru-RU" sz="2000" dirty="0" smtClean="0"/>
              <a:t>объектах</a:t>
            </a:r>
            <a:endParaRPr lang="ru-RU" sz="2000" dirty="0"/>
          </a:p>
          <a:p>
            <a:r>
              <a:rPr lang="ru-RU" sz="2000" dirty="0" smtClean="0"/>
              <a:t> </a:t>
            </a:r>
            <a:r>
              <a:rPr lang="ru-RU" sz="2000" dirty="0"/>
              <a:t>доноров костного </a:t>
            </a:r>
            <a:r>
              <a:rPr lang="ru-RU" sz="2000" dirty="0" smtClean="0"/>
              <a:t>мозга</a:t>
            </a:r>
            <a:endParaRPr lang="ru-RU" sz="2000" dirty="0"/>
          </a:p>
          <a:p>
            <a:r>
              <a:rPr lang="ru-RU" sz="2000" dirty="0" smtClean="0"/>
              <a:t> </a:t>
            </a:r>
            <a:r>
              <a:rPr lang="ru-RU" sz="2000" dirty="0"/>
              <a:t>родителей и супругов погибших военных или государственных служащих, воинов-интернационалистов и т.д. в соответствии со статьей 218 </a:t>
            </a:r>
            <a:r>
              <a:rPr lang="ru-RU" sz="2000" dirty="0" smtClean="0"/>
              <a:t>НК </a:t>
            </a:r>
            <a:endParaRPr lang="ru-RU" sz="2000" dirty="0"/>
          </a:p>
          <a:p>
            <a:r>
              <a:rPr lang="ru-RU" sz="2000" dirty="0" smtClean="0"/>
              <a:t> </a:t>
            </a:r>
            <a:r>
              <a:rPr lang="ru-RU" sz="2000" dirty="0"/>
              <a:t>граждан, исполнявших интернациональный долг в других странах, а также принимавших участие в боевых действиях на территории РФ в соответствии с решениями органов государственной власти. </a:t>
            </a:r>
          </a:p>
        </p:txBody>
      </p:sp>
    </p:spTree>
    <p:extLst>
      <p:ext uri="{BB962C8B-B14F-4D97-AF65-F5344CB8AC3E}">
        <p14:creationId xmlns:p14="http://schemas.microsoft.com/office/powerpoint/2010/main" val="162587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7239000" cy="1143000"/>
          </a:xfrm>
        </p:spPr>
        <p:txBody>
          <a:bodyPr/>
          <a:lstStyle/>
          <a:p>
            <a:r>
              <a:rPr lang="ru-RU" dirty="0"/>
              <a:t>ВЫЧЕТЫ НА ДЕТЕЙ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7239000" cy="5403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dirty="0"/>
              <a:t>1 400 рублей - на первого </a:t>
            </a:r>
            <a:r>
              <a:rPr lang="ru-RU" dirty="0" smtClean="0"/>
              <a:t>ребенка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1 400 рублей - на второго </a:t>
            </a:r>
            <a:r>
              <a:rPr lang="ru-RU" dirty="0" smtClean="0"/>
              <a:t>ребенка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3 000 рублей - на третьего и каждого последующего </a:t>
            </a:r>
            <a:r>
              <a:rPr lang="ru-RU" dirty="0" smtClean="0"/>
              <a:t>ребенка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3 000 рублей - на каждого ребенка в случае, если ребенок в возрасте до 18 лет является ребенком-инвалидом, или учащегося очной формы обучения, аспиранта, ординатора, интерна, студента в возрасте до 24 лет, если он является инвалидом I или II группы.</a:t>
            </a:r>
          </a:p>
          <a:p>
            <a:pPr marL="0" indent="0">
              <a:buNone/>
            </a:pPr>
            <a:r>
              <a:rPr lang="ru-RU" dirty="0" smtClean="0"/>
              <a:t>    Налоговый </a:t>
            </a:r>
            <a:r>
              <a:rPr lang="ru-RU" dirty="0"/>
              <a:t>вычет на детей действует до месяца, в котором доход налогоплательщика превысил 280 000 рублей.</a:t>
            </a:r>
          </a:p>
        </p:txBody>
      </p:sp>
    </p:spTree>
    <p:extLst>
      <p:ext uri="{BB962C8B-B14F-4D97-AF65-F5344CB8AC3E}">
        <p14:creationId xmlns:p14="http://schemas.microsoft.com/office/powerpoint/2010/main" val="45164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239000" cy="698336"/>
          </a:xfrm>
        </p:spPr>
        <p:txBody>
          <a:bodyPr/>
          <a:lstStyle/>
          <a:p>
            <a:r>
              <a:rPr lang="ru-RU" dirty="0"/>
              <a:t>ПРИМЕР: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7239000" cy="594928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200" dirty="0"/>
              <a:t>Сотрудник имеет 2-х несовершеннолетних детей. Ежемесячная заработная плата сотрудника в 2013 году — 24 000 руб. Рассмотрим, в каком порядке будут предоставлены вычеты на детей в 2013 </a:t>
            </a:r>
            <a:r>
              <a:rPr lang="ru-RU" sz="3200" dirty="0" smtClean="0"/>
              <a:t>году. В </a:t>
            </a:r>
            <a:r>
              <a:rPr lang="ru-RU" sz="3200" dirty="0"/>
              <a:t>январе 2013 года:</a:t>
            </a:r>
          </a:p>
          <a:p>
            <a:r>
              <a:rPr lang="ru-RU" sz="3200" dirty="0"/>
              <a:t>24 000 руб.&lt; 280 000 руб.-значит, работнику полагаются вычеты на обоих детей.</a:t>
            </a:r>
          </a:p>
          <a:p>
            <a:r>
              <a:rPr lang="ru-RU" sz="3200" dirty="0"/>
              <a:t>(24 000 руб.– 1400 руб. х 2) х 13%=2756 руб.-сумма НДФЛ за январь.</a:t>
            </a:r>
          </a:p>
          <a:p>
            <a:r>
              <a:rPr lang="ru-RU" sz="3200" dirty="0"/>
              <a:t>В феврале 2013 года: доход работника с начала года составил 48000 руб. (48 000 руб. &lt; 280 000 руб.)-значит, работнику полагаются вычеты на обоих детей. Расчет будет такой же, как и за январь.</a:t>
            </a:r>
          </a:p>
          <a:p>
            <a:r>
              <a:rPr lang="ru-RU" sz="3200" dirty="0"/>
              <a:t>(24 000руб.– 1400 руб. х 2) х 13%=2756 руб.-сумма НДФЛ за февраль.</a:t>
            </a:r>
          </a:p>
          <a:p>
            <a:r>
              <a:rPr lang="ru-RU" sz="3200" dirty="0"/>
              <a:t>В декабре 2013 года: суммарный годовой доход составит</a:t>
            </a:r>
          </a:p>
          <a:p>
            <a:pPr marL="0" indent="0">
              <a:buNone/>
            </a:pPr>
            <a:r>
              <a:rPr lang="ru-RU" sz="3200" dirty="0" smtClean="0"/>
              <a:t>     24 </a:t>
            </a:r>
            <a:r>
              <a:rPr lang="ru-RU" sz="3200" dirty="0"/>
              <a:t>000 </a:t>
            </a:r>
            <a:r>
              <a:rPr lang="ru-RU" sz="3200" dirty="0" smtClean="0"/>
              <a:t>руб. </a:t>
            </a:r>
            <a:r>
              <a:rPr lang="ru-RU" sz="3200" dirty="0"/>
              <a:t>*12 </a:t>
            </a:r>
            <a:r>
              <a:rPr lang="ru-RU" sz="3200" dirty="0" smtClean="0"/>
              <a:t>мес. = 288 </a:t>
            </a:r>
            <a:r>
              <a:rPr lang="ru-RU" sz="3200" dirty="0"/>
              <a:t>000 руб.</a:t>
            </a:r>
          </a:p>
          <a:p>
            <a:pPr marL="0" indent="0">
              <a:buNone/>
            </a:pPr>
            <a:r>
              <a:rPr lang="ru-RU" sz="3200" dirty="0" smtClean="0"/>
              <a:t>     288 </a:t>
            </a:r>
            <a:r>
              <a:rPr lang="ru-RU" sz="3200" dirty="0"/>
              <a:t>000 &gt;280 000 - работник утратит право на вычеты.</a:t>
            </a:r>
          </a:p>
          <a:p>
            <a:pPr marL="0" indent="0">
              <a:buNone/>
            </a:pPr>
            <a:r>
              <a:rPr lang="ru-RU" sz="3200" dirty="0" smtClean="0"/>
              <a:t>     24 </a:t>
            </a:r>
            <a:r>
              <a:rPr lang="ru-RU" sz="3200" dirty="0"/>
              <a:t>000 руб. *13 % = 3120руб.- сумма НДФЛ за декабрь.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7106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СОЦИАЛЬНЫЙ ВЫЧЕТ НА ОБУЧЕНИЕ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7239000" cy="51869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  Получить </a:t>
            </a:r>
            <a:r>
              <a:rPr lang="ru-RU" dirty="0"/>
              <a:t>вычет по расходам на </a:t>
            </a:r>
            <a:r>
              <a:rPr lang="ru-RU" dirty="0" smtClean="0"/>
              <a:t>обучение   вправе</a:t>
            </a:r>
            <a:r>
              <a:rPr lang="ru-RU" dirty="0"/>
              <a:t>:</a:t>
            </a:r>
          </a:p>
          <a:p>
            <a:r>
              <a:rPr lang="ru-RU" dirty="0" smtClean="0"/>
              <a:t> </a:t>
            </a:r>
            <a:r>
              <a:rPr lang="ru-RU" dirty="0"/>
              <a:t>налогоплательщики - </a:t>
            </a:r>
            <a:r>
              <a:rPr lang="ru-RU" dirty="0" smtClean="0"/>
              <a:t>учащиеся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налогоплательщики - родители (опекуны, попечители</a:t>
            </a:r>
            <a:r>
              <a:rPr lang="ru-RU" dirty="0" smtClean="0"/>
              <a:t>)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налогоплательщики - братья (сестры) учащихся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Для получения вычета по расходам на собственное обучение не имеет значение форма обучения налогоплательщика: она может быть очная, очно - заочная и заочная форма обучения. Если Вы оплачиваете обучение детей или брата (сестры), форма обучения ограничена только очной.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383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04448" y="6237312"/>
            <a:ext cx="370384" cy="3382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7239000" cy="62670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При </a:t>
            </a:r>
            <a:r>
              <a:rPr lang="ru-RU" dirty="0"/>
              <a:t>наличии лицензии или иного документа, подтверждающего право на ведение образовательного процесса, вычет можно получить по расходам на обучение не только в вузе, но и в других образовательных учреждениях, в том числе</a:t>
            </a:r>
            <a:r>
              <a:rPr lang="ru-RU" dirty="0" smtClean="0"/>
              <a:t>:</a:t>
            </a:r>
          </a:p>
          <a:p>
            <a:r>
              <a:rPr lang="ru-RU" dirty="0" smtClean="0"/>
              <a:t> </a:t>
            </a:r>
            <a:r>
              <a:rPr lang="ru-RU" dirty="0"/>
              <a:t>в детских </a:t>
            </a:r>
            <a:r>
              <a:rPr lang="ru-RU" dirty="0" smtClean="0"/>
              <a:t>садах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средних </a:t>
            </a:r>
            <a:r>
              <a:rPr lang="ru-RU" dirty="0" smtClean="0"/>
              <a:t>школах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спортивных и музыкальных </a:t>
            </a:r>
            <a:r>
              <a:rPr lang="ru-RU" dirty="0" smtClean="0"/>
              <a:t>школах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учебных центрах ( в том числе, на курсах повышения квалификации).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Вычет </a:t>
            </a:r>
            <a:r>
              <a:rPr lang="ru-RU" dirty="0"/>
              <a:t>предоставляется в размере: </a:t>
            </a:r>
          </a:p>
          <a:p>
            <a:r>
              <a:rPr lang="ru-RU" dirty="0" smtClean="0"/>
              <a:t> </a:t>
            </a:r>
            <a:r>
              <a:rPr lang="ru-RU" dirty="0"/>
              <a:t>не более 120 000 рублей за год на свое </a:t>
            </a:r>
            <a:r>
              <a:rPr lang="ru-RU" dirty="0" smtClean="0"/>
              <a:t>образование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не более 50000 рублей на образование детей (или брата, сестры).</a:t>
            </a:r>
          </a:p>
        </p:txBody>
      </p:sp>
    </p:spTree>
    <p:extLst>
      <p:ext uri="{BB962C8B-B14F-4D97-AF65-F5344CB8AC3E}">
        <p14:creationId xmlns:p14="http://schemas.microsoft.com/office/powerpoint/2010/main" val="682562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4210166" cy="607674"/>
          </a:xfrm>
        </p:spPr>
        <p:txBody>
          <a:bodyPr>
            <a:normAutofit/>
          </a:bodyPr>
          <a:lstStyle/>
          <a:p>
            <a:r>
              <a:rPr lang="ru-RU" dirty="0"/>
              <a:t>ПРИМЕР: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7239000" cy="484632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 2012 г. гражданин Петров получил доход (заработную плату) в размере 100 000 рублей, облагаемый НДФЛ по ставке 13%. В этом же году он заплатил за свое обучение 30 000 рублей и в связи с этой тратой решил заявить налоговый вычет.</a:t>
            </a:r>
          </a:p>
          <a:p>
            <a:pPr marL="0" indent="0">
              <a:buNone/>
            </a:pPr>
            <a:r>
              <a:rPr lang="ru-RU" dirty="0"/>
              <a:t>В налоговой декларации он вправе заявить всю сумму своих расходов на обучение.</a:t>
            </a:r>
          </a:p>
          <a:p>
            <a:pPr marL="0" indent="0">
              <a:buNone/>
            </a:pPr>
            <a:r>
              <a:rPr lang="ru-RU" dirty="0"/>
              <a:t>30000*0,13=3900 (руб.)</a:t>
            </a:r>
          </a:p>
          <a:p>
            <a:pPr marL="0" indent="0">
              <a:buNone/>
            </a:pPr>
            <a:r>
              <a:rPr lang="ru-RU" dirty="0"/>
              <a:t>Из бюджета ему будет возвращена сумма 3900 рублей.</a:t>
            </a:r>
          </a:p>
        </p:txBody>
      </p:sp>
    </p:spTree>
    <p:extLst>
      <p:ext uri="{BB962C8B-B14F-4D97-AF65-F5344CB8AC3E}">
        <p14:creationId xmlns:p14="http://schemas.microsoft.com/office/powerpoint/2010/main" val="199624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7239000" cy="638944"/>
          </a:xfrm>
        </p:spPr>
        <p:txBody>
          <a:bodyPr>
            <a:normAutofit fontScale="90000"/>
          </a:bodyPr>
          <a:lstStyle/>
          <a:p>
            <a:r>
              <a:rPr lang="ru-RU" dirty="0"/>
              <a:t>НАЛОГОВЫЙ ВЫЧЕТ НА ЛЕЧЕНИЕ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7239000" cy="540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Вам возвращают не те средства, которые вы потратили на лечение, а часть налога на доходы, который вы платили в бюджет в течение года.</a:t>
            </a:r>
          </a:p>
          <a:p>
            <a:pPr marL="0" indent="0">
              <a:buNone/>
            </a:pPr>
            <a:r>
              <a:rPr lang="ru-RU" dirty="0"/>
              <a:t>Право на этот вычет получает налогоплательщик, который оплатил:</a:t>
            </a:r>
          </a:p>
          <a:p>
            <a:r>
              <a:rPr lang="ru-RU" dirty="0" smtClean="0"/>
              <a:t> </a:t>
            </a:r>
            <a:r>
              <a:rPr lang="ru-RU" dirty="0"/>
              <a:t>своё </a:t>
            </a:r>
            <a:r>
              <a:rPr lang="ru-RU" dirty="0" smtClean="0"/>
              <a:t>лечение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лечение своего ребенка в возрасте </a:t>
            </a:r>
            <a:r>
              <a:rPr lang="ru-RU" dirty="0" smtClean="0"/>
              <a:t>до 18  лет 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лечение супруга </a:t>
            </a:r>
          </a:p>
          <a:p>
            <a:r>
              <a:rPr lang="ru-RU" dirty="0" smtClean="0"/>
              <a:t> </a:t>
            </a:r>
            <a:r>
              <a:rPr lang="ru-RU" dirty="0"/>
              <a:t>лечение </a:t>
            </a:r>
            <a:r>
              <a:rPr lang="ru-RU" dirty="0" smtClean="0"/>
              <a:t>родителей 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приобрел лекарства, назначенные </a:t>
            </a:r>
            <a:r>
              <a:rPr lang="ru-RU" dirty="0" smtClean="0"/>
              <a:t>врачом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5687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990"/>
            <a:ext cx="7239000" cy="842352"/>
          </a:xfrm>
        </p:spPr>
        <p:txBody>
          <a:bodyPr/>
          <a:lstStyle/>
          <a:p>
            <a:r>
              <a:rPr lang="ru-RU" dirty="0" smtClean="0"/>
              <a:t>       Что такое налоги 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7920880" cy="5760640"/>
          </a:xfrm>
        </p:spPr>
        <p:txBody>
          <a:bodyPr/>
          <a:lstStyle/>
          <a:p>
            <a:r>
              <a:rPr lang="ru-RU" dirty="0"/>
              <a:t>Налоги - это часть дохода отдельных граждан или целых предприятий, которые они должны заплатить </a:t>
            </a:r>
            <a:r>
              <a:rPr lang="ru-RU" dirty="0" smtClean="0"/>
              <a:t>государству 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ВИДЫ НАЛОГОВ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Прямые                                  Косвенные</a:t>
            </a:r>
          </a:p>
          <a:p>
            <a:pPr marL="0" indent="0">
              <a:buNone/>
            </a:pPr>
            <a:r>
              <a:rPr lang="ru-RU" dirty="0" smtClean="0"/>
              <a:t>(Налог на : 1-прибыль,   (1-таможенные пошлины</a:t>
            </a:r>
          </a:p>
          <a:p>
            <a:pPr marL="0" indent="0">
              <a:buNone/>
            </a:pPr>
            <a:r>
              <a:rPr lang="ru-RU" dirty="0" smtClean="0"/>
              <a:t>2- заработанная плата,    2-акцизы</a:t>
            </a:r>
          </a:p>
          <a:p>
            <a:pPr marL="0" indent="0">
              <a:buNone/>
            </a:pPr>
            <a:r>
              <a:rPr lang="ru-RU" dirty="0" smtClean="0"/>
              <a:t>3- её прирост                   3-налог с продаж)</a:t>
            </a:r>
          </a:p>
          <a:p>
            <a:pPr marL="0" indent="0">
              <a:buNone/>
            </a:pPr>
            <a:r>
              <a:rPr lang="ru-RU" dirty="0" smtClean="0"/>
              <a:t>4-подоходный налог )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076056" y="2708920"/>
            <a:ext cx="79208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1619672" y="2708920"/>
            <a:ext cx="100811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5345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3905"/>
            <a:ext cx="7239000" cy="1143000"/>
          </a:xfrm>
        </p:spPr>
        <p:txBody>
          <a:bodyPr/>
          <a:lstStyle/>
          <a:p>
            <a:r>
              <a:rPr lang="ru-RU" dirty="0" smtClean="0"/>
              <a:t>Но не забывайте 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Услуги по лечению и названия купленных медикаментов должны быть поименованы в специальных перечнях, </a:t>
            </a:r>
            <a:r>
              <a:rPr lang="ru-RU" dirty="0" smtClean="0"/>
              <a:t>утвержденных </a:t>
            </a:r>
            <a:r>
              <a:rPr lang="ru-RU" dirty="0"/>
              <a:t>Постановлением Правительства РФ от 19.03.01 г.№ 201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Медучреждение должно иметь лицензию и быть </a:t>
            </a:r>
            <a:r>
              <a:rPr lang="ru-RU" dirty="0" smtClean="0"/>
              <a:t>зарегистрировано </a:t>
            </a:r>
            <a:r>
              <a:rPr lang="ru-RU" dirty="0"/>
              <a:t>в России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Налоговый вычет на лечение ограничен суммой в 120 000 руб.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5490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39000" cy="638944"/>
          </a:xfrm>
        </p:spPr>
        <p:txBody>
          <a:bodyPr>
            <a:normAutofit/>
          </a:bodyPr>
          <a:lstStyle/>
          <a:p>
            <a:r>
              <a:rPr lang="ru-RU" dirty="0"/>
              <a:t>ПРИМЕР </a:t>
            </a:r>
            <a:r>
              <a:rPr lang="ru-RU" dirty="0" smtClean="0"/>
              <a:t>1: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7239000" cy="547500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В 2013 году человек получал зарплату в сумме 45 000 руб. в месяц. Согласно Справке 2-НДФЛ за этот год он получил доход в общей сумме:</a:t>
            </a:r>
          </a:p>
          <a:p>
            <a:pPr marL="0" indent="0">
              <a:buNone/>
            </a:pPr>
            <a:r>
              <a:rPr lang="ru-RU" dirty="0"/>
              <a:t>45 000 руб. х 12 мес. = 540 000 руб.</a:t>
            </a:r>
          </a:p>
          <a:p>
            <a:pPr marL="0" indent="0">
              <a:buNone/>
            </a:pPr>
            <a:r>
              <a:rPr lang="ru-RU" dirty="0"/>
              <a:t>С него был удержан налог в размере:</a:t>
            </a:r>
          </a:p>
          <a:p>
            <a:pPr marL="0" indent="0">
              <a:buNone/>
            </a:pPr>
            <a:r>
              <a:rPr lang="ru-RU" dirty="0"/>
              <a:t>540 000 руб. х 13% = 70 200 руб.</a:t>
            </a:r>
          </a:p>
          <a:p>
            <a:pPr marL="0" indent="0">
              <a:buNone/>
            </a:pPr>
            <a:r>
              <a:rPr lang="ru-RU" dirty="0"/>
              <a:t>В 2013 году человек потратил на свое лечение 89 000 руб. Он вправе уменьшить свой доход, облагаемый налогом, на эту сумму. В результате после подобного уменьшения его доход составит:</a:t>
            </a:r>
          </a:p>
          <a:p>
            <a:pPr marL="0" indent="0">
              <a:buNone/>
            </a:pPr>
            <a:r>
              <a:rPr lang="ru-RU" dirty="0"/>
              <a:t>540 000 руб. – 89 000 руб. = 451 000 руб.</a:t>
            </a:r>
          </a:p>
          <a:p>
            <a:pPr marL="0" indent="0">
              <a:buNone/>
            </a:pPr>
            <a:r>
              <a:rPr lang="ru-RU" dirty="0"/>
              <a:t>С него нужно заплатить налог в размере:</a:t>
            </a:r>
          </a:p>
          <a:p>
            <a:pPr marL="0" indent="0">
              <a:buNone/>
            </a:pPr>
            <a:r>
              <a:rPr lang="ru-RU" dirty="0"/>
              <a:t>451 000 руб. х 13% = 58 630 руб.</a:t>
            </a:r>
          </a:p>
          <a:p>
            <a:pPr marL="0" indent="0">
              <a:buNone/>
            </a:pPr>
            <a:r>
              <a:rPr lang="ru-RU" dirty="0"/>
              <a:t>Переплата налога, которую можно вернуть получив вычет на лечение, составит:</a:t>
            </a:r>
          </a:p>
          <a:p>
            <a:pPr marL="0" indent="0">
              <a:buNone/>
            </a:pPr>
            <a:r>
              <a:rPr lang="ru-RU" dirty="0"/>
              <a:t>70 200 руб. – 58 630 руб. = 11 570 руб.</a:t>
            </a:r>
          </a:p>
          <a:p>
            <a:pPr marL="0" indent="0">
              <a:buNone/>
            </a:pPr>
            <a:r>
              <a:rPr lang="ru-RU" dirty="0"/>
              <a:t>По сути, это 13% от суммы потраченной на лечение.</a:t>
            </a:r>
          </a:p>
        </p:txBody>
      </p:sp>
    </p:spTree>
    <p:extLst>
      <p:ext uri="{BB962C8B-B14F-4D97-AF65-F5344CB8AC3E}">
        <p14:creationId xmlns:p14="http://schemas.microsoft.com/office/powerpoint/2010/main" val="134167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39000" cy="698336"/>
          </a:xfrm>
        </p:spPr>
        <p:txBody>
          <a:bodyPr/>
          <a:lstStyle/>
          <a:p>
            <a:r>
              <a:rPr lang="ru-RU" dirty="0"/>
              <a:t>ПРИМЕР 2: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7776864" cy="58326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В 2013 году человек получал зарплату в сумме 45 000 руб. в месяц. Согласно Справке 2-НДФЛ за этот год он получил:</a:t>
            </a:r>
          </a:p>
          <a:p>
            <a:pPr marL="0" indent="0">
              <a:buNone/>
            </a:pPr>
            <a:r>
              <a:rPr lang="ru-RU" dirty="0"/>
              <a:t>45 000 руб. х 12 мес. = 540 000 руб.</a:t>
            </a:r>
          </a:p>
          <a:p>
            <a:pPr marL="0" indent="0">
              <a:buNone/>
            </a:pPr>
            <a:r>
              <a:rPr lang="ru-RU" dirty="0"/>
              <a:t>С него был удержан налог в размере:</a:t>
            </a:r>
          </a:p>
          <a:p>
            <a:pPr marL="0" indent="0">
              <a:buNone/>
            </a:pPr>
            <a:r>
              <a:rPr lang="ru-RU" dirty="0"/>
              <a:t>540 000 руб. х 13% = 70 200 руб.</a:t>
            </a:r>
          </a:p>
          <a:p>
            <a:pPr marL="0" indent="0">
              <a:buNone/>
            </a:pPr>
            <a:r>
              <a:rPr lang="ru-RU" dirty="0"/>
              <a:t>В 2013 году человек потратил на свое лечение и лечение родителей 158 000 руб. Он вправе уменьшить свой доход, облагаемый налогом, лишь на сумму в размере 120 000 руб. (то есть в пределах максимальной суммы вычета). В результате его доход составит:</a:t>
            </a:r>
          </a:p>
          <a:p>
            <a:pPr marL="0" indent="0">
              <a:buNone/>
            </a:pPr>
            <a:r>
              <a:rPr lang="ru-RU" dirty="0"/>
              <a:t>540 000 руб. – 120 000 руб. = 420 000 руб.</a:t>
            </a:r>
          </a:p>
          <a:p>
            <a:pPr marL="0" indent="0">
              <a:buNone/>
            </a:pPr>
            <a:r>
              <a:rPr lang="ru-RU" dirty="0"/>
              <a:t>С него нужно заплатить налог в размере:</a:t>
            </a:r>
          </a:p>
          <a:p>
            <a:pPr marL="0" indent="0">
              <a:buNone/>
            </a:pPr>
            <a:r>
              <a:rPr lang="ru-RU" dirty="0"/>
              <a:t>420 000 руб. х 13% = 54 600 руб.</a:t>
            </a:r>
          </a:p>
          <a:p>
            <a:pPr marL="0" indent="0">
              <a:buNone/>
            </a:pPr>
            <a:r>
              <a:rPr lang="ru-RU" dirty="0"/>
              <a:t>Переплата налога, которую можно вернуть получив вычет на лечение, составит:</a:t>
            </a:r>
          </a:p>
          <a:p>
            <a:pPr marL="0" indent="0">
              <a:buNone/>
            </a:pPr>
            <a:r>
              <a:rPr lang="ru-RU" dirty="0"/>
              <a:t>70 200 руб. – 54 600 руб. = 15 600 руб.</a:t>
            </a:r>
          </a:p>
        </p:txBody>
      </p:sp>
    </p:spTree>
    <p:extLst>
      <p:ext uri="{BB962C8B-B14F-4D97-AF65-F5344CB8AC3E}">
        <p14:creationId xmlns:p14="http://schemas.microsoft.com/office/powerpoint/2010/main" val="415737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ПРИМЕР 3: (дорогостоящее лечение, включенное в </a:t>
            </a:r>
            <a:r>
              <a:rPr lang="ru-RU" dirty="0" err="1"/>
              <a:t>спецперечень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2013 году человек получал зарплату в сумме 60 000 руб. в месяц. Согласно Справке 2-НДФЛ за этот год он получил:</a:t>
            </a:r>
          </a:p>
          <a:p>
            <a:pPr marL="0" indent="0">
              <a:buNone/>
            </a:pPr>
            <a:r>
              <a:rPr lang="ru-RU" dirty="0"/>
              <a:t>60 000 руб. х 12 мес. = 720 000 руб.</a:t>
            </a:r>
          </a:p>
          <a:p>
            <a:pPr marL="0" indent="0">
              <a:buNone/>
            </a:pPr>
            <a:r>
              <a:rPr lang="ru-RU" dirty="0"/>
              <a:t>С него был удержан налог в размере:</a:t>
            </a:r>
          </a:p>
          <a:p>
            <a:pPr marL="0" indent="0">
              <a:buNone/>
            </a:pPr>
            <a:r>
              <a:rPr lang="ru-RU" dirty="0"/>
              <a:t>720 000 руб. х 13% = 93 600 руб.</a:t>
            </a:r>
          </a:p>
          <a:p>
            <a:pPr marL="0" indent="0">
              <a:buNone/>
            </a:pPr>
            <a:r>
              <a:rPr lang="ru-RU" dirty="0"/>
              <a:t>В 2013 году человек потратил на свое </a:t>
            </a:r>
            <a:r>
              <a:rPr lang="ru-RU" dirty="0" err="1"/>
              <a:t>эндопротезирование</a:t>
            </a:r>
            <a:r>
              <a:rPr lang="ru-RU" dirty="0"/>
              <a:t> (дорогостоящий вид лечения, включенный в специальный перечень) 430 000 руб.</a:t>
            </a:r>
          </a:p>
        </p:txBody>
      </p:sp>
    </p:spTree>
    <p:extLst>
      <p:ext uri="{BB962C8B-B14F-4D97-AF65-F5344CB8AC3E}">
        <p14:creationId xmlns:p14="http://schemas.microsoft.com/office/powerpoint/2010/main" val="44555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2440" y="6237312"/>
            <a:ext cx="370384" cy="48231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7239000" cy="484632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Он вправе уменьшить свой доход, облагаемый налогом, на эту сумму. В результате его доход составит:</a:t>
            </a:r>
          </a:p>
          <a:p>
            <a:pPr marL="0" indent="0">
              <a:buNone/>
            </a:pPr>
            <a:r>
              <a:rPr lang="ru-RU" dirty="0"/>
              <a:t>720 000 руб. – 430 000 руб. = 290 000 руб.</a:t>
            </a:r>
          </a:p>
          <a:p>
            <a:pPr marL="0" indent="0">
              <a:buNone/>
            </a:pPr>
            <a:r>
              <a:rPr lang="ru-RU" dirty="0"/>
              <a:t>С него нужно заплатить налог в размере:</a:t>
            </a:r>
          </a:p>
          <a:p>
            <a:pPr marL="0" indent="0">
              <a:buNone/>
            </a:pPr>
            <a:r>
              <a:rPr lang="ru-RU" dirty="0"/>
              <a:t>290 000 руб. х 13% = 37 700 руб.</a:t>
            </a:r>
          </a:p>
          <a:p>
            <a:pPr marL="0" indent="0">
              <a:buNone/>
            </a:pPr>
            <a:r>
              <a:rPr lang="ru-RU" dirty="0"/>
              <a:t>Переплата налога, которую можно вернуть получив вычет на лечение, составит:</a:t>
            </a:r>
          </a:p>
          <a:p>
            <a:pPr marL="0" indent="0">
              <a:buNone/>
            </a:pPr>
            <a:r>
              <a:rPr lang="ru-RU" dirty="0"/>
              <a:t>93 600 руб. – 37 700 руб. = 55 900 руб.</a:t>
            </a:r>
          </a:p>
        </p:txBody>
      </p:sp>
    </p:spTree>
    <p:extLst>
      <p:ext uri="{BB962C8B-B14F-4D97-AF65-F5344CB8AC3E}">
        <p14:creationId xmlns:p14="http://schemas.microsoft.com/office/powerpoint/2010/main" val="1250262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43543"/>
            <a:ext cx="7239000" cy="1143000"/>
          </a:xfrm>
        </p:spPr>
        <p:txBody>
          <a:bodyPr>
            <a:normAutofit/>
          </a:bodyPr>
          <a:lstStyle/>
          <a:p>
            <a:r>
              <a:rPr lang="ru-RU" sz="2800" dirty="0"/>
              <a:t>ИМУЩЕСТВЕННЫЙ ВЫЧЕТ ПО НДФЛ</a:t>
            </a:r>
            <a:br>
              <a:rPr lang="ru-RU" sz="2800" dirty="0"/>
            </a:br>
            <a:r>
              <a:rPr lang="ru-RU" sz="2800" dirty="0"/>
              <a:t>ПРИ ПРИОБРЕТЕНИИ ИМУЩЕСТВА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Имущественный вычет можно получить при приобретении (строительстве):</a:t>
            </a:r>
          </a:p>
          <a:p>
            <a:r>
              <a:rPr lang="ru-RU" dirty="0" smtClean="0"/>
              <a:t> </a:t>
            </a:r>
            <a:r>
              <a:rPr lang="ru-RU" dirty="0"/>
              <a:t>жилого </a:t>
            </a:r>
            <a:r>
              <a:rPr lang="ru-RU" dirty="0" smtClean="0"/>
              <a:t>дома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квартиры, комнаты или долей (доли) в </a:t>
            </a:r>
            <a:r>
              <a:rPr lang="ru-RU" dirty="0" smtClean="0"/>
              <a:t>них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земельных участков, предоставленных для индивидуального жилищного </a:t>
            </a:r>
            <a:r>
              <a:rPr lang="ru-RU" dirty="0" smtClean="0"/>
              <a:t>строительства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земельных участков, на которых расположены приобретаемые жилые дома, или долей (доли) в них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Вычет предоставляется в размере фактически произведенных расходов и его размер не может превышать 2 000 000 руб. без учета суммы уплаченных Вами процентов.</a:t>
            </a:r>
          </a:p>
        </p:txBody>
      </p:sp>
    </p:spTree>
    <p:extLst>
      <p:ext uri="{BB962C8B-B14F-4D97-AF65-F5344CB8AC3E}">
        <p14:creationId xmlns:p14="http://schemas.microsoft.com/office/powerpoint/2010/main" val="2180732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2314600" cy="626328"/>
          </a:xfrm>
        </p:spPr>
        <p:txBody>
          <a:bodyPr/>
          <a:lstStyle/>
          <a:p>
            <a:r>
              <a:rPr lang="ru-RU" dirty="0"/>
              <a:t>ПРИМЕР: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7239000" cy="56910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Семья, состоящая из четырех человек, приобрела в </a:t>
            </a:r>
            <a:r>
              <a:rPr lang="ru-RU" dirty="0" err="1"/>
              <a:t>равнодолевую</a:t>
            </a:r>
            <a:r>
              <a:rPr lang="ru-RU" dirty="0"/>
              <a:t> собственность квартиру, стоимость которой составляет 3 200 000 руб. Каждый из собственников самостоятельно оплатил свою долю, и соответственно имеет право заявить вычет в сумме, пропорциональной его доле собственности:</a:t>
            </a:r>
          </a:p>
          <a:p>
            <a:r>
              <a:rPr lang="ru-RU" dirty="0"/>
              <a:t>1) 2 000 000 руб. : 4 чел = 500 000 руб.- вложенная доля каждого собственника</a:t>
            </a:r>
          </a:p>
          <a:p>
            <a:r>
              <a:rPr lang="ru-RU" dirty="0"/>
              <a:t>2) 500 000руб. * 13 % = 65 000 руб.- будет возвращено из бюджета каждому собственнику.</a:t>
            </a:r>
          </a:p>
        </p:txBody>
      </p:sp>
    </p:spTree>
    <p:extLst>
      <p:ext uri="{BB962C8B-B14F-4D97-AF65-F5344CB8AC3E}">
        <p14:creationId xmlns:p14="http://schemas.microsoft.com/office/powerpoint/2010/main" val="2677927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848872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ИМУЩЕСТВЕННЫЙ НАЛОГОВЫЙ </a:t>
            </a:r>
            <a:r>
              <a:rPr lang="ru-RU" dirty="0" smtClean="0"/>
              <a:t>ВЫЧЕТ ПРИ </a:t>
            </a:r>
            <a:r>
              <a:rPr lang="ru-RU" dirty="0"/>
              <a:t>ПРОДАЖЕ ИМУЩЕСТВА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7848872" cy="53285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Имущественный налоговый вычет при продаже имущества предоставляется при продаже недвижимого и иного имущества, которое находилось в собственности налогоплательщика менее трех лет. </a:t>
            </a:r>
            <a:r>
              <a:rPr lang="ru-RU" dirty="0" smtClean="0"/>
              <a:t>При </a:t>
            </a:r>
            <a:r>
              <a:rPr lang="ru-RU" dirty="0"/>
              <a:t>продаже имущества, находившегося в собственности три года и более, имущественный вычет не предоставляется и доходы от продажи такого имущества не подлежат </a:t>
            </a:r>
            <a:r>
              <a:rPr lang="ru-RU" dirty="0" smtClean="0"/>
              <a:t>налогообложению.</a:t>
            </a:r>
          </a:p>
          <a:p>
            <a:pPr marL="0" indent="0">
              <a:buNone/>
            </a:pPr>
            <a:r>
              <a:rPr lang="ru-RU" dirty="0" smtClean="0"/>
              <a:t>К </a:t>
            </a:r>
            <a:r>
              <a:rPr lang="ru-RU" dirty="0"/>
              <a:t>недвижимому имуществу относятся:</a:t>
            </a:r>
          </a:p>
          <a:p>
            <a:r>
              <a:rPr lang="ru-RU" dirty="0" smtClean="0"/>
              <a:t> </a:t>
            </a:r>
            <a:r>
              <a:rPr lang="ru-RU" dirty="0"/>
              <a:t>жилые </a:t>
            </a:r>
            <a:r>
              <a:rPr lang="ru-RU" dirty="0" smtClean="0"/>
              <a:t>дома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квартиры и комнаты, включая приватизированные жилые </a:t>
            </a:r>
            <a:r>
              <a:rPr lang="ru-RU" dirty="0" smtClean="0"/>
              <a:t>помещения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дачи и садовые </a:t>
            </a:r>
            <a:r>
              <a:rPr lang="ru-RU" dirty="0" smtClean="0"/>
              <a:t>домики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земельные </a:t>
            </a:r>
            <a:r>
              <a:rPr lang="ru-RU" dirty="0" smtClean="0"/>
              <a:t>участки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доли в указанном </a:t>
            </a:r>
            <a:r>
              <a:rPr lang="ru-RU" dirty="0" smtClean="0"/>
              <a:t>имуществе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2440" y="6453336"/>
            <a:ext cx="298376" cy="1222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7239000" cy="619508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К иному имуществу относятся:</a:t>
            </a:r>
          </a:p>
          <a:p>
            <a:r>
              <a:rPr lang="ru-RU" dirty="0" smtClean="0"/>
              <a:t> автомобили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нежилые </a:t>
            </a:r>
            <a:r>
              <a:rPr lang="ru-RU" dirty="0" smtClean="0"/>
              <a:t>помещения</a:t>
            </a:r>
            <a:endParaRPr lang="ru-RU" dirty="0"/>
          </a:p>
          <a:p>
            <a:r>
              <a:rPr lang="ru-RU" dirty="0" smtClean="0"/>
              <a:t> гаражи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иные </a:t>
            </a:r>
            <a:r>
              <a:rPr lang="ru-RU" dirty="0" smtClean="0"/>
              <a:t>предметы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Вычет предоставляется в сумме, не превышающей: </a:t>
            </a:r>
          </a:p>
          <a:p>
            <a:r>
              <a:rPr lang="ru-RU" dirty="0" smtClean="0"/>
              <a:t> </a:t>
            </a:r>
            <a:r>
              <a:rPr lang="ru-RU" dirty="0"/>
              <a:t>для жилой недвижимости и земельных участков - 1 000 000 руб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для иного имущества - 250 000 руб.</a:t>
            </a:r>
          </a:p>
        </p:txBody>
      </p:sp>
    </p:spTree>
    <p:extLst>
      <p:ext uri="{BB962C8B-B14F-4D97-AF65-F5344CB8AC3E}">
        <p14:creationId xmlns:p14="http://schemas.microsoft.com/office/powerpoint/2010/main" val="106341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2458616" cy="554320"/>
          </a:xfrm>
        </p:spPr>
        <p:txBody>
          <a:bodyPr>
            <a:normAutofit fontScale="90000"/>
          </a:bodyPr>
          <a:lstStyle/>
          <a:p>
            <a:r>
              <a:rPr lang="ru-RU" smtClean="0"/>
              <a:t>ПРИМЕР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7239000" cy="554461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Гражданин </a:t>
            </a:r>
            <a:r>
              <a:rPr lang="ru-RU" dirty="0"/>
              <a:t>Сидоров в апреле 2010 года приобрел автомобиль стоимостью 300 000 рублей. В феврале 2013 году он был продал его за 200 000 рублей.</a:t>
            </a:r>
          </a:p>
          <a:p>
            <a:pPr marL="0" indent="0">
              <a:buNone/>
            </a:pPr>
            <a:r>
              <a:rPr lang="ru-RU" dirty="0"/>
              <a:t>Автомобиль находился в собственности менее 3-х лет. </a:t>
            </a:r>
          </a:p>
          <a:p>
            <a:pPr marL="0" indent="0">
              <a:buNone/>
            </a:pPr>
            <a:r>
              <a:rPr lang="ru-RU" dirty="0"/>
              <a:t>Доход от продажи 200000 руб.&lt;250000 </a:t>
            </a:r>
            <a:r>
              <a:rPr lang="ru-RU" dirty="0" err="1"/>
              <a:t>руб</a:t>
            </a:r>
            <a:r>
              <a:rPr lang="ru-RU" dirty="0"/>
              <a:t>,-значит имущественный вычет полагается.</a:t>
            </a:r>
          </a:p>
          <a:p>
            <a:pPr marL="0" indent="0">
              <a:buNone/>
            </a:pPr>
            <a:r>
              <a:rPr lang="ru-RU" dirty="0"/>
              <a:t>200 000 * 13% =26 000 (руб.) -будет возвращено Сидорову.</a:t>
            </a:r>
          </a:p>
        </p:txBody>
      </p:sp>
    </p:spTree>
    <p:extLst>
      <p:ext uri="{BB962C8B-B14F-4D97-AF65-F5344CB8AC3E}">
        <p14:creationId xmlns:p14="http://schemas.microsoft.com/office/powerpoint/2010/main" val="2480893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7239000" cy="1143000"/>
          </a:xfrm>
        </p:spPr>
        <p:txBody>
          <a:bodyPr>
            <a:noAutofit/>
          </a:bodyPr>
          <a:lstStyle/>
          <a:p>
            <a:r>
              <a:rPr lang="ru-RU" sz="2800" dirty="0"/>
              <a:t>В зависимости от того, кто взимает налог и в какой бюджет они поступают налоги делятся на: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276872"/>
            <a:ext cx="7239000" cy="3888432"/>
          </a:xfrm>
        </p:spPr>
        <p:txBody>
          <a:bodyPr>
            <a:normAutofit/>
          </a:bodyPr>
          <a:lstStyle/>
          <a:p>
            <a:r>
              <a:rPr lang="ru-RU" dirty="0" smtClean="0"/>
              <a:t> Федеральные налоги</a:t>
            </a:r>
            <a:endParaRPr lang="ru-RU" dirty="0"/>
          </a:p>
          <a:p>
            <a:r>
              <a:rPr lang="ru-RU" dirty="0" smtClean="0"/>
              <a:t> Налоги </a:t>
            </a:r>
            <a:r>
              <a:rPr lang="ru-RU" dirty="0"/>
              <a:t>субъекта Российской </a:t>
            </a:r>
            <a:r>
              <a:rPr lang="ru-RU" dirty="0" smtClean="0"/>
              <a:t>Федерации</a:t>
            </a:r>
            <a:endParaRPr lang="ru-RU" dirty="0"/>
          </a:p>
          <a:p>
            <a:r>
              <a:rPr lang="ru-RU" dirty="0" smtClean="0"/>
              <a:t> Местные налоги</a:t>
            </a:r>
            <a:endParaRPr lang="ru-RU" dirty="0"/>
          </a:p>
          <a:p>
            <a:r>
              <a:rPr lang="ru-RU" dirty="0" smtClean="0"/>
              <a:t> Аккордные </a:t>
            </a:r>
            <a:r>
              <a:rPr lang="ru-RU" dirty="0"/>
              <a:t>налоги - фиксированная сумма вне зависимости от уровня дохода </a:t>
            </a:r>
          </a:p>
          <a:p>
            <a:r>
              <a:rPr lang="ru-RU" dirty="0" smtClean="0"/>
              <a:t> Подоходные </a:t>
            </a:r>
            <a:r>
              <a:rPr lang="ru-RU" dirty="0"/>
              <a:t>налоги - определенный процент от </a:t>
            </a:r>
            <a:r>
              <a:rPr lang="ru-RU" dirty="0" smtClean="0"/>
              <a:t>дохода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7295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СОЦИАЛЬНЫЙ ВЫЧЕТ </a:t>
            </a:r>
            <a:r>
              <a:rPr lang="ru-RU" sz="2800" dirty="0" smtClean="0"/>
              <a:t>ПО РАСХОДАМ НА БЛАГОТВОРИТЕЛЬНОСТЬ </a:t>
            </a:r>
            <a:r>
              <a:rPr lang="ru-RU" sz="2800" dirty="0"/>
              <a:t>И ПОЖЕРТВОВАНИЯ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Социальный вычет по расходам на благотворительность и пожертвования предоставляется в сумме, направленной в течение года на благотворительные цели в виде пожертвований.</a:t>
            </a:r>
          </a:p>
          <a:p>
            <a:pPr marL="0" indent="0">
              <a:buNone/>
            </a:pPr>
            <a:r>
              <a:rPr lang="ru-RU" dirty="0" smtClean="0"/>
              <a:t>Размер </a:t>
            </a:r>
            <a:r>
              <a:rPr lang="ru-RU" dirty="0"/>
              <a:t>вычета – не более 25% от полученного за этот период дохода.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2412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349"/>
            <a:ext cx="2098576" cy="55432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ПРИМЕР: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7239000" cy="583504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Индивидуальный предприниматель Иванов за 2012 год имел доход 500 000 рублей. Он направил на благотворительные цели (ремонт школы) в январе2012 года 25 000 рублей и в сентябре 27 000 руб. </a:t>
            </a:r>
          </a:p>
          <a:p>
            <a:pPr marL="0" indent="0">
              <a:buNone/>
            </a:pPr>
            <a:r>
              <a:rPr lang="ru-RU" dirty="0"/>
              <a:t>При подаче декларации гражданин Иванов заявил всю сумму, направленную на благотворительные цели.</a:t>
            </a:r>
          </a:p>
          <a:p>
            <a:r>
              <a:rPr lang="ru-RU" dirty="0" smtClean="0"/>
              <a:t> </a:t>
            </a:r>
            <a:r>
              <a:rPr lang="ru-RU" dirty="0"/>
              <a:t>25000+27000=52000(руб.)-общая сумма, направленная на благотворительность.</a:t>
            </a:r>
          </a:p>
          <a:p>
            <a:r>
              <a:rPr lang="ru-RU" dirty="0" smtClean="0"/>
              <a:t> </a:t>
            </a:r>
            <a:r>
              <a:rPr lang="ru-RU" dirty="0"/>
              <a:t>500000*0,025=125000(руб.)-25% от годового дохода предпринимателя.</a:t>
            </a:r>
          </a:p>
          <a:p>
            <a:r>
              <a:rPr lang="ru-RU" dirty="0"/>
              <a:t>52 000 &lt; 125 000, значит налоговый вычет положен.</a:t>
            </a:r>
          </a:p>
          <a:p>
            <a:r>
              <a:rPr lang="ru-RU" dirty="0" smtClean="0"/>
              <a:t>52000*0,13=6760 </a:t>
            </a:r>
            <a:r>
              <a:rPr lang="ru-RU" dirty="0"/>
              <a:t>(руб.) - будет возвращено из бюджета Иванову.</a:t>
            </a:r>
          </a:p>
        </p:txBody>
      </p:sp>
    </p:spTree>
    <p:extLst>
      <p:ext uri="{BB962C8B-B14F-4D97-AF65-F5344CB8AC3E}">
        <p14:creationId xmlns:p14="http://schemas.microsoft.com/office/powerpoint/2010/main" val="4044423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564904"/>
            <a:ext cx="6059016" cy="698336"/>
          </a:xfrm>
        </p:spPr>
        <p:txBody>
          <a:bodyPr/>
          <a:lstStyle/>
          <a:p>
            <a:r>
              <a:rPr lang="ru-RU" dirty="0" smtClean="0"/>
              <a:t>СПАСИБО ЗА ВНИМАНИЕ 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16416" y="6021288"/>
            <a:ext cx="586408" cy="43444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5140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7239000" cy="626328"/>
          </a:xfrm>
        </p:spPr>
        <p:txBody>
          <a:bodyPr>
            <a:normAutofit fontScale="90000"/>
          </a:bodyPr>
          <a:lstStyle/>
          <a:p>
            <a:r>
              <a:rPr lang="ru-RU" dirty="0"/>
              <a:t>ВИДЫ ПОДОХОДНОГО НАЛОГА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7239000" cy="4846320"/>
          </a:xfrm>
        </p:spPr>
        <p:txBody>
          <a:bodyPr/>
          <a:lstStyle/>
          <a:p>
            <a:r>
              <a:rPr lang="ru-RU" dirty="0" smtClean="0"/>
              <a:t>прогрессивные </a:t>
            </a:r>
            <a:r>
              <a:rPr lang="ru-RU" dirty="0"/>
              <a:t>( средняя ставка повышается с увеличением доходов</a:t>
            </a:r>
            <a:r>
              <a:rPr lang="ru-RU" dirty="0" smtClean="0"/>
              <a:t>)</a:t>
            </a:r>
            <a:endParaRPr lang="ru-RU" dirty="0"/>
          </a:p>
          <a:p>
            <a:r>
              <a:rPr lang="ru-RU" dirty="0" smtClean="0"/>
              <a:t>регрессивные </a:t>
            </a:r>
            <a:r>
              <a:rPr lang="ru-RU" dirty="0"/>
              <a:t>( средняя ставка снижается при увеличении уровня доходов</a:t>
            </a:r>
            <a:r>
              <a:rPr lang="ru-RU" dirty="0" smtClean="0"/>
              <a:t>)</a:t>
            </a:r>
            <a:endParaRPr lang="ru-RU" dirty="0"/>
          </a:p>
          <a:p>
            <a:r>
              <a:rPr lang="ru-RU" dirty="0" smtClean="0"/>
              <a:t>пропорциональные </a:t>
            </a:r>
            <a:r>
              <a:rPr lang="ru-RU" dirty="0"/>
              <a:t>(ставка неизменна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2174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ФОРМЫ ПОСТРОЕНИЯ ПОДОХОДНОГО НАЛОГА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7239000" cy="484632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err="1"/>
              <a:t>шедулярная</a:t>
            </a:r>
            <a:r>
              <a:rPr lang="ru-RU" dirty="0"/>
              <a:t> (разделение дохода на части (</a:t>
            </a:r>
            <a:r>
              <a:rPr lang="ru-RU" dirty="0" err="1"/>
              <a:t>шедулы</a:t>
            </a:r>
            <a:r>
              <a:rPr lang="ru-RU" dirty="0"/>
              <a:t>) в зависимости от источника дохода</a:t>
            </a:r>
            <a:r>
              <a:rPr lang="ru-RU" dirty="0" smtClean="0"/>
              <a:t>)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глобальная ( обложение совокупного дохода, независимо от источника дохода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856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239000" cy="554320"/>
          </a:xfrm>
        </p:spPr>
        <p:txBody>
          <a:bodyPr>
            <a:normAutofit fontScale="90000"/>
          </a:bodyPr>
          <a:lstStyle/>
          <a:p>
            <a:r>
              <a:rPr lang="ru-RU" dirty="0"/>
              <a:t>	</a:t>
            </a:r>
            <a:br>
              <a:rPr lang="ru-RU" dirty="0"/>
            </a:br>
            <a:r>
              <a:rPr lang="ru-RU" dirty="0"/>
              <a:t>ОСНОВНЫЕ ФУНКЦИИ НАЛОГОВ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7776864" cy="5691032"/>
          </a:xfrm>
        </p:spPr>
        <p:txBody>
          <a:bodyPr>
            <a:normAutofit/>
          </a:bodyPr>
          <a:lstStyle/>
          <a:p>
            <a:r>
              <a:rPr lang="ru-RU" dirty="0"/>
              <a:t>Фискальная - формирование и мобилизация финансовых ресурсов государства. </a:t>
            </a:r>
          </a:p>
          <a:p>
            <a:r>
              <a:rPr lang="ru-RU" dirty="0"/>
              <a:t>Распределительная - перераспределение общественных доходов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Регулирующая -решение задач экономической политики государства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Контрольная - отслеживать поступления в бюджет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Стимулирующая - поддержка развития экономических процессов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 err="1"/>
              <a:t>Дестимулирующая</a:t>
            </a:r>
            <a:r>
              <a:rPr lang="ru-RU" dirty="0"/>
              <a:t> - установление препятствий для развития экономических процессов.</a:t>
            </a:r>
          </a:p>
        </p:txBody>
      </p:sp>
    </p:spTree>
    <p:extLst>
      <p:ext uri="{BB962C8B-B14F-4D97-AF65-F5344CB8AC3E}">
        <p14:creationId xmlns:p14="http://schemas.microsoft.com/office/powerpoint/2010/main" val="3872042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239000" cy="698336"/>
          </a:xfrm>
        </p:spPr>
        <p:txBody>
          <a:bodyPr/>
          <a:lstStyle/>
          <a:p>
            <a:r>
              <a:rPr lang="ru-RU" dirty="0"/>
              <a:t>ПОДОХОДНЫЙ НАЛОГ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7239000" cy="5403000"/>
          </a:xfrm>
        </p:spPr>
        <p:txBody>
          <a:bodyPr/>
          <a:lstStyle/>
          <a:p>
            <a:r>
              <a:rPr lang="ru-RU" dirty="0"/>
              <a:t>Подоходный налог - основной вид прямых федеральных налогов, взимаемый с доходов </a:t>
            </a:r>
            <a:r>
              <a:rPr lang="ru-RU" dirty="0" smtClean="0"/>
              <a:t>физических </a:t>
            </a:r>
            <a:r>
              <a:rPr lang="ru-RU" dirty="0"/>
              <a:t>лиц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ФОРМУЛА </a:t>
            </a:r>
            <a:r>
              <a:rPr lang="ru-RU" u="sng" dirty="0">
                <a:solidFill>
                  <a:schemeClr val="accent2">
                    <a:lumMod val="50000"/>
                  </a:schemeClr>
                </a:solidFill>
              </a:rPr>
              <a:t>ПОДОХОДНОГО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НАЛОГА</a:t>
            </a:r>
            <a:endParaRPr lang="ru-RU" u="sng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4400" b="1" dirty="0"/>
              <a:t>Н = ((С - &gt; Л) * К) :100</a:t>
            </a:r>
          </a:p>
          <a:p>
            <a:r>
              <a:rPr lang="ru-RU" dirty="0"/>
              <a:t>Н - подоходный </a:t>
            </a:r>
            <a:r>
              <a:rPr lang="ru-RU" dirty="0" smtClean="0"/>
              <a:t>налог</a:t>
            </a:r>
            <a:endParaRPr lang="ru-RU" dirty="0"/>
          </a:p>
          <a:p>
            <a:r>
              <a:rPr lang="ru-RU" dirty="0"/>
              <a:t>С - совокупный </a:t>
            </a:r>
            <a:r>
              <a:rPr lang="ru-RU" dirty="0" smtClean="0"/>
              <a:t>доход</a:t>
            </a:r>
            <a:endParaRPr lang="ru-RU" dirty="0"/>
          </a:p>
          <a:p>
            <a:r>
              <a:rPr lang="ru-RU" dirty="0"/>
              <a:t>Л - </a:t>
            </a:r>
            <a:r>
              <a:rPr lang="ru-RU" dirty="0" smtClean="0"/>
              <a:t>законодательно </a:t>
            </a:r>
            <a:r>
              <a:rPr lang="ru-RU" dirty="0"/>
              <a:t>установленные </a:t>
            </a:r>
            <a:r>
              <a:rPr lang="ru-RU" dirty="0" smtClean="0"/>
              <a:t>льготы</a:t>
            </a:r>
            <a:endParaRPr lang="ru-RU" dirty="0"/>
          </a:p>
          <a:p>
            <a:r>
              <a:rPr lang="ru-RU" dirty="0"/>
              <a:t>К - ставка подоходного налога в </a:t>
            </a:r>
            <a:r>
              <a:rPr lang="ru-RU" dirty="0" smtClean="0"/>
              <a:t>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8405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375150" y="1782763"/>
            <a:ext cx="376875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0000"/>
                </a:solidFill>
                <a:latin typeface="+mn-lt"/>
                <a:ea typeface="Calibri" pitchFamily="34" charset="0"/>
                <a:cs typeface="Times New Roman" pitchFamily="18" charset="0"/>
              </a:rPr>
              <a:t>Подоходный налог был введен в 1842 г. в Великобритании.     В других странах он функционирует с конца </a:t>
            </a:r>
            <a:r>
              <a:rPr lang="en-US" sz="2400" dirty="0">
                <a:solidFill>
                  <a:srgbClr val="000000"/>
                </a:solidFill>
                <a:latin typeface="+mn-lt"/>
                <a:ea typeface="Calibri" pitchFamily="34" charset="0"/>
                <a:cs typeface="Times New Roman" pitchFamily="18" charset="0"/>
              </a:rPr>
              <a:t>XIX</a:t>
            </a:r>
            <a:r>
              <a:rPr lang="ru-RU" sz="2400" dirty="0">
                <a:solidFill>
                  <a:srgbClr val="000000"/>
                </a:solidFill>
                <a:latin typeface="+mn-lt"/>
                <a:ea typeface="Calibri" pitchFamily="34" charset="0"/>
                <a:cs typeface="Times New Roman" pitchFamily="18" charset="0"/>
              </a:rPr>
              <a:t> века. В России — с 1916 г.</a:t>
            </a:r>
            <a:r>
              <a:rPr lang="ru-RU" sz="2400" dirty="0">
                <a:solidFill>
                  <a:srgbClr val="000000"/>
                </a:solidFill>
                <a:latin typeface="+mn-lt"/>
              </a:rPr>
              <a:t> </a:t>
            </a:r>
          </a:p>
        </p:txBody>
      </p:sp>
      <p:pic>
        <p:nvPicPr>
          <p:cNvPr id="3" name="Рисунок 2" descr="5 Сборщики налог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891" y="33291"/>
            <a:ext cx="4309031" cy="61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66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6321425"/>
            <a:ext cx="5003800" cy="4000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6"/>
          <p:cNvSpPr>
            <a:spLocks noChangeArrowheads="1"/>
          </p:cNvSpPr>
          <p:nvPr/>
        </p:nvSpPr>
        <p:spPr bwMode="auto">
          <a:xfrm>
            <a:off x="738189" y="4957763"/>
            <a:ext cx="74057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000000"/>
                </a:solidFill>
              </a:rPr>
              <a:t>Суммирующая машина «</a:t>
            </a:r>
            <a:r>
              <a:rPr lang="ru-RU" sz="2800" dirty="0" err="1">
                <a:solidFill>
                  <a:srgbClr val="000000"/>
                </a:solidFill>
              </a:rPr>
              <a:t>паскалина</a:t>
            </a:r>
            <a:r>
              <a:rPr lang="ru-RU" sz="2800" dirty="0">
                <a:solidFill>
                  <a:srgbClr val="000000"/>
                </a:solidFill>
              </a:rPr>
              <a:t>» могла складывать и вычитать, умножать и делить.</a:t>
            </a:r>
          </a:p>
        </p:txBody>
      </p:sp>
      <p:pic>
        <p:nvPicPr>
          <p:cNvPr id="4099" name="Рисунок 8" descr="800px-Arts_et_Metiers_Pascaline_dsc0386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0288" y="419100"/>
            <a:ext cx="7429500" cy="406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28"/>
          <p:cNvSpPr>
            <a:spLocks noChangeArrowheads="1"/>
          </p:cNvSpPr>
          <p:nvPr/>
        </p:nvSpPr>
        <p:spPr bwMode="auto">
          <a:xfrm rot="2990810">
            <a:off x="992188" y="-14287"/>
            <a:ext cx="381000" cy="1143000"/>
          </a:xfrm>
          <a:prstGeom prst="rect">
            <a:avLst/>
          </a:prstGeom>
          <a:solidFill>
            <a:schemeClr val="bg1">
              <a:alpha val="3803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1" name="Rectangle 29"/>
          <p:cNvSpPr>
            <a:spLocks noChangeArrowheads="1"/>
          </p:cNvSpPr>
          <p:nvPr/>
        </p:nvSpPr>
        <p:spPr bwMode="auto">
          <a:xfrm rot="7848511">
            <a:off x="8151813" y="39688"/>
            <a:ext cx="381000" cy="1143000"/>
          </a:xfrm>
          <a:prstGeom prst="rect">
            <a:avLst/>
          </a:prstGeom>
          <a:solidFill>
            <a:schemeClr val="bg1">
              <a:alpha val="3803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Rectangle 30"/>
          <p:cNvSpPr>
            <a:spLocks noChangeArrowheads="1"/>
          </p:cNvSpPr>
          <p:nvPr/>
        </p:nvSpPr>
        <p:spPr bwMode="auto">
          <a:xfrm rot="19151489" flipV="1">
            <a:off x="979488" y="3760788"/>
            <a:ext cx="381000" cy="1143000"/>
          </a:xfrm>
          <a:prstGeom prst="rect">
            <a:avLst/>
          </a:prstGeom>
          <a:solidFill>
            <a:schemeClr val="bg1">
              <a:alpha val="3803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Rectangle 31"/>
          <p:cNvSpPr>
            <a:spLocks noChangeArrowheads="1"/>
          </p:cNvSpPr>
          <p:nvPr/>
        </p:nvSpPr>
        <p:spPr bwMode="auto">
          <a:xfrm rot="13751489" flipV="1">
            <a:off x="8151813" y="3727450"/>
            <a:ext cx="381000" cy="1143000"/>
          </a:xfrm>
          <a:prstGeom prst="rect">
            <a:avLst/>
          </a:prstGeom>
          <a:solidFill>
            <a:schemeClr val="bg1">
              <a:alpha val="3803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Прямоугольник 7"/>
          <p:cNvSpPr>
            <a:spLocks noChangeArrowheads="1"/>
          </p:cNvSpPr>
          <p:nvPr/>
        </p:nvSpPr>
        <p:spPr bwMode="auto">
          <a:xfrm>
            <a:off x="738188" y="6584950"/>
            <a:ext cx="2881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u="sng">
                <a:latin typeface="Times New Roman" pitchFamily="18" charset="0"/>
                <a:cs typeface="Times New Roman" pitchFamily="18" charset="0"/>
                <a:hlinkClick r:id="rId4"/>
              </a:rPr>
              <a:t>http://ru.wikipedia.org/wiki/Паскаль,_Блез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141</TotalTime>
  <Words>2243</Words>
  <Application>Microsoft Office PowerPoint</Application>
  <PresentationFormat>Экран (4:3)</PresentationFormat>
  <Paragraphs>196</Paragraphs>
  <Slides>32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Изящная</vt:lpstr>
      <vt:lpstr>    НАЛОГИ.  Подоходный налог. </vt:lpstr>
      <vt:lpstr>       Что такое налоги ?</vt:lpstr>
      <vt:lpstr>В зависимости от того, кто взимает налог и в какой бюджет они поступают налоги делятся на:</vt:lpstr>
      <vt:lpstr>ВИДЫ ПОДОХОДНОГО НАЛОГА</vt:lpstr>
      <vt:lpstr>ФОРМЫ ПОСТРОЕНИЯ ПОДОХОДНОГО НАЛОГА</vt:lpstr>
      <vt:lpstr>  ОСНОВНЫЕ ФУНКЦИИ НАЛОГОВ</vt:lpstr>
      <vt:lpstr>ПОДОХОДНЫЙ НАЛОГ</vt:lpstr>
      <vt:lpstr>Презентация PowerPoint</vt:lpstr>
      <vt:lpstr>Презентация PowerPoint</vt:lpstr>
      <vt:lpstr>Презентация PowerPoint</vt:lpstr>
      <vt:lpstr>СОЦИАЛЬНЫЕ ВЫЧЕТЫ: </vt:lpstr>
      <vt:lpstr>  СТАНДАРТНЫЕ НАЛОГОВЫЕ ВЫЧЕТЫ :</vt:lpstr>
      <vt:lpstr>Презентация PowerPoint</vt:lpstr>
      <vt:lpstr>ВЫЧЕТЫ НА ДЕТЕЙ</vt:lpstr>
      <vt:lpstr>ПРИМЕР: </vt:lpstr>
      <vt:lpstr>СОЦИАЛЬНЫЙ ВЫЧЕТ НА ОБУЧЕНИЕ</vt:lpstr>
      <vt:lpstr>Презентация PowerPoint</vt:lpstr>
      <vt:lpstr>ПРИМЕР:</vt:lpstr>
      <vt:lpstr>НАЛОГОВЫЙ ВЫЧЕТ НА ЛЕЧЕНИЕ</vt:lpstr>
      <vt:lpstr>Но не забывайте :</vt:lpstr>
      <vt:lpstr>ПРИМЕР 1:</vt:lpstr>
      <vt:lpstr>ПРИМЕР 2:</vt:lpstr>
      <vt:lpstr>ПРИМЕР 3: (дорогостоящее лечение, включенное в спецперечень)</vt:lpstr>
      <vt:lpstr>Презентация PowerPoint</vt:lpstr>
      <vt:lpstr>ИМУЩЕСТВЕННЫЙ ВЫЧЕТ ПО НДФЛ ПРИ ПРИОБРЕТЕНИИ ИМУЩЕСТВА</vt:lpstr>
      <vt:lpstr>ПРИМЕР:</vt:lpstr>
      <vt:lpstr>ИМУЩЕСТВЕННЫЙ НАЛОГОВЫЙ ВЫЧЕТ ПРИ ПРОДАЖЕ ИМУЩЕСТВА</vt:lpstr>
      <vt:lpstr>Презентация PowerPoint</vt:lpstr>
      <vt:lpstr>ПРИМЕР </vt:lpstr>
      <vt:lpstr>СОЦИАЛЬНЫЙ ВЫЧЕТ ПО РАСХОДАМ НА БЛАГОТВОРИТЕЛЬНОСТЬ И ПОЖЕРТВОВАНИЯ </vt:lpstr>
      <vt:lpstr>ПРИМЕР:</vt:lpstr>
      <vt:lpstr>СПАСИБО ЗА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НАЛОГИ.  Подоходный налог.</dc:title>
  <dc:creator>Евгений</dc:creator>
  <cp:lastModifiedBy>1</cp:lastModifiedBy>
  <cp:revision>17</cp:revision>
  <dcterms:created xsi:type="dcterms:W3CDTF">2013-04-26T13:06:21Z</dcterms:created>
  <dcterms:modified xsi:type="dcterms:W3CDTF">2017-02-11T18:34:04Z</dcterms:modified>
</cp:coreProperties>
</file>