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1"/>
  </p:handoutMasterIdLst>
  <p:sldIdLst>
    <p:sldId id="256" r:id="rId2"/>
    <p:sldId id="259" r:id="rId3"/>
    <p:sldId id="260" r:id="rId4"/>
    <p:sldId id="258" r:id="rId5"/>
    <p:sldId id="261" r:id="rId6"/>
    <p:sldId id="262" r:id="rId7"/>
    <p:sldId id="263" r:id="rId8"/>
    <p:sldId id="264" r:id="rId9"/>
    <p:sldId id="265" r:id="rId10"/>
    <p:sldId id="267" r:id="rId11"/>
    <p:sldId id="268" r:id="rId12"/>
    <p:sldId id="269" r:id="rId13"/>
    <p:sldId id="270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6" r:id="rId28"/>
    <p:sldId id="271" r:id="rId29"/>
    <p:sldId id="257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2" d="100"/>
          <a:sy n="52" d="100"/>
        </p:scale>
        <p:origin x="-2856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9100A6-CA2A-4BB0-9611-15B683D7F191}" type="datetimeFigureOut">
              <a:rPr lang="ru-RU" smtClean="0"/>
              <a:pPr/>
              <a:t>04.02.2017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CBB1CC-684D-44F8-81BA-53E5E876F16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D40DF-3796-4F84-8178-B906AE6C1D2E}" type="datetimeFigureOut">
              <a:rPr lang="ru-RU" smtClean="0"/>
              <a:pPr/>
              <a:t>04.02.2017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D9448-2E82-4B74-968E-E762ADB2DF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D40DF-3796-4F84-8178-B906AE6C1D2E}" type="datetimeFigureOut">
              <a:rPr lang="ru-RU" smtClean="0"/>
              <a:pPr/>
              <a:t>04.02.2017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D9448-2E82-4B74-968E-E762ADB2DF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D40DF-3796-4F84-8178-B906AE6C1D2E}" type="datetimeFigureOut">
              <a:rPr lang="ru-RU" smtClean="0"/>
              <a:pPr/>
              <a:t>04.02.2017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D9448-2E82-4B74-968E-E762ADB2DF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D40DF-3796-4F84-8178-B906AE6C1D2E}" type="datetimeFigureOut">
              <a:rPr lang="ru-RU" smtClean="0"/>
              <a:pPr/>
              <a:t>04.02.2017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D9448-2E82-4B74-968E-E762ADB2DF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D40DF-3796-4F84-8178-B906AE6C1D2E}" type="datetimeFigureOut">
              <a:rPr lang="ru-RU" smtClean="0"/>
              <a:pPr/>
              <a:t>04.02.2017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D9448-2E82-4B74-968E-E762ADB2DF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D40DF-3796-4F84-8178-B906AE6C1D2E}" type="datetimeFigureOut">
              <a:rPr lang="ru-RU" smtClean="0"/>
              <a:pPr/>
              <a:t>04.02.2017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D9448-2E82-4B74-968E-E762ADB2DF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D40DF-3796-4F84-8178-B906AE6C1D2E}" type="datetimeFigureOut">
              <a:rPr lang="ru-RU" smtClean="0"/>
              <a:pPr/>
              <a:t>04.02.2017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D9448-2E82-4B74-968E-E762ADB2DF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D40DF-3796-4F84-8178-B906AE6C1D2E}" type="datetimeFigureOut">
              <a:rPr lang="ru-RU" smtClean="0"/>
              <a:pPr/>
              <a:t>04.02.2017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D9448-2E82-4B74-968E-E762ADB2DF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D40DF-3796-4F84-8178-B906AE6C1D2E}" type="datetimeFigureOut">
              <a:rPr lang="ru-RU" smtClean="0"/>
              <a:pPr/>
              <a:t>04.02.2017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D9448-2E82-4B74-968E-E762ADB2DF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D40DF-3796-4F84-8178-B906AE6C1D2E}" type="datetimeFigureOut">
              <a:rPr lang="ru-RU" smtClean="0"/>
              <a:pPr/>
              <a:t>04.02.2017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D9448-2E82-4B74-968E-E762ADB2DF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D40DF-3796-4F84-8178-B906AE6C1D2E}" type="datetimeFigureOut">
              <a:rPr lang="ru-RU" smtClean="0"/>
              <a:pPr/>
              <a:t>04.02.2017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D9448-2E82-4B74-968E-E762ADB2DF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CD40DF-3796-4F84-8178-B906AE6C1D2E}" type="datetimeFigureOut">
              <a:rPr lang="ru-RU" smtClean="0"/>
              <a:pPr/>
              <a:t>04.02.2017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3D9448-2E82-4B74-968E-E762ADB2DF9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://uvv77.blogspot.ru/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img-fotki.yandex.ru/get/5811/28257045.5d1/0_6ef85_e81000da_L.jpg" TargetMode="External"/><Relationship Id="rId2" Type="http://schemas.openxmlformats.org/officeDocument/2006/relationships/hyperlink" Target="http://vitalmart.ru/upload/medialibrary/e27/e27774d0075476138646e01fddcd5a5c.pn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714488"/>
            <a:ext cx="7772400" cy="1470025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chemeClr val="bg1"/>
                </a:solidFill>
                <a:latin typeface="Monotype Corsiva" pitchFamily="66" charset="0"/>
              </a:rPr>
              <a:t>Правила оформления личного письма</a:t>
            </a:r>
            <a:endParaRPr lang="ru-RU" sz="5400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4143380"/>
            <a:ext cx="7200928" cy="1752600"/>
          </a:xfrm>
        </p:spPr>
        <p:txBody>
          <a:bodyPr>
            <a:normAutofit/>
          </a:bodyPr>
          <a:lstStyle/>
          <a:p>
            <a:pPr algn="r"/>
            <a:r>
              <a:rPr lang="ru-RU" sz="2000" b="1" dirty="0" smtClean="0">
                <a:latin typeface="Monotype Corsiva" pitchFamily="66" charset="0"/>
              </a:rPr>
              <a:t>Выполнила: Ушакова Виктория Викторовна,</a:t>
            </a:r>
          </a:p>
          <a:p>
            <a:pPr algn="r"/>
            <a:r>
              <a:rPr lang="ru-RU" sz="2000" b="1" dirty="0">
                <a:latin typeface="Monotype Corsiva" pitchFamily="66" charset="0"/>
              </a:rPr>
              <a:t>у</a:t>
            </a:r>
            <a:r>
              <a:rPr lang="ru-RU" sz="2000" b="1" dirty="0" smtClean="0">
                <a:latin typeface="Monotype Corsiva" pitchFamily="66" charset="0"/>
              </a:rPr>
              <a:t>читель немецкого и английского языков,</a:t>
            </a:r>
          </a:p>
          <a:p>
            <a:pPr algn="r"/>
            <a:r>
              <a:rPr lang="ru-RU" sz="2000" b="1" dirty="0" smtClean="0">
                <a:latin typeface="Monotype Corsiva" pitchFamily="66" charset="0"/>
              </a:rPr>
              <a:t>МОУ «Лицей № 5,</a:t>
            </a:r>
          </a:p>
          <a:p>
            <a:pPr algn="r"/>
            <a:r>
              <a:rPr lang="ru-RU" sz="2000" b="1" dirty="0">
                <a:latin typeface="Monotype Corsiva" pitchFamily="66" charset="0"/>
              </a:rPr>
              <a:t>г</a:t>
            </a:r>
            <a:r>
              <a:rPr lang="ru-RU" sz="2000" b="1" dirty="0" smtClean="0">
                <a:latin typeface="Monotype Corsiva" pitchFamily="66" charset="0"/>
              </a:rPr>
              <a:t>. Железногорска Курской обл.</a:t>
            </a:r>
            <a:endParaRPr lang="ru-RU" sz="2000" b="1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Monotype Corsiva" pitchFamily="66" charset="0"/>
              </a:rPr>
              <a:t>Причина окончания письма</a:t>
            </a:r>
            <a:r>
              <a:rPr lang="en-US" sz="3200" b="1" dirty="0" smtClean="0">
                <a:solidFill>
                  <a:schemeClr val="bg1"/>
                </a:solidFill>
                <a:latin typeface="Monotype Corsiva" pitchFamily="66" charset="0"/>
              </a:rPr>
              <a:t> </a:t>
            </a:r>
            <a:r>
              <a:rPr lang="ru-RU" sz="3200" b="1" dirty="0" smtClean="0">
                <a:solidFill>
                  <a:schemeClr val="bg1"/>
                </a:solidFill>
                <a:latin typeface="Monotype Corsiva" pitchFamily="66" charset="0"/>
              </a:rPr>
              <a:t>и выражение надежды на будущие контакты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785926"/>
            <a:ext cx="8115328" cy="21431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>
                <a:solidFill>
                  <a:schemeClr val="bg1"/>
                </a:solidFill>
                <a:latin typeface="Monotype Corsiva" pitchFamily="66" charset="0"/>
              </a:rPr>
              <a:t>Anyway, I must go and get on with my work.</a:t>
            </a:r>
          </a:p>
          <a:p>
            <a:pPr>
              <a:buNone/>
            </a:pPr>
            <a:r>
              <a:rPr lang="en-US" sz="2800" dirty="0" smtClean="0">
                <a:solidFill>
                  <a:schemeClr val="bg1"/>
                </a:solidFill>
                <a:latin typeface="Monotype Corsiva" pitchFamily="66" charset="0"/>
              </a:rPr>
              <a:t>Sorry, my mum is calling me.</a:t>
            </a:r>
          </a:p>
          <a:p>
            <a:pPr>
              <a:buNone/>
            </a:pPr>
            <a:r>
              <a:rPr lang="en-US" sz="2800" dirty="0" smtClean="0">
                <a:solidFill>
                  <a:schemeClr val="bg1"/>
                </a:solidFill>
                <a:latin typeface="Monotype Corsiva" pitchFamily="66" charset="0"/>
              </a:rPr>
              <a:t>I guess it’s time I got on with that studying I’ve been </a:t>
            </a:r>
          </a:p>
          <a:p>
            <a:pPr>
              <a:buNone/>
            </a:pPr>
            <a:r>
              <a:rPr lang="en-US" sz="2800" dirty="0" smtClean="0">
                <a:solidFill>
                  <a:schemeClr val="bg1"/>
                </a:solidFill>
                <a:latin typeface="Monotype Corsiva" pitchFamily="66" charset="0"/>
              </a:rPr>
              <a:t>avoiding.</a:t>
            </a:r>
            <a:endParaRPr lang="ru-RU" sz="2800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571472" y="1928802"/>
            <a:ext cx="8115328" cy="21431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Hope to hear from you soon.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I can’t wait to hear from you.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Write back soon.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onotype Corsiva" pitchFamily="66" charset="0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2910" y="1643050"/>
            <a:ext cx="800105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dirty="0" err="1" smtClean="0">
                <a:solidFill>
                  <a:schemeClr val="bg1"/>
                </a:solidFill>
                <a:latin typeface="Monotype Corsiva" pitchFamily="66" charset="0"/>
              </a:rPr>
              <a:t>Zheleznogorsk</a:t>
            </a:r>
            <a:r>
              <a:rPr lang="en-US" sz="2800" dirty="0" smtClean="0">
                <a:solidFill>
                  <a:schemeClr val="bg1"/>
                </a:solidFill>
                <a:latin typeface="Monotype Corsiva" pitchFamily="66" charset="0"/>
              </a:rPr>
              <a:t>, Russia</a:t>
            </a:r>
          </a:p>
          <a:p>
            <a:pPr algn="r"/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2</a:t>
            </a:r>
            <a:r>
              <a:rPr lang="en-US" sz="2800" baseline="30000" dirty="0" err="1" smtClean="0">
                <a:solidFill>
                  <a:schemeClr val="bg1"/>
                </a:solidFill>
                <a:latin typeface="Monotype Corsiva" pitchFamily="66" charset="0"/>
              </a:rPr>
              <a:t>nd</a:t>
            </a:r>
            <a:r>
              <a:rPr lang="en-US" sz="2800" dirty="0" smtClean="0">
                <a:solidFill>
                  <a:schemeClr val="bg1"/>
                </a:solidFill>
                <a:latin typeface="Monotype Corsiva" pitchFamily="66" charset="0"/>
              </a:rPr>
              <a:t>  February, 2017</a:t>
            </a:r>
            <a:endParaRPr lang="en-US" sz="2800" dirty="0">
              <a:solidFill>
                <a:schemeClr val="bg1"/>
              </a:solidFill>
              <a:latin typeface="Monotype Corsiva" pitchFamily="66" charset="0"/>
            </a:endParaRPr>
          </a:p>
          <a:p>
            <a:r>
              <a:rPr lang="en-US" sz="2800" dirty="0" smtClean="0">
                <a:solidFill>
                  <a:schemeClr val="bg1"/>
                </a:solidFill>
                <a:latin typeface="Monotype Corsiva" pitchFamily="66" charset="0"/>
              </a:rPr>
              <a:t>Dear Ann,</a:t>
            </a:r>
          </a:p>
          <a:p>
            <a:r>
              <a:rPr lang="en-US" sz="2800" dirty="0" smtClean="0">
                <a:solidFill>
                  <a:schemeClr val="bg1"/>
                </a:solidFill>
                <a:latin typeface="Monotype Corsiva" pitchFamily="66" charset="0"/>
              </a:rPr>
              <a:t>I was very glad to get your letter. I am sorry I haven’t written for so long but I’ve been really busy with my homework.</a:t>
            </a:r>
          </a:p>
          <a:p>
            <a:r>
              <a:rPr lang="ru-RU" sz="2800" u="sng" dirty="0" smtClean="0">
                <a:solidFill>
                  <a:schemeClr val="bg1"/>
                </a:solidFill>
                <a:latin typeface="Monotype Corsiva" pitchFamily="66" charset="0"/>
              </a:rPr>
              <a:t>Основная часть</a:t>
            </a:r>
          </a:p>
          <a:p>
            <a:r>
              <a:rPr lang="en-US" sz="2800" dirty="0" smtClean="0">
                <a:solidFill>
                  <a:schemeClr val="bg1"/>
                </a:solidFill>
                <a:latin typeface="Monotype Corsiva" pitchFamily="66" charset="0"/>
              </a:rPr>
              <a:t>Anyway, I must go and get on with my work. Write back soon.</a:t>
            </a:r>
            <a:endParaRPr lang="ru-RU" sz="2800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9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0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6" dur="8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7" dur="8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8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3" dur="8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4" dur="8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8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7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83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8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4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5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6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9" dur="8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00" dur="8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1" dur="8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04" dur="8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05" dur="8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6" dur="8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09" dur="8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0" dur="8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1" dur="8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4" dur="8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5" dur="8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6" dur="8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9" dur="8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0" dur="8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1" dur="8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12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129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13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137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141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145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allAtOnce"/>
      <p:bldP spid="7" grpId="0" build="allAtOnce"/>
      <p:bldP spid="7" grpId="1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u="sng" dirty="0" smtClean="0">
                <a:solidFill>
                  <a:schemeClr val="bg1"/>
                </a:solidFill>
                <a:latin typeface="Monotype Corsiva" pitchFamily="66" charset="0"/>
              </a:rPr>
              <a:t>Завершающая фраза </a:t>
            </a:r>
            <a:r>
              <a:rPr lang="ru-RU" sz="3600" dirty="0" smtClean="0">
                <a:solidFill>
                  <a:schemeClr val="bg1"/>
                </a:solidFill>
                <a:latin typeface="Monotype Corsiva" pitchFamily="66" charset="0"/>
              </a:rPr>
              <a:t/>
            </a:r>
            <a:br>
              <a:rPr lang="ru-RU" sz="3600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3600" dirty="0" smtClean="0">
                <a:solidFill>
                  <a:schemeClr val="bg1"/>
                </a:solidFill>
                <a:latin typeface="Monotype Corsiva" pitchFamily="66" charset="0"/>
              </a:rPr>
              <a:t>(после нее ставится запятая)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714488"/>
            <a:ext cx="8115328" cy="441167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>
                <a:solidFill>
                  <a:schemeClr val="bg1"/>
                </a:solidFill>
                <a:latin typeface="Monotype Corsiva" pitchFamily="66" charset="0"/>
              </a:rPr>
              <a:t>Best wishes,</a:t>
            </a:r>
          </a:p>
          <a:p>
            <a:pPr>
              <a:buNone/>
            </a:pPr>
            <a:r>
              <a:rPr lang="en-US" sz="2800" dirty="0" smtClean="0">
                <a:solidFill>
                  <a:schemeClr val="bg1"/>
                </a:solidFill>
                <a:latin typeface="Monotype Corsiva" pitchFamily="66" charset="0"/>
              </a:rPr>
              <a:t>All the best,</a:t>
            </a:r>
          </a:p>
          <a:p>
            <a:pPr>
              <a:buNone/>
            </a:pPr>
            <a:r>
              <a:rPr lang="en-US" sz="2800" dirty="0" smtClean="0">
                <a:solidFill>
                  <a:schemeClr val="bg1"/>
                </a:solidFill>
                <a:latin typeface="Monotype Corsiva" pitchFamily="66" charset="0"/>
              </a:rPr>
              <a:t>Yours,</a:t>
            </a:r>
          </a:p>
          <a:p>
            <a:pPr>
              <a:buNone/>
            </a:pPr>
            <a:r>
              <a:rPr lang="en-US" sz="2800" dirty="0" smtClean="0">
                <a:solidFill>
                  <a:schemeClr val="bg1"/>
                </a:solidFill>
                <a:latin typeface="Monotype Corsiva" pitchFamily="66" charset="0"/>
              </a:rPr>
              <a:t>Yours truly,</a:t>
            </a:r>
          </a:p>
          <a:p>
            <a:pPr>
              <a:buNone/>
            </a:pPr>
            <a:r>
              <a:rPr lang="en-US" sz="2800" dirty="0" smtClean="0">
                <a:solidFill>
                  <a:schemeClr val="bg1"/>
                </a:solidFill>
                <a:latin typeface="Monotype Corsiva" pitchFamily="66" charset="0"/>
              </a:rPr>
              <a:t>Take care,</a:t>
            </a:r>
          </a:p>
          <a:p>
            <a:pPr>
              <a:buNone/>
            </a:pPr>
            <a:r>
              <a:rPr lang="en-US" sz="2800" dirty="0" smtClean="0">
                <a:solidFill>
                  <a:schemeClr val="bg1"/>
                </a:solidFill>
                <a:latin typeface="Monotype Corsiva" pitchFamily="66" charset="0"/>
              </a:rPr>
              <a:t>Get in touch,</a:t>
            </a:r>
          </a:p>
          <a:p>
            <a:pPr>
              <a:buNone/>
            </a:pPr>
            <a:r>
              <a:rPr lang="en-US" sz="2800" dirty="0" smtClean="0">
                <a:solidFill>
                  <a:schemeClr val="bg1"/>
                </a:solidFill>
                <a:latin typeface="Monotype Corsiva" pitchFamily="66" charset="0"/>
              </a:rPr>
              <a:t>Keep in touch,</a:t>
            </a:r>
          </a:p>
          <a:p>
            <a:pPr>
              <a:buNone/>
            </a:pPr>
            <a:r>
              <a:rPr lang="en-US" sz="2800" dirty="0" smtClean="0">
                <a:solidFill>
                  <a:schemeClr val="bg1"/>
                </a:solidFill>
                <a:latin typeface="Monotype Corsiva" pitchFamily="66" charset="0"/>
              </a:rPr>
              <a:t>Best regards,</a:t>
            </a:r>
          </a:p>
          <a:p>
            <a:pPr>
              <a:buNone/>
            </a:pPr>
            <a:endParaRPr lang="ru-RU" sz="2800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6" dur="8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7" dur="8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8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9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10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u="sng" dirty="0" smtClean="0">
                <a:solidFill>
                  <a:schemeClr val="bg1"/>
                </a:solidFill>
                <a:latin typeface="Monotype Corsiva" pitchFamily="66" charset="0"/>
              </a:rPr>
              <a:t>Подпись</a:t>
            </a: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  <a:t> ставится на отдельной строке. </a:t>
            </a:r>
            <a:r>
              <a:rPr lang="ru-RU" sz="3200" u="sng" dirty="0" smtClean="0">
                <a:solidFill>
                  <a:schemeClr val="bg1"/>
                </a:solidFill>
                <a:latin typeface="Monotype Corsiva" pitchFamily="66" charset="0"/>
              </a:rPr>
              <a:t>После подписи не ставится никаких знаков препинания.</a:t>
            </a:r>
            <a:endParaRPr lang="ru-RU" sz="3200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600201"/>
            <a:ext cx="8186766" cy="1257296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solidFill>
                  <a:schemeClr val="bg1"/>
                </a:solidFill>
                <a:latin typeface="Monotype Corsiva" pitchFamily="66" charset="0"/>
              </a:rPr>
              <a:t>Best wishes,</a:t>
            </a:r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  <a:latin typeface="Monotype Corsiva" pitchFamily="66" charset="0"/>
              </a:rPr>
              <a:t>Alexander</a:t>
            </a:r>
            <a:endParaRPr lang="ru-RU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0034" y="500042"/>
            <a:ext cx="785818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dirty="0" err="1" smtClean="0">
                <a:solidFill>
                  <a:schemeClr val="bg1"/>
                </a:solidFill>
                <a:latin typeface="Monotype Corsiva" pitchFamily="66" charset="0"/>
              </a:rPr>
              <a:t>Zheleznogorsk</a:t>
            </a:r>
            <a:r>
              <a:rPr lang="en-US" sz="2800" dirty="0" smtClean="0">
                <a:solidFill>
                  <a:schemeClr val="bg1"/>
                </a:solidFill>
                <a:latin typeface="Monotype Corsiva" pitchFamily="66" charset="0"/>
              </a:rPr>
              <a:t>, Russia</a:t>
            </a:r>
          </a:p>
          <a:p>
            <a:pPr algn="r"/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2</a:t>
            </a:r>
            <a:r>
              <a:rPr lang="en-US" sz="2800" baseline="30000" dirty="0" err="1" smtClean="0">
                <a:solidFill>
                  <a:schemeClr val="bg1"/>
                </a:solidFill>
                <a:latin typeface="Monotype Corsiva" pitchFamily="66" charset="0"/>
              </a:rPr>
              <a:t>nd</a:t>
            </a:r>
            <a:r>
              <a:rPr lang="en-US" sz="2800" dirty="0" smtClean="0">
                <a:solidFill>
                  <a:schemeClr val="bg1"/>
                </a:solidFill>
                <a:latin typeface="Monotype Corsiva" pitchFamily="66" charset="0"/>
              </a:rPr>
              <a:t>  February, 2017</a:t>
            </a:r>
            <a:endParaRPr lang="en-US" sz="2800" dirty="0">
              <a:solidFill>
                <a:schemeClr val="bg1"/>
              </a:solidFill>
              <a:latin typeface="Monotype Corsiva" pitchFamily="66" charset="0"/>
            </a:endParaRPr>
          </a:p>
          <a:p>
            <a:r>
              <a:rPr lang="en-US" sz="2800" dirty="0" smtClean="0">
                <a:solidFill>
                  <a:schemeClr val="bg1"/>
                </a:solidFill>
                <a:latin typeface="Monotype Corsiva" pitchFamily="66" charset="0"/>
              </a:rPr>
              <a:t>     Dear Ann,</a:t>
            </a:r>
          </a:p>
          <a:p>
            <a:r>
              <a:rPr lang="en-US" sz="2800" dirty="0" smtClean="0">
                <a:solidFill>
                  <a:schemeClr val="bg1"/>
                </a:solidFill>
                <a:latin typeface="Monotype Corsiva" pitchFamily="66" charset="0"/>
              </a:rPr>
              <a:t>     I was very glad to get your letter. I am sorry I haven’t written for so long but I’ve been really busy with my homework.</a:t>
            </a:r>
          </a:p>
          <a:p>
            <a:endParaRPr lang="en-US" sz="2800" u="sng" dirty="0" smtClean="0">
              <a:solidFill>
                <a:schemeClr val="bg1"/>
              </a:solidFill>
              <a:latin typeface="Monotype Corsiva" pitchFamily="66" charset="0"/>
            </a:endParaRPr>
          </a:p>
          <a:p>
            <a:r>
              <a:rPr lang="ru-RU" sz="2800" u="sng" dirty="0" smtClean="0">
                <a:solidFill>
                  <a:schemeClr val="bg1"/>
                </a:solidFill>
                <a:latin typeface="Monotype Corsiva" pitchFamily="66" charset="0"/>
              </a:rPr>
              <a:t>Основная часть</a:t>
            </a:r>
          </a:p>
          <a:p>
            <a:r>
              <a:rPr lang="en-US" sz="2800" dirty="0" smtClean="0">
                <a:solidFill>
                  <a:schemeClr val="bg1"/>
                </a:solidFill>
                <a:latin typeface="Monotype Corsiva" pitchFamily="66" charset="0"/>
              </a:rPr>
              <a:t>    </a:t>
            </a:r>
          </a:p>
          <a:p>
            <a:r>
              <a:rPr lang="en-US" sz="2800" dirty="0">
                <a:solidFill>
                  <a:schemeClr val="bg1"/>
                </a:solidFill>
                <a:latin typeface="Monotype Corsiva" pitchFamily="66" charset="0"/>
              </a:rPr>
              <a:t> </a:t>
            </a:r>
            <a:r>
              <a:rPr lang="en-US" sz="2800" dirty="0" smtClean="0">
                <a:solidFill>
                  <a:schemeClr val="bg1"/>
                </a:solidFill>
                <a:latin typeface="Monotype Corsiva" pitchFamily="66" charset="0"/>
              </a:rPr>
              <a:t>     Anyway, I must go and get on with my work. Write back soon.</a:t>
            </a:r>
          </a:p>
          <a:p>
            <a:r>
              <a:rPr lang="en-US" sz="2800" dirty="0">
                <a:solidFill>
                  <a:schemeClr val="bg1"/>
                </a:solidFill>
                <a:latin typeface="Monotype Corsiva" pitchFamily="66" charset="0"/>
              </a:rPr>
              <a:t> </a:t>
            </a:r>
            <a:r>
              <a:rPr lang="en-US" sz="2800" dirty="0" smtClean="0">
                <a:solidFill>
                  <a:schemeClr val="bg1"/>
                </a:solidFill>
                <a:latin typeface="Monotype Corsiva" pitchFamily="66" charset="0"/>
              </a:rPr>
              <a:t>    Best wishes,</a:t>
            </a:r>
          </a:p>
          <a:p>
            <a:r>
              <a:rPr lang="en-US" sz="2800" dirty="0">
                <a:solidFill>
                  <a:schemeClr val="bg1"/>
                </a:solidFill>
                <a:latin typeface="Monotype Corsiva" pitchFamily="66" charset="0"/>
              </a:rPr>
              <a:t> </a:t>
            </a:r>
            <a:r>
              <a:rPr lang="en-US" sz="2800" dirty="0" smtClean="0">
                <a:solidFill>
                  <a:schemeClr val="bg1"/>
                </a:solidFill>
                <a:latin typeface="Monotype Corsiva" pitchFamily="66" charset="0"/>
              </a:rPr>
              <a:t>    Alexander</a:t>
            </a:r>
            <a:endParaRPr lang="ru-RU" sz="2800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8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8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8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2" dur="8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3" dur="8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8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8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8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8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7" dur="8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8" dur="8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8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2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3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4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9" dur="8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00" dur="8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1" dur="8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06" dur="8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07" dur="8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8" dur="8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3" dur="8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4" dur="8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5" dur="8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0" dur="8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1" dur="8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2" dur="8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7" dur="8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8" dur="8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9" dur="8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4" dur="8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5" dur="8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6" dur="8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  <p:bldP spid="4" grpId="1" build="allAtOnce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u="sng" dirty="0" smtClean="0">
                <a:solidFill>
                  <a:schemeClr val="bg1"/>
                </a:solidFill>
                <a:latin typeface="Monotype Corsiva" pitchFamily="66" charset="0"/>
              </a:rPr>
              <a:t>Рекомендуемое время выполнения задания по письму – </a:t>
            </a:r>
            <a:r>
              <a:rPr lang="ru-RU" sz="2800" b="1" u="sng" dirty="0" smtClean="0">
                <a:solidFill>
                  <a:schemeClr val="bg1"/>
                </a:solidFill>
                <a:latin typeface="Monotype Corsiva" pitchFamily="66" charset="0"/>
              </a:rPr>
              <a:t>30 </a:t>
            </a:r>
            <a:endParaRPr lang="en-US" sz="2800" b="1" u="sng" dirty="0" smtClean="0">
              <a:solidFill>
                <a:schemeClr val="bg1"/>
              </a:solidFill>
              <a:latin typeface="Monotype Corsiva" pitchFamily="66" charset="0"/>
            </a:endParaRPr>
          </a:p>
          <a:p>
            <a:pPr>
              <a:buNone/>
            </a:pPr>
            <a:r>
              <a:rPr lang="ru-RU" sz="2800" b="1" u="sng" dirty="0" smtClean="0">
                <a:solidFill>
                  <a:schemeClr val="bg1"/>
                </a:solidFill>
                <a:latin typeface="Monotype Corsiva" pitchFamily="66" charset="0"/>
              </a:rPr>
              <a:t>минут</a:t>
            </a:r>
            <a:r>
              <a:rPr lang="ru-RU" sz="2800" b="1" u="sng" dirty="0" smtClean="0">
                <a:solidFill>
                  <a:schemeClr val="bg1"/>
                </a:solidFill>
                <a:latin typeface="Monotype Corsiva" pitchFamily="66" charset="0"/>
              </a:rPr>
              <a:t>.</a:t>
            </a:r>
          </a:p>
          <a:p>
            <a:pPr>
              <a:buNone/>
            </a:pP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Проверка  задания  33  (личное  письмо)  осуществляется  </a:t>
            </a:r>
            <a:endParaRPr lang="en-US" sz="2800" dirty="0" smtClean="0">
              <a:solidFill>
                <a:schemeClr val="bg1"/>
              </a:solidFill>
              <a:latin typeface="Monotype Corsiva" pitchFamily="66" charset="0"/>
            </a:endParaRPr>
          </a:p>
          <a:p>
            <a:pPr>
              <a:buNone/>
            </a:pP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д</a:t>
            </a: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вумя</a:t>
            </a:r>
            <a:r>
              <a:rPr lang="en-US" sz="2800" dirty="0" smtClean="0">
                <a:solidFill>
                  <a:schemeClr val="bg1"/>
                </a:solidFill>
                <a:latin typeface="Monotype Corsiva" pitchFamily="66" charset="0"/>
              </a:rPr>
              <a:t> </a:t>
            </a: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экспертами</a:t>
            </a: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, прошедшими обучение по оценке данного </a:t>
            </a:r>
            <a:endParaRPr lang="ru-RU" sz="2800" dirty="0" smtClean="0">
              <a:solidFill>
                <a:schemeClr val="bg1"/>
              </a:solidFill>
              <a:latin typeface="Monotype Corsiva" pitchFamily="66" charset="0"/>
            </a:endParaRPr>
          </a:p>
          <a:p>
            <a:pPr>
              <a:buNone/>
            </a:pP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вида письменного высказывания</a:t>
            </a: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. В ходе проверки эксперт </a:t>
            </a:r>
            <a:endParaRPr lang="ru-RU" sz="2800" dirty="0" smtClean="0">
              <a:solidFill>
                <a:schemeClr val="bg1"/>
              </a:solidFill>
              <a:latin typeface="Monotype Corsiva" pitchFamily="66" charset="0"/>
            </a:endParaRPr>
          </a:p>
          <a:p>
            <a:pPr>
              <a:buNone/>
            </a:pP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может </a:t>
            </a: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делать пометки </a:t>
            </a: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на проверяемых </a:t>
            </a: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листах, </a:t>
            </a: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отмечая</a:t>
            </a:r>
          </a:p>
          <a:p>
            <a:pPr>
              <a:buNone/>
            </a:pP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на </a:t>
            </a: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полях грамматические ошибки, </a:t>
            </a: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лексические ошибки</a:t>
            </a: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, </a:t>
            </a:r>
            <a:endParaRPr lang="ru-RU" sz="2800" dirty="0" smtClean="0">
              <a:solidFill>
                <a:schemeClr val="bg1"/>
              </a:solidFill>
              <a:latin typeface="Monotype Corsiva" pitchFamily="66" charset="0"/>
            </a:endParaRPr>
          </a:p>
          <a:p>
            <a:pPr>
              <a:buNone/>
            </a:pP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ошибки </a:t>
            </a: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в орфографии и пунктуации, ошибки в </a:t>
            </a: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логике</a:t>
            </a:r>
          </a:p>
          <a:p>
            <a:pPr>
              <a:buNone/>
            </a:pP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Высказывания и </a:t>
            </a: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в употреблении средств логической связи.</a:t>
            </a:r>
            <a:endParaRPr lang="ru-RU" sz="2800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774720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Monotype Corsiva" pitchFamily="66" charset="0"/>
              </a:rPr>
              <a:t>Критерии </a:t>
            </a:r>
            <a:r>
              <a:rPr lang="ru-RU" dirty="0" smtClean="0">
                <a:solidFill>
                  <a:schemeClr val="bg1"/>
                </a:solidFill>
                <a:latin typeface="Monotype Corsiva" pitchFamily="66" charset="0"/>
              </a:rPr>
              <a:t>оценивания: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i="1" u="sng" dirty="0" smtClean="0">
                <a:solidFill>
                  <a:schemeClr val="bg1"/>
                </a:solidFill>
                <a:latin typeface="Monotype Corsiva" pitchFamily="66" charset="0"/>
              </a:rPr>
              <a:t>К 1: Решение коммуникативной задачи</a:t>
            </a:r>
            <a:endParaRPr lang="ru-RU" sz="4000" b="1" dirty="0" smtClean="0">
              <a:solidFill>
                <a:schemeClr val="bg1"/>
              </a:solidFill>
              <a:latin typeface="Monotype Corsiva" pitchFamily="66" charset="0"/>
            </a:endParaRPr>
          </a:p>
          <a:p>
            <a:pPr algn="just">
              <a:buNone/>
            </a:pPr>
            <a:r>
              <a:rPr lang="ru-RU" sz="3600" b="1" u="sng" dirty="0" smtClean="0">
                <a:solidFill>
                  <a:schemeClr val="bg1"/>
                </a:solidFill>
                <a:latin typeface="Monotype Corsiva" pitchFamily="66" charset="0"/>
              </a:rPr>
              <a:t>3 балла </a:t>
            </a:r>
            <a:r>
              <a:rPr lang="ru-RU" sz="3600" u="sng" dirty="0" smtClean="0">
                <a:solidFill>
                  <a:schemeClr val="bg1"/>
                </a:solidFill>
                <a:latin typeface="Monotype Corsiva" pitchFamily="66" charset="0"/>
              </a:rPr>
              <a:t>- </a:t>
            </a:r>
            <a:r>
              <a:rPr lang="ru-RU" sz="3600" b="1" u="sng" dirty="0" smtClean="0">
                <a:solidFill>
                  <a:schemeClr val="bg1"/>
                </a:solidFill>
                <a:latin typeface="Monotype Corsiva" pitchFamily="66" charset="0"/>
              </a:rPr>
              <a:t>Задание </a:t>
            </a:r>
            <a:r>
              <a:rPr lang="ru-RU" sz="3600" b="1" u="sng" dirty="0" smtClean="0">
                <a:solidFill>
                  <a:schemeClr val="bg1"/>
                </a:solidFill>
                <a:latin typeface="Monotype Corsiva" pitchFamily="66" charset="0"/>
              </a:rPr>
              <a:t>выполнено полностью</a:t>
            </a:r>
            <a:r>
              <a:rPr lang="ru-RU" sz="3600" b="1" u="sng" dirty="0" smtClean="0">
                <a:solidFill>
                  <a:schemeClr val="bg1"/>
                </a:solidFill>
                <a:latin typeface="Monotype Corsiva" pitchFamily="66" charset="0"/>
              </a:rPr>
              <a:t>: </a:t>
            </a:r>
          </a:p>
          <a:p>
            <a:pPr algn="just">
              <a:buFont typeface="Wingdings" pitchFamily="2" charset="2"/>
              <a:buChar char="q"/>
            </a:pP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даны </a:t>
            </a: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полные и точные ответы на три заданных в письме-стимуле </a:t>
            </a: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вопроса</a:t>
            </a: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;</a:t>
            </a:r>
          </a:p>
          <a:p>
            <a:pPr algn="just">
              <a:buFont typeface="Wingdings" pitchFamily="2" charset="2"/>
              <a:buChar char="q"/>
            </a:pP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правильно </a:t>
            </a: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выбрано стилевое оформление речи с учетом цели </a:t>
            </a: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высказывания и </a:t>
            </a: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адресата (обращение, завершающая фраза, подпись);</a:t>
            </a:r>
          </a:p>
          <a:p>
            <a:pPr algn="just">
              <a:buFont typeface="Wingdings" pitchFamily="2" charset="2"/>
              <a:buChar char="q"/>
            </a:pP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соблюдены </a:t>
            </a: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принятые в языке нормы вежливости (в частности, </a:t>
            </a: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есть благодарность </a:t>
            </a: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за полученное письмо, упоминание о предыдущих и </a:t>
            </a: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будущих контактах</a:t>
            </a: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).</a:t>
            </a:r>
            <a:endParaRPr lang="ru-RU" sz="2800" dirty="0" smtClean="0">
              <a:solidFill>
                <a:schemeClr val="bg1"/>
              </a:solidFill>
              <a:latin typeface="Monotype Corsiva" pitchFamily="66" charset="0"/>
            </a:endParaRPr>
          </a:p>
          <a:p>
            <a:pPr algn="just">
              <a:buNone/>
            </a:pPr>
            <a:endParaRPr lang="ru-RU" sz="2400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4000" b="1" u="sng" dirty="0" smtClean="0">
                <a:solidFill>
                  <a:schemeClr val="bg1"/>
                </a:solidFill>
                <a:latin typeface="Monotype Corsiva" pitchFamily="66" charset="0"/>
              </a:rPr>
              <a:t>2</a:t>
            </a:r>
            <a:r>
              <a:rPr lang="ru-RU" sz="4000" b="1" u="sng" dirty="0" smtClean="0">
                <a:solidFill>
                  <a:schemeClr val="bg1"/>
                </a:solidFill>
                <a:latin typeface="Monotype Corsiva" pitchFamily="66" charset="0"/>
              </a:rPr>
              <a:t> балла: Задание </a:t>
            </a:r>
            <a:r>
              <a:rPr lang="ru-RU" sz="4000" b="1" u="sng" dirty="0" smtClean="0">
                <a:solidFill>
                  <a:schemeClr val="bg1"/>
                </a:solidFill>
                <a:latin typeface="Monotype Corsiva" pitchFamily="66" charset="0"/>
              </a:rPr>
              <a:t>выполнено </a:t>
            </a:r>
            <a:r>
              <a:rPr lang="ru-RU" sz="4000" b="1" u="sng" dirty="0" smtClean="0">
                <a:solidFill>
                  <a:schemeClr val="bg1"/>
                </a:solidFill>
                <a:latin typeface="Monotype Corsiva" pitchFamily="66" charset="0"/>
              </a:rPr>
              <a:t>:</a:t>
            </a:r>
            <a:endParaRPr lang="ru-RU" sz="4000" u="sng" dirty="0" smtClean="0">
              <a:solidFill>
                <a:schemeClr val="bg1"/>
              </a:solidFill>
              <a:latin typeface="Monotype Corsiva" pitchFamily="66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даны </a:t>
            </a: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ответы на три вопроса, но на один вопрос дан неполный </a:t>
            </a: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ответ (например</a:t>
            </a: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, нет ответа на вопрос «почему», который является составной </a:t>
            </a: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частью </a:t>
            </a: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одного из вопросов) ИЛИ дан неточный ответ на один из вопросов;</a:t>
            </a:r>
          </a:p>
          <a:p>
            <a:pPr algn="just">
              <a:buFont typeface="Wingdings" pitchFamily="2" charset="2"/>
              <a:buChar char="q"/>
            </a:pP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есть </a:t>
            </a: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1-2 нарушения в стилевом оформлении (например, в выборе </a:t>
            </a: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обращения</a:t>
            </a: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) И/ИЛИ отсутствует благодарность за полученное письмо, </a:t>
            </a: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упоминание </a:t>
            </a: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о предыдущих или будущих контактах.</a:t>
            </a:r>
          </a:p>
          <a:p>
            <a:pPr algn="just">
              <a:buNone/>
            </a:pPr>
            <a:endParaRPr lang="ru-RU" sz="2800" dirty="0" smtClean="0">
              <a:solidFill>
                <a:schemeClr val="bg1"/>
              </a:solidFill>
              <a:latin typeface="Monotype Corsiva" pitchFamily="66" charset="0"/>
            </a:endParaRPr>
          </a:p>
          <a:p>
            <a:pPr>
              <a:buNone/>
            </a:pPr>
            <a:endParaRPr lang="ru-RU" sz="2800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u="sng" dirty="0" smtClean="0">
                <a:solidFill>
                  <a:schemeClr val="bg1"/>
                </a:solidFill>
                <a:latin typeface="Monotype Corsiva" pitchFamily="66" charset="0"/>
              </a:rPr>
              <a:t>1 балл: </a:t>
            </a:r>
            <a:r>
              <a:rPr lang="ru-RU" b="1" u="sng" dirty="0" smtClean="0">
                <a:solidFill>
                  <a:schemeClr val="bg1"/>
                </a:solidFill>
                <a:latin typeface="Monotype Corsiva" pitchFamily="66" charset="0"/>
              </a:rPr>
              <a:t>Задание выполнено частично</a:t>
            </a:r>
            <a:r>
              <a:rPr lang="ru-RU" b="1" u="sng" dirty="0" smtClean="0">
                <a:solidFill>
                  <a:schemeClr val="bg1"/>
                </a:solidFill>
                <a:latin typeface="Monotype Corsiva" pitchFamily="66" charset="0"/>
              </a:rPr>
              <a:t>:</a:t>
            </a:r>
          </a:p>
          <a:p>
            <a:pPr>
              <a:buFont typeface="Wingdings" pitchFamily="2" charset="2"/>
              <a:buChar char="q"/>
            </a:pPr>
            <a:r>
              <a:rPr lang="ru-RU" sz="3300" dirty="0" smtClean="0">
                <a:solidFill>
                  <a:schemeClr val="bg1"/>
                </a:solidFill>
                <a:latin typeface="Monotype Corsiva" pitchFamily="66" charset="0"/>
              </a:rPr>
              <a:t>даны </a:t>
            </a:r>
            <a:r>
              <a:rPr lang="ru-RU" sz="3300" dirty="0" smtClean="0">
                <a:solidFill>
                  <a:schemeClr val="bg1"/>
                </a:solidFill>
                <a:latin typeface="Monotype Corsiva" pitchFamily="66" charset="0"/>
              </a:rPr>
              <a:t>ответы на три вопроса, но при этом на два вопроса даны </a:t>
            </a:r>
            <a:r>
              <a:rPr lang="ru-RU" sz="3300" dirty="0" smtClean="0">
                <a:solidFill>
                  <a:schemeClr val="bg1"/>
                </a:solidFill>
                <a:latin typeface="Monotype Corsiva" pitchFamily="66" charset="0"/>
              </a:rPr>
              <a:t>неполные </a:t>
            </a:r>
            <a:r>
              <a:rPr lang="ru-RU" sz="3300" dirty="0" smtClean="0">
                <a:solidFill>
                  <a:schemeClr val="bg1"/>
                </a:solidFill>
                <a:latin typeface="Monotype Corsiva" pitchFamily="66" charset="0"/>
              </a:rPr>
              <a:t>ответы; ИЛИ учащийся ответил только на 2 вопроса, заданных в </a:t>
            </a:r>
            <a:r>
              <a:rPr lang="ru-RU" sz="3300" dirty="0" smtClean="0">
                <a:solidFill>
                  <a:schemeClr val="bg1"/>
                </a:solidFill>
                <a:latin typeface="Monotype Corsiva" pitchFamily="66" charset="0"/>
              </a:rPr>
              <a:t>письме-стимуле</a:t>
            </a:r>
            <a:r>
              <a:rPr lang="ru-RU" sz="3300" dirty="0" smtClean="0">
                <a:solidFill>
                  <a:schemeClr val="bg1"/>
                </a:solidFill>
                <a:latin typeface="Monotype Corsiva" pitchFamily="66" charset="0"/>
              </a:rPr>
              <a:t>;</a:t>
            </a:r>
          </a:p>
          <a:p>
            <a:pPr>
              <a:buFont typeface="Wingdings" pitchFamily="2" charset="2"/>
              <a:buChar char="q"/>
            </a:pPr>
            <a:r>
              <a:rPr lang="ru-RU" sz="3300" dirty="0" smtClean="0">
                <a:solidFill>
                  <a:schemeClr val="bg1"/>
                </a:solidFill>
                <a:latin typeface="Monotype Corsiva" pitchFamily="66" charset="0"/>
              </a:rPr>
              <a:t>присутствуют </a:t>
            </a:r>
            <a:r>
              <a:rPr lang="ru-RU" sz="3300" dirty="0" smtClean="0">
                <a:solidFill>
                  <a:schemeClr val="bg1"/>
                </a:solidFill>
                <a:latin typeface="Monotype Corsiva" pitchFamily="66" charset="0"/>
              </a:rPr>
              <a:t>элементы формального стиля (например, в выборе </a:t>
            </a:r>
            <a:r>
              <a:rPr lang="ru-RU" sz="3300" dirty="0" smtClean="0">
                <a:solidFill>
                  <a:schemeClr val="bg1"/>
                </a:solidFill>
                <a:latin typeface="Monotype Corsiva" pitchFamily="66" charset="0"/>
              </a:rPr>
              <a:t>завершающей </a:t>
            </a:r>
            <a:r>
              <a:rPr lang="ru-RU" sz="3300" dirty="0" smtClean="0">
                <a:solidFill>
                  <a:schemeClr val="bg1"/>
                </a:solidFill>
                <a:latin typeface="Monotype Corsiva" pitchFamily="66" charset="0"/>
              </a:rPr>
              <a:t>фразы);</a:t>
            </a:r>
          </a:p>
          <a:p>
            <a:pPr>
              <a:buFont typeface="Wingdings" pitchFamily="2" charset="2"/>
              <a:buChar char="q"/>
            </a:pPr>
            <a:r>
              <a:rPr lang="ru-RU" sz="3300" dirty="0" smtClean="0">
                <a:solidFill>
                  <a:schemeClr val="bg1"/>
                </a:solidFill>
                <a:latin typeface="Monotype Corsiva" pitchFamily="66" charset="0"/>
              </a:rPr>
              <a:t>не </a:t>
            </a:r>
            <a:r>
              <a:rPr lang="ru-RU" sz="3300" dirty="0" smtClean="0">
                <a:solidFill>
                  <a:schemeClr val="bg1"/>
                </a:solidFill>
                <a:latin typeface="Monotype Corsiva" pitchFamily="66" charset="0"/>
              </a:rPr>
              <a:t>соблюдены (или частично соблюдены) нормы вежливости (</a:t>
            </a:r>
            <a:r>
              <a:rPr lang="ru-RU" sz="3300" dirty="0" smtClean="0">
                <a:solidFill>
                  <a:schemeClr val="bg1"/>
                </a:solidFill>
                <a:latin typeface="Monotype Corsiva" pitchFamily="66" charset="0"/>
              </a:rPr>
              <a:t>например</a:t>
            </a:r>
            <a:r>
              <a:rPr lang="ru-RU" sz="3300" dirty="0" smtClean="0">
                <a:solidFill>
                  <a:schemeClr val="bg1"/>
                </a:solidFill>
                <a:latin typeface="Monotype Corsiva" pitchFamily="66" charset="0"/>
              </a:rPr>
              <a:t>, нет благодарности за полученное письмо).</a:t>
            </a:r>
            <a:endParaRPr lang="ru-RU" sz="3300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/>
          <a:lstStyle/>
          <a:p>
            <a:pPr>
              <a:buNone/>
            </a:pPr>
            <a:r>
              <a:rPr lang="ru-RU" b="1" u="sng" dirty="0" smtClean="0">
                <a:solidFill>
                  <a:schemeClr val="bg1"/>
                </a:solidFill>
                <a:latin typeface="Monotype Corsiva" pitchFamily="66" charset="0"/>
              </a:rPr>
              <a:t>0 баллов: Задание не выполнено:</a:t>
            </a:r>
          </a:p>
          <a:p>
            <a:pPr>
              <a:buFont typeface="Wingdings" pitchFamily="2" charset="2"/>
              <a:buChar char="q"/>
            </a:pP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коммуникативная </a:t>
            </a: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задача не решена: отсутствуют ответы на </a:t>
            </a: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два/три заданных </a:t>
            </a: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в письме-стимуле вопроса)</a:t>
            </a:r>
          </a:p>
          <a:p>
            <a:pPr>
              <a:buFont typeface="Wingdings" pitchFamily="2" charset="2"/>
              <a:buChar char="q"/>
            </a:pP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ИЛИ объем </a:t>
            </a: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письма менее 90 слов</a:t>
            </a: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.</a:t>
            </a:r>
          </a:p>
          <a:p>
            <a:pPr>
              <a:buNone/>
            </a:pPr>
            <a:endParaRPr lang="ru-RU" sz="2800" dirty="0" smtClean="0">
              <a:solidFill>
                <a:schemeClr val="bg1"/>
              </a:solidFill>
              <a:latin typeface="Monotype Corsiva" pitchFamily="66" charset="0"/>
            </a:endParaRPr>
          </a:p>
          <a:p>
            <a:pPr>
              <a:buNone/>
            </a:pPr>
            <a:endParaRPr lang="ru-RU" sz="2800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00042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b="1" i="1" u="sng" dirty="0" smtClean="0">
                <a:solidFill>
                  <a:schemeClr val="bg1"/>
                </a:solidFill>
                <a:latin typeface="Monotype Corsiva" pitchFamily="66" charset="0"/>
              </a:rPr>
              <a:t/>
            </a:r>
            <a:br>
              <a:rPr lang="ru-RU" b="1" i="1" u="sng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b="1" i="1" u="sng" dirty="0" smtClean="0">
                <a:solidFill>
                  <a:schemeClr val="bg1"/>
                </a:solidFill>
                <a:latin typeface="Monotype Corsiva" pitchFamily="66" charset="0"/>
              </a:rPr>
              <a:t>К 2: Организация текста</a:t>
            </a:r>
            <a:r>
              <a:rPr lang="ru-RU" b="1" dirty="0" smtClean="0">
                <a:solidFill>
                  <a:schemeClr val="bg1"/>
                </a:solidFill>
                <a:latin typeface="Monotype Corsiva" pitchFamily="66" charset="0"/>
              </a:rPr>
              <a:t/>
            </a:r>
            <a:br>
              <a:rPr lang="ru-RU" b="1" dirty="0" smtClean="0">
                <a:solidFill>
                  <a:schemeClr val="bg1"/>
                </a:solidFill>
                <a:latin typeface="Monotype Corsiva" pitchFamily="66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b="1" u="sng" dirty="0" smtClean="0">
                <a:solidFill>
                  <a:schemeClr val="bg1"/>
                </a:solidFill>
                <a:latin typeface="Monotype Corsiva" pitchFamily="66" charset="0"/>
              </a:rPr>
              <a:t>2 балла: Задание выполнено: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bg1"/>
                </a:solidFill>
              </a:rPr>
              <a:t>текст </a:t>
            </a:r>
            <a:r>
              <a:rPr lang="ru-RU" dirty="0" smtClean="0">
                <a:solidFill>
                  <a:schemeClr val="bg1"/>
                </a:solidFill>
              </a:rPr>
              <a:t>письма логично выстроен </a:t>
            </a:r>
            <a:r>
              <a:rPr lang="ru-RU" dirty="0" smtClean="0">
                <a:solidFill>
                  <a:schemeClr val="bg1"/>
                </a:solidFill>
              </a:rPr>
              <a:t>и правильно </a:t>
            </a:r>
            <a:r>
              <a:rPr lang="ru-RU" dirty="0" smtClean="0">
                <a:solidFill>
                  <a:schemeClr val="bg1"/>
                </a:solidFill>
              </a:rPr>
              <a:t>разделен на абзацы;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bg1"/>
                </a:solidFill>
              </a:rPr>
              <a:t>правильно </a:t>
            </a:r>
            <a:r>
              <a:rPr lang="ru-RU" dirty="0" smtClean="0">
                <a:solidFill>
                  <a:schemeClr val="bg1"/>
                </a:solidFill>
              </a:rPr>
              <a:t>использованы языковые средства для передачи </a:t>
            </a:r>
            <a:r>
              <a:rPr lang="ru-RU" dirty="0" smtClean="0">
                <a:solidFill>
                  <a:schemeClr val="bg1"/>
                </a:solidFill>
              </a:rPr>
              <a:t>логической связи</a:t>
            </a:r>
            <a:r>
              <a:rPr lang="ru-RU" dirty="0" smtClean="0">
                <a:solidFill>
                  <a:schemeClr val="bg1"/>
                </a:solidFill>
              </a:rPr>
              <a:t>;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bg1"/>
                </a:solidFill>
              </a:rPr>
              <a:t>оформление </a:t>
            </a:r>
            <a:r>
              <a:rPr lang="ru-RU" dirty="0" smtClean="0">
                <a:solidFill>
                  <a:schemeClr val="bg1"/>
                </a:solidFill>
              </a:rPr>
              <a:t>письма соответствует нормам письменного этикета, </a:t>
            </a:r>
            <a:r>
              <a:rPr lang="ru-RU" dirty="0" smtClean="0">
                <a:solidFill>
                  <a:schemeClr val="bg1"/>
                </a:solidFill>
              </a:rPr>
              <a:t>принятого </a:t>
            </a:r>
            <a:r>
              <a:rPr lang="ru-RU" dirty="0" smtClean="0">
                <a:solidFill>
                  <a:schemeClr val="bg1"/>
                </a:solidFill>
              </a:rPr>
              <a:t>в англоязычных странах.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Monotype Corsiva" pitchFamily="66" charset="0"/>
              </a:rPr>
              <a:t>Структура письма</a:t>
            </a:r>
            <a:endParaRPr lang="ru-RU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42908" y="1397000"/>
          <a:ext cx="7858180" cy="4520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71638"/>
                <a:gridCol w="4000528"/>
                <a:gridCol w="1143008"/>
                <a:gridCol w="1143006"/>
              </a:tblGrid>
              <a:tr h="1015200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Тип задания</a:t>
                      </a:r>
                      <a:endParaRPr lang="ru-RU" sz="2400" b="1" i="0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Проверяемые умения</a:t>
                      </a:r>
                      <a:endParaRPr lang="ru-RU" sz="2400" b="1" i="0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Объем</a:t>
                      </a:r>
                      <a:endParaRPr lang="ru-RU" sz="2400" b="1" i="0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Макс.</a:t>
                      </a:r>
                    </a:p>
                    <a:p>
                      <a:pPr algn="ctr"/>
                      <a:r>
                        <a:rPr lang="ru-RU" sz="2400" b="1" i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балл</a:t>
                      </a:r>
                      <a:endParaRPr lang="ru-RU" sz="2400" b="1" i="0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88172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Monotype Corsiva" pitchFamily="66" charset="0"/>
                          <a:cs typeface="Times New Roman" pitchFamily="18" charset="0"/>
                        </a:rPr>
                        <a:t>Личное письмо</a:t>
                      </a:r>
                      <a:endParaRPr lang="ru-RU" sz="28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Monotype Corsiva" pitchFamily="66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q"/>
                      </a:pPr>
                      <a:r>
                        <a:rPr lang="ru-RU" sz="2800" b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Monotype Corsiva" pitchFamily="66" charset="0"/>
                          <a:cs typeface="Times New Roman" pitchFamily="18" charset="0"/>
                        </a:rPr>
                        <a:t> дать развернутое сообщение</a:t>
                      </a:r>
                    </a:p>
                    <a:p>
                      <a:pPr>
                        <a:buFont typeface="Wingdings" pitchFamily="2" charset="2"/>
                        <a:buChar char="q"/>
                      </a:pPr>
                      <a:r>
                        <a:rPr lang="ru-RU" sz="2800" b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Monotype Corsiva" pitchFamily="66" charset="0"/>
                          <a:cs typeface="Times New Roman" pitchFamily="18" charset="0"/>
                        </a:rPr>
                        <a:t> использовать неофициальный стиль</a:t>
                      </a:r>
                    </a:p>
                    <a:p>
                      <a:pPr>
                        <a:buFont typeface="Wingdings" pitchFamily="2" charset="2"/>
                        <a:buChar char="q"/>
                      </a:pPr>
                      <a:r>
                        <a:rPr lang="ru-RU" sz="2800" b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Monotype Corsiva" pitchFamily="66" charset="0"/>
                          <a:cs typeface="Times New Roman" pitchFamily="18" charset="0"/>
                        </a:rPr>
                        <a:t> соблюдать формат неофициального письма</a:t>
                      </a:r>
                    </a:p>
                    <a:p>
                      <a:pPr>
                        <a:buFont typeface="Wingdings" pitchFamily="2" charset="2"/>
                        <a:buChar char="q"/>
                      </a:pPr>
                      <a:r>
                        <a:rPr lang="ru-RU" sz="2800" b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Monotype Corsiva" pitchFamily="66" charset="0"/>
                          <a:cs typeface="Times New Roman" pitchFamily="18" charset="0"/>
                        </a:rPr>
                        <a:t> правильно использовать</a:t>
                      </a:r>
                      <a:r>
                        <a:rPr lang="ru-RU" sz="2800" b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Monotype Corsiva" pitchFamily="66" charset="0"/>
                          <a:cs typeface="Times New Roman" pitchFamily="18" charset="0"/>
                        </a:rPr>
                        <a:t> языковые средства</a:t>
                      </a:r>
                      <a:endParaRPr lang="ru-RU" sz="2800" b="0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Monotype Corsiva" pitchFamily="66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Monotype Corsiva" pitchFamily="66" charset="0"/>
                          <a:cs typeface="Times New Roman" pitchFamily="18" charset="0"/>
                        </a:rPr>
                        <a:t>100 –</a:t>
                      </a:r>
                    </a:p>
                    <a:p>
                      <a:pPr algn="ctr"/>
                      <a:r>
                        <a:rPr lang="ru-RU" sz="28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Monotype Corsiva" pitchFamily="66" charset="0"/>
                          <a:cs typeface="Times New Roman" pitchFamily="18" charset="0"/>
                        </a:rPr>
                        <a:t>120 слов</a:t>
                      </a:r>
                      <a:endParaRPr lang="ru-RU" sz="28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Monotype Corsiva" pitchFamily="66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Monotype Corsiva" pitchFamily="66" charset="0"/>
                          <a:cs typeface="Times New Roman" pitchFamily="18" charset="0"/>
                        </a:rPr>
                        <a:t>10</a:t>
                      </a:r>
                      <a:endParaRPr lang="ru-RU" sz="28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Monotype Corsiva" pitchFamily="66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b="1" u="sng" dirty="0" smtClean="0">
                <a:solidFill>
                  <a:schemeClr val="bg1"/>
                </a:solidFill>
                <a:latin typeface="Monotype Corsiva" pitchFamily="66" charset="0"/>
              </a:rPr>
              <a:t>1 балл: </a:t>
            </a:r>
            <a:r>
              <a:rPr lang="ru-RU" sz="3600" b="1" u="sng" dirty="0" smtClean="0">
                <a:solidFill>
                  <a:schemeClr val="bg1"/>
                </a:solidFill>
                <a:latin typeface="Monotype Corsiva" pitchFamily="66" charset="0"/>
              </a:rPr>
              <a:t>Задание </a:t>
            </a:r>
            <a:r>
              <a:rPr lang="ru-RU" sz="3600" b="1" u="sng" dirty="0" smtClean="0">
                <a:solidFill>
                  <a:schemeClr val="bg1"/>
                </a:solidFill>
                <a:latin typeface="Monotype Corsiva" pitchFamily="66" charset="0"/>
              </a:rPr>
              <a:t>выполнено частично:</a:t>
            </a:r>
          </a:p>
          <a:p>
            <a:pPr>
              <a:buFont typeface="Wingdings" pitchFamily="2" charset="2"/>
              <a:buChar char="q"/>
            </a:pPr>
            <a:r>
              <a:rPr lang="ru-RU" b="1" dirty="0" smtClean="0">
                <a:solidFill>
                  <a:schemeClr val="bg1"/>
                </a:solidFill>
                <a:latin typeface="Monotype Corsiva" pitchFamily="66" charset="0"/>
              </a:rPr>
              <a:t>текст письма в целом выстроен логично, но допущены ошибки в </a:t>
            </a:r>
            <a:r>
              <a:rPr lang="ru-RU" b="1" dirty="0" smtClean="0">
                <a:solidFill>
                  <a:schemeClr val="bg1"/>
                </a:solidFill>
                <a:latin typeface="Monotype Corsiva" pitchFamily="66" charset="0"/>
              </a:rPr>
              <a:t>выделении </a:t>
            </a:r>
            <a:r>
              <a:rPr lang="ru-RU" b="1" dirty="0" smtClean="0">
                <a:solidFill>
                  <a:schemeClr val="bg1"/>
                </a:solidFill>
                <a:latin typeface="Monotype Corsiva" pitchFamily="66" charset="0"/>
              </a:rPr>
              <a:t>абзацев;</a:t>
            </a:r>
          </a:p>
          <a:p>
            <a:pPr>
              <a:buFont typeface="Wingdings" pitchFamily="2" charset="2"/>
              <a:buChar char="q"/>
            </a:pPr>
            <a:r>
              <a:rPr lang="ru-RU" b="1" dirty="0" smtClean="0">
                <a:solidFill>
                  <a:schemeClr val="bg1"/>
                </a:solidFill>
                <a:latin typeface="Monotype Corsiva" pitchFamily="66" charset="0"/>
              </a:rPr>
              <a:t>И/ИЛИ </a:t>
            </a:r>
            <a:r>
              <a:rPr lang="ru-RU" b="1" dirty="0" smtClean="0">
                <a:solidFill>
                  <a:schemeClr val="bg1"/>
                </a:solidFill>
                <a:latin typeface="Monotype Corsiva" pitchFamily="66" charset="0"/>
              </a:rPr>
              <a:t>имеются 1–2 ошибки при использовании средств </a:t>
            </a:r>
            <a:r>
              <a:rPr lang="ru-RU" b="1" dirty="0" smtClean="0">
                <a:solidFill>
                  <a:schemeClr val="bg1"/>
                </a:solidFill>
                <a:latin typeface="Monotype Corsiva" pitchFamily="66" charset="0"/>
              </a:rPr>
              <a:t>логической связи</a:t>
            </a:r>
            <a:r>
              <a:rPr lang="ru-RU" b="1" dirty="0" smtClean="0">
                <a:solidFill>
                  <a:schemeClr val="bg1"/>
                </a:solidFill>
                <a:latin typeface="Monotype Corsiva" pitchFamily="66" charset="0"/>
              </a:rPr>
              <a:t>;</a:t>
            </a:r>
          </a:p>
          <a:p>
            <a:pPr>
              <a:buFont typeface="Wingdings" pitchFamily="2" charset="2"/>
              <a:buChar char="q"/>
            </a:pPr>
            <a:r>
              <a:rPr lang="ru-RU" b="1" dirty="0" smtClean="0">
                <a:solidFill>
                  <a:schemeClr val="bg1"/>
                </a:solidFill>
                <a:latin typeface="Monotype Corsiva" pitchFamily="66" charset="0"/>
              </a:rPr>
              <a:t>имеются </a:t>
            </a:r>
            <a:r>
              <a:rPr lang="ru-RU" b="1" dirty="0" smtClean="0">
                <a:solidFill>
                  <a:schemeClr val="bg1"/>
                </a:solidFill>
                <a:latin typeface="Monotype Corsiva" pitchFamily="66" charset="0"/>
              </a:rPr>
              <a:t>отдельные нарушения в оформлении письма: отсутствуют </a:t>
            </a:r>
            <a:r>
              <a:rPr lang="ru-RU" b="1" dirty="0" smtClean="0">
                <a:solidFill>
                  <a:schemeClr val="bg1"/>
                </a:solidFill>
                <a:latin typeface="Monotype Corsiva" pitchFamily="66" charset="0"/>
              </a:rPr>
              <a:t>1-2 </a:t>
            </a:r>
            <a:r>
              <a:rPr lang="ru-RU" b="1" dirty="0" smtClean="0">
                <a:solidFill>
                  <a:schemeClr val="bg1"/>
                </a:solidFill>
                <a:latin typeface="Monotype Corsiva" pitchFamily="66" charset="0"/>
              </a:rPr>
              <a:t>элемента, характерных для оформления личного письма, например, </a:t>
            </a:r>
            <a:r>
              <a:rPr lang="ru-RU" b="1" dirty="0" smtClean="0">
                <a:solidFill>
                  <a:schemeClr val="bg1"/>
                </a:solidFill>
                <a:latin typeface="Monotype Corsiva" pitchFamily="66" charset="0"/>
              </a:rPr>
              <a:t>отсутствует </a:t>
            </a:r>
            <a:r>
              <a:rPr lang="ru-RU" b="1" dirty="0" smtClean="0">
                <a:solidFill>
                  <a:schemeClr val="bg1"/>
                </a:solidFill>
                <a:latin typeface="Monotype Corsiva" pitchFamily="66" charset="0"/>
              </a:rPr>
              <a:t>дата или неправильно написан адрес.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</p:spPr>
        <p:txBody>
          <a:bodyPr/>
          <a:lstStyle/>
          <a:p>
            <a:pPr>
              <a:buNone/>
            </a:pPr>
            <a:r>
              <a:rPr lang="ru-RU" b="1" u="sng" dirty="0" smtClean="0">
                <a:solidFill>
                  <a:schemeClr val="bg1"/>
                </a:solidFill>
                <a:latin typeface="Monotype Corsiva" pitchFamily="66" charset="0"/>
              </a:rPr>
              <a:t>0 баллов: Задание не выполнено: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bg1"/>
                </a:solidFill>
                <a:latin typeface="Monotype Corsiva" pitchFamily="66" charset="0"/>
              </a:rPr>
              <a:t>допущены многочисленные нарушения в логике письма;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bg1"/>
                </a:solidFill>
                <a:latin typeface="Monotype Corsiva" pitchFamily="66" charset="0"/>
              </a:rPr>
              <a:t>И/ИЛИ </a:t>
            </a:r>
            <a:r>
              <a:rPr lang="ru-RU" dirty="0" smtClean="0">
                <a:solidFill>
                  <a:schemeClr val="bg1"/>
                </a:solidFill>
                <a:latin typeface="Monotype Corsiva" pitchFamily="66" charset="0"/>
              </a:rPr>
              <a:t>оформление письма не соответствует нормам </a:t>
            </a:r>
            <a:r>
              <a:rPr lang="ru-RU" dirty="0" smtClean="0">
                <a:solidFill>
                  <a:schemeClr val="bg1"/>
                </a:solidFill>
                <a:latin typeface="Monotype Corsiva" pitchFamily="66" charset="0"/>
              </a:rPr>
              <a:t>письменного этикета</a:t>
            </a:r>
            <a:r>
              <a:rPr lang="ru-RU" dirty="0" smtClean="0">
                <a:solidFill>
                  <a:schemeClr val="bg1"/>
                </a:solidFill>
                <a:latin typeface="Monotype Corsiva" pitchFamily="66" charset="0"/>
              </a:rPr>
              <a:t>, принятого в англоязычных странах.</a:t>
            </a:r>
            <a:endParaRPr lang="ru-RU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500042"/>
            <a:ext cx="8229600" cy="5054617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sz="4000" b="1" i="1" u="sng" dirty="0" smtClean="0">
                <a:solidFill>
                  <a:schemeClr val="bg1"/>
                </a:solidFill>
                <a:latin typeface="Monotype Corsiva" pitchFamily="66" charset="0"/>
              </a:rPr>
              <a:t>К 3: Лексико-грамматическое оформление текста</a:t>
            </a:r>
            <a:endParaRPr lang="ru-RU" sz="4000" b="1" dirty="0" smtClean="0">
              <a:solidFill>
                <a:schemeClr val="bg1"/>
              </a:solidFill>
              <a:latin typeface="Monotype Corsiva" pitchFamily="66" charset="0"/>
            </a:endParaRPr>
          </a:p>
          <a:p>
            <a:pPr algn="just">
              <a:buNone/>
            </a:pPr>
            <a:r>
              <a:rPr lang="ru-RU" sz="3600" b="1" u="sng" dirty="0" smtClean="0">
                <a:solidFill>
                  <a:schemeClr val="bg1"/>
                </a:solidFill>
                <a:latin typeface="Monotype Corsiva" pitchFamily="66" charset="0"/>
              </a:rPr>
              <a:t>3 балла </a:t>
            </a:r>
            <a:r>
              <a:rPr lang="ru-RU" sz="3600" u="sng" dirty="0" smtClean="0">
                <a:solidFill>
                  <a:schemeClr val="bg1"/>
                </a:solidFill>
                <a:latin typeface="Monotype Corsiva" pitchFamily="66" charset="0"/>
              </a:rPr>
              <a:t>- </a:t>
            </a:r>
            <a:r>
              <a:rPr lang="ru-RU" sz="3600" b="1" u="sng" dirty="0" smtClean="0">
                <a:solidFill>
                  <a:schemeClr val="bg1"/>
                </a:solidFill>
                <a:latin typeface="Monotype Corsiva" pitchFamily="66" charset="0"/>
              </a:rPr>
              <a:t>Задание </a:t>
            </a:r>
            <a:r>
              <a:rPr lang="ru-RU" sz="3600" b="1" u="sng" dirty="0" smtClean="0">
                <a:solidFill>
                  <a:schemeClr val="bg1"/>
                </a:solidFill>
                <a:latin typeface="Monotype Corsiva" pitchFamily="66" charset="0"/>
              </a:rPr>
              <a:t>выполнено полностью</a:t>
            </a:r>
            <a:r>
              <a:rPr lang="ru-RU" sz="3600" b="1" u="sng" dirty="0" smtClean="0">
                <a:solidFill>
                  <a:schemeClr val="bg1"/>
                </a:solidFill>
                <a:latin typeface="Monotype Corsiva" pitchFamily="66" charset="0"/>
              </a:rPr>
              <a:t>: </a:t>
            </a:r>
          </a:p>
          <a:p>
            <a:pPr algn="just">
              <a:buFont typeface="Wingdings" pitchFamily="2" charset="2"/>
              <a:buChar char="q"/>
            </a:pP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использованная лексика и грамматические структуры </a:t>
            </a: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соответствуют поставленной </a:t>
            </a: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коммуникативной задаче;</a:t>
            </a:r>
          </a:p>
          <a:p>
            <a:pPr algn="just">
              <a:buFont typeface="Wingdings" pitchFamily="2" charset="2"/>
              <a:buChar char="q"/>
            </a:pP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употреблена </a:t>
            </a: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разнообразная лексика (уровень А2);</a:t>
            </a:r>
          </a:p>
          <a:p>
            <a:pPr algn="just">
              <a:buFont typeface="Wingdings" pitchFamily="2" charset="2"/>
              <a:buChar char="q"/>
            </a:pP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используются </a:t>
            </a: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простые и сложные грамматические </a:t>
            </a: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структуры;</a:t>
            </a:r>
          </a:p>
          <a:p>
            <a:pPr algn="just">
              <a:buFont typeface="Wingdings" pitchFamily="2" charset="2"/>
              <a:buChar char="q"/>
            </a:pP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используются </a:t>
            </a: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простые и сложные </a:t>
            </a: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предложения допущены </a:t>
            </a: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не более 1-2 языковых ошибок, не затрудняющих </a:t>
            </a: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понимание</a:t>
            </a: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.</a:t>
            </a:r>
            <a:endParaRPr lang="ru-RU" sz="2400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sz="4000" b="1" u="sng" dirty="0" smtClean="0">
                <a:solidFill>
                  <a:schemeClr val="bg1"/>
                </a:solidFill>
                <a:latin typeface="Monotype Corsiva" pitchFamily="66" charset="0"/>
              </a:rPr>
              <a:t>2</a:t>
            </a:r>
            <a:r>
              <a:rPr lang="ru-RU" sz="4000" b="1" u="sng" dirty="0" smtClean="0">
                <a:solidFill>
                  <a:schemeClr val="bg1"/>
                </a:solidFill>
                <a:latin typeface="Monotype Corsiva" pitchFamily="66" charset="0"/>
              </a:rPr>
              <a:t> балла: Задание </a:t>
            </a:r>
            <a:r>
              <a:rPr lang="ru-RU" sz="4000" b="1" u="sng" dirty="0" smtClean="0">
                <a:solidFill>
                  <a:schemeClr val="bg1"/>
                </a:solidFill>
                <a:latin typeface="Monotype Corsiva" pitchFamily="66" charset="0"/>
              </a:rPr>
              <a:t>выполнено </a:t>
            </a:r>
            <a:r>
              <a:rPr lang="ru-RU" sz="4000" b="1" u="sng" dirty="0" smtClean="0">
                <a:solidFill>
                  <a:schemeClr val="bg1"/>
                </a:solidFill>
                <a:latin typeface="Monotype Corsiva" pitchFamily="66" charset="0"/>
              </a:rPr>
              <a:t>:</a:t>
            </a:r>
            <a:endParaRPr lang="ru-RU" sz="4000" u="sng" dirty="0" smtClean="0">
              <a:solidFill>
                <a:schemeClr val="bg1"/>
              </a:solidFill>
              <a:latin typeface="Monotype Corsiva" pitchFamily="66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использованная лексика и грамматические структуры </a:t>
            </a: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соответствуют поставленной </a:t>
            </a: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коммуникативной задаче;</a:t>
            </a:r>
          </a:p>
          <a:p>
            <a:pPr algn="just">
              <a:buFont typeface="Wingdings" pitchFamily="2" charset="2"/>
              <a:buChar char="q"/>
            </a:pP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употреблена </a:t>
            </a: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разнообразная лексика (уровень А2</a:t>
            </a: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), используются </a:t>
            </a: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простые и сложные грамматические структуры;</a:t>
            </a:r>
          </a:p>
          <a:p>
            <a:pPr algn="just">
              <a:buFont typeface="Wingdings" pitchFamily="2" charset="2"/>
              <a:buChar char="q"/>
            </a:pP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используются </a:t>
            </a: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простые и сложные предложения;</a:t>
            </a:r>
          </a:p>
          <a:p>
            <a:pPr algn="just">
              <a:buFont typeface="Wingdings" pitchFamily="2" charset="2"/>
              <a:buChar char="q"/>
            </a:pP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допущено </a:t>
            </a: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не более 4 языковых ошибок, не затрудняющих </a:t>
            </a: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понимание</a:t>
            </a: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;</a:t>
            </a:r>
          </a:p>
          <a:p>
            <a:pPr algn="just">
              <a:buFont typeface="Wingdings" pitchFamily="2" charset="2"/>
              <a:buChar char="q"/>
            </a:pP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ИЛИ </a:t>
            </a: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языковые ошибки отсутствуют, но используется </a:t>
            </a: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лексические единицы </a:t>
            </a: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и простые грамматические структуры только элементарного </a:t>
            </a: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уровня</a:t>
            </a: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.</a:t>
            </a:r>
          </a:p>
          <a:p>
            <a:pPr>
              <a:buNone/>
            </a:pPr>
            <a:endParaRPr lang="ru-RU" sz="2800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3900" b="1" u="sng" dirty="0" smtClean="0">
                <a:solidFill>
                  <a:schemeClr val="bg1"/>
                </a:solidFill>
                <a:latin typeface="Monotype Corsiva" pitchFamily="66" charset="0"/>
              </a:rPr>
              <a:t>1 балл: </a:t>
            </a:r>
            <a:r>
              <a:rPr lang="ru-RU" sz="3900" b="1" u="sng" dirty="0" smtClean="0">
                <a:solidFill>
                  <a:schemeClr val="bg1"/>
                </a:solidFill>
                <a:latin typeface="Monotype Corsiva" pitchFamily="66" charset="0"/>
              </a:rPr>
              <a:t>Задание выполнено частично</a:t>
            </a:r>
            <a:r>
              <a:rPr lang="ru-RU" sz="3900" b="1" u="sng" dirty="0" smtClean="0">
                <a:solidFill>
                  <a:schemeClr val="bg1"/>
                </a:solidFill>
                <a:latin typeface="Monotype Corsiva" pitchFamily="66" charset="0"/>
              </a:rPr>
              <a:t>:</a:t>
            </a:r>
          </a:p>
          <a:p>
            <a:pPr>
              <a:buFont typeface="Wingdings" pitchFamily="2" charset="2"/>
              <a:buChar char="q"/>
            </a:pPr>
            <a:r>
              <a:rPr lang="ru-RU" sz="3000" dirty="0" smtClean="0">
                <a:solidFill>
                  <a:schemeClr val="bg1"/>
                </a:solidFill>
                <a:latin typeface="Monotype Corsiva" pitchFamily="66" charset="0"/>
              </a:rPr>
              <a:t>использованная лексика и грамматические структуры в целом </a:t>
            </a:r>
            <a:r>
              <a:rPr lang="ru-RU" sz="3000" dirty="0" smtClean="0">
                <a:solidFill>
                  <a:schemeClr val="bg1"/>
                </a:solidFill>
                <a:latin typeface="Monotype Corsiva" pitchFamily="66" charset="0"/>
              </a:rPr>
              <a:t>соответствуют </a:t>
            </a:r>
            <a:r>
              <a:rPr lang="ru-RU" sz="3000" dirty="0" smtClean="0">
                <a:solidFill>
                  <a:schemeClr val="bg1"/>
                </a:solidFill>
                <a:latin typeface="Monotype Corsiva" pitchFamily="66" charset="0"/>
              </a:rPr>
              <a:t>поставленной коммуникативной задаче;</a:t>
            </a:r>
          </a:p>
          <a:p>
            <a:pPr>
              <a:buFont typeface="Wingdings" pitchFamily="2" charset="2"/>
              <a:buChar char="q"/>
            </a:pPr>
            <a:r>
              <a:rPr lang="ru-RU" sz="3000" dirty="0" smtClean="0">
                <a:solidFill>
                  <a:schemeClr val="bg1"/>
                </a:solidFill>
                <a:latin typeface="Monotype Corsiva" pitchFamily="66" charset="0"/>
              </a:rPr>
              <a:t>употреблена </a:t>
            </a:r>
            <a:r>
              <a:rPr lang="ru-RU" sz="3000" dirty="0" smtClean="0">
                <a:solidFill>
                  <a:schemeClr val="bg1"/>
                </a:solidFill>
                <a:latin typeface="Monotype Corsiva" pitchFamily="66" charset="0"/>
              </a:rPr>
              <a:t>лексика в основном элементарного уровня;</a:t>
            </a:r>
          </a:p>
          <a:p>
            <a:pPr>
              <a:buFont typeface="Wingdings" pitchFamily="2" charset="2"/>
              <a:buChar char="q"/>
            </a:pPr>
            <a:r>
              <a:rPr lang="ru-RU" sz="3000" dirty="0" smtClean="0">
                <a:solidFill>
                  <a:schemeClr val="bg1"/>
                </a:solidFill>
                <a:latin typeface="Monotype Corsiva" pitchFamily="66" charset="0"/>
              </a:rPr>
              <a:t>используются </a:t>
            </a:r>
            <a:r>
              <a:rPr lang="ru-RU" sz="3000" dirty="0" smtClean="0">
                <a:solidFill>
                  <a:schemeClr val="bg1"/>
                </a:solidFill>
                <a:latin typeface="Monotype Corsiva" pitchFamily="66" charset="0"/>
              </a:rPr>
              <a:t>в основном простые грамматические структуры;</a:t>
            </a:r>
          </a:p>
          <a:p>
            <a:pPr>
              <a:buFont typeface="Wingdings" pitchFamily="2" charset="2"/>
              <a:buChar char="q"/>
            </a:pPr>
            <a:r>
              <a:rPr lang="ru-RU" sz="3000" dirty="0" smtClean="0">
                <a:solidFill>
                  <a:schemeClr val="bg1"/>
                </a:solidFill>
                <a:latin typeface="Monotype Corsiva" pitchFamily="66" charset="0"/>
              </a:rPr>
              <a:t>допущено </a:t>
            </a:r>
            <a:r>
              <a:rPr lang="ru-RU" sz="3000" dirty="0" smtClean="0">
                <a:solidFill>
                  <a:schemeClr val="bg1"/>
                </a:solidFill>
                <a:latin typeface="Monotype Corsiva" pitchFamily="66" charset="0"/>
              </a:rPr>
              <a:t>не более 5 языковых ошибок, не затрудняющих </a:t>
            </a:r>
            <a:r>
              <a:rPr lang="ru-RU" sz="3000" dirty="0" smtClean="0">
                <a:solidFill>
                  <a:schemeClr val="bg1"/>
                </a:solidFill>
                <a:latin typeface="Monotype Corsiva" pitchFamily="66" charset="0"/>
              </a:rPr>
              <a:t>понимание </a:t>
            </a:r>
            <a:r>
              <a:rPr lang="ru-RU" sz="3000" dirty="0" smtClean="0">
                <a:solidFill>
                  <a:schemeClr val="bg1"/>
                </a:solidFill>
                <a:latin typeface="Monotype Corsiva" pitchFamily="66" charset="0"/>
              </a:rPr>
              <a:t>текста;</a:t>
            </a:r>
          </a:p>
          <a:p>
            <a:pPr>
              <a:buFont typeface="Wingdings" pitchFamily="2" charset="2"/>
              <a:buChar char="q"/>
            </a:pPr>
            <a:r>
              <a:rPr lang="ru-RU" sz="3000" dirty="0" smtClean="0">
                <a:solidFill>
                  <a:schemeClr val="bg1"/>
                </a:solidFill>
                <a:latin typeface="Monotype Corsiva" pitchFamily="66" charset="0"/>
              </a:rPr>
              <a:t>И/ИЛИ </a:t>
            </a:r>
            <a:r>
              <a:rPr lang="ru-RU" sz="3000" dirty="0" smtClean="0">
                <a:solidFill>
                  <a:schemeClr val="bg1"/>
                </a:solidFill>
                <a:latin typeface="Monotype Corsiva" pitchFamily="66" charset="0"/>
              </a:rPr>
              <a:t>допущены языковые ошибки, которые затрудняют </a:t>
            </a:r>
            <a:r>
              <a:rPr lang="ru-RU" sz="3000" dirty="0" smtClean="0">
                <a:solidFill>
                  <a:schemeClr val="bg1"/>
                </a:solidFill>
                <a:latin typeface="Monotype Corsiva" pitchFamily="66" charset="0"/>
              </a:rPr>
              <a:t>понимание </a:t>
            </a:r>
            <a:r>
              <a:rPr lang="ru-RU" sz="3000" dirty="0" smtClean="0">
                <a:solidFill>
                  <a:schemeClr val="bg1"/>
                </a:solidFill>
                <a:latin typeface="Monotype Corsiva" pitchFamily="66" charset="0"/>
              </a:rPr>
              <a:t>текста письма (не более 1-2 ошибок)</a:t>
            </a:r>
            <a:endParaRPr lang="ru-RU" sz="3000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/>
          <a:lstStyle/>
          <a:p>
            <a:pPr>
              <a:buNone/>
            </a:pPr>
            <a:r>
              <a:rPr lang="ru-RU" b="1" u="sng" dirty="0" smtClean="0">
                <a:solidFill>
                  <a:schemeClr val="bg1"/>
                </a:solidFill>
                <a:latin typeface="Monotype Corsiva" pitchFamily="66" charset="0"/>
              </a:rPr>
              <a:t>0 баллов: Задание не выполнено:</a:t>
            </a:r>
          </a:p>
          <a:p>
            <a:pPr>
              <a:buFont typeface="Wingdings" pitchFamily="2" charset="2"/>
              <a:buChar char="q"/>
            </a:pP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д</a:t>
            </a: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опущены многочисленные языковые ошибки, которые затрудняют понимание текста</a:t>
            </a: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.</a:t>
            </a:r>
          </a:p>
          <a:p>
            <a:pPr>
              <a:buNone/>
            </a:pPr>
            <a:endParaRPr lang="ru-RU" sz="2800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500042"/>
            <a:ext cx="8229600" cy="505461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i="1" u="sng" dirty="0" smtClean="0">
                <a:solidFill>
                  <a:schemeClr val="bg1"/>
                </a:solidFill>
                <a:latin typeface="Monotype Corsiva" pitchFamily="66" charset="0"/>
              </a:rPr>
              <a:t>К 4: Орфография и пунктуация</a:t>
            </a:r>
            <a:endParaRPr lang="ru-RU" sz="4000" b="1" dirty="0" smtClean="0">
              <a:solidFill>
                <a:schemeClr val="bg1"/>
              </a:solidFill>
              <a:latin typeface="Monotype Corsiva" pitchFamily="66" charset="0"/>
            </a:endParaRPr>
          </a:p>
          <a:p>
            <a:pPr algn="just">
              <a:buNone/>
            </a:pPr>
            <a:r>
              <a:rPr lang="ru-RU" sz="3600" b="1" u="sng" dirty="0" smtClean="0">
                <a:solidFill>
                  <a:schemeClr val="bg1"/>
                </a:solidFill>
                <a:latin typeface="Monotype Corsiva" pitchFamily="66" charset="0"/>
              </a:rPr>
              <a:t>2 </a:t>
            </a:r>
            <a:r>
              <a:rPr lang="ru-RU" sz="3600" b="1" u="sng" dirty="0" smtClean="0">
                <a:solidFill>
                  <a:schemeClr val="bg1"/>
                </a:solidFill>
                <a:latin typeface="Monotype Corsiva" pitchFamily="66" charset="0"/>
              </a:rPr>
              <a:t>балла </a:t>
            </a:r>
            <a:r>
              <a:rPr lang="ru-RU" sz="3600" u="sng" dirty="0" smtClean="0">
                <a:solidFill>
                  <a:schemeClr val="bg1"/>
                </a:solidFill>
                <a:latin typeface="Monotype Corsiva" pitchFamily="66" charset="0"/>
              </a:rPr>
              <a:t>- </a:t>
            </a:r>
            <a:r>
              <a:rPr lang="ru-RU" sz="3600" b="1" u="sng" dirty="0" smtClean="0">
                <a:solidFill>
                  <a:schemeClr val="bg1"/>
                </a:solidFill>
                <a:latin typeface="Monotype Corsiva" pitchFamily="66" charset="0"/>
              </a:rPr>
              <a:t>Задание </a:t>
            </a:r>
            <a:r>
              <a:rPr lang="ru-RU" sz="3600" b="1" u="sng" dirty="0" smtClean="0">
                <a:solidFill>
                  <a:schemeClr val="bg1"/>
                </a:solidFill>
                <a:latin typeface="Monotype Corsiva" pitchFamily="66" charset="0"/>
              </a:rPr>
              <a:t>выполнено полностью</a:t>
            </a:r>
            <a:r>
              <a:rPr lang="ru-RU" sz="3600" b="1" u="sng" dirty="0" smtClean="0">
                <a:solidFill>
                  <a:schemeClr val="bg1"/>
                </a:solidFill>
                <a:latin typeface="Monotype Corsiva" pitchFamily="66" charset="0"/>
              </a:rPr>
              <a:t>: </a:t>
            </a:r>
          </a:p>
          <a:p>
            <a:pPr algn="just">
              <a:buFont typeface="Wingdings" pitchFamily="2" charset="2"/>
              <a:buChar char="q"/>
            </a:pP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орфографические и пунктуационные ошибки отсутствуют;</a:t>
            </a:r>
          </a:p>
          <a:p>
            <a:pPr algn="just">
              <a:buFont typeface="Wingdings" pitchFamily="2" charset="2"/>
              <a:buChar char="q"/>
            </a:pP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ИЛИ </a:t>
            </a: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допущены отдельные орфографические и </a:t>
            </a: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пунктуационные ошибки </a:t>
            </a: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(не более 2), которые не затрудняют понимание текста.</a:t>
            </a:r>
            <a:endParaRPr lang="ru-RU" sz="2400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900" b="1" u="sng" dirty="0" smtClean="0">
                <a:solidFill>
                  <a:schemeClr val="bg1"/>
                </a:solidFill>
                <a:latin typeface="Monotype Corsiva" pitchFamily="66" charset="0"/>
              </a:rPr>
              <a:t>1 балл: </a:t>
            </a:r>
            <a:r>
              <a:rPr lang="ru-RU" sz="3900" b="1" u="sng" dirty="0" smtClean="0">
                <a:solidFill>
                  <a:schemeClr val="bg1"/>
                </a:solidFill>
                <a:latin typeface="Monotype Corsiva" pitchFamily="66" charset="0"/>
              </a:rPr>
              <a:t>Задание выполнено частично</a:t>
            </a:r>
            <a:r>
              <a:rPr lang="ru-RU" sz="3900" b="1" u="sng" dirty="0" smtClean="0">
                <a:solidFill>
                  <a:schemeClr val="bg1"/>
                </a:solidFill>
                <a:latin typeface="Monotype Corsiva" pitchFamily="66" charset="0"/>
              </a:rPr>
              <a:t>:</a:t>
            </a:r>
          </a:p>
          <a:p>
            <a:pPr>
              <a:buFont typeface="Wingdings" pitchFamily="2" charset="2"/>
              <a:buChar char="q"/>
            </a:pPr>
            <a:r>
              <a:rPr lang="ru-RU" sz="3000" dirty="0" smtClean="0">
                <a:solidFill>
                  <a:schemeClr val="bg1"/>
                </a:solidFill>
                <a:latin typeface="Monotype Corsiva" pitchFamily="66" charset="0"/>
              </a:rPr>
              <a:t>допущены орфографические и пунктуационные ошибки (не более </a:t>
            </a:r>
            <a:r>
              <a:rPr lang="ru-RU" sz="3000" dirty="0" smtClean="0">
                <a:solidFill>
                  <a:schemeClr val="bg1"/>
                </a:solidFill>
                <a:latin typeface="Monotype Corsiva" pitchFamily="66" charset="0"/>
              </a:rPr>
              <a:t>3-4</a:t>
            </a:r>
            <a:r>
              <a:rPr lang="ru-RU" sz="3000" dirty="0" smtClean="0">
                <a:solidFill>
                  <a:schemeClr val="bg1"/>
                </a:solidFill>
                <a:latin typeface="Monotype Corsiva" pitchFamily="66" charset="0"/>
              </a:rPr>
              <a:t>), которые не затрудняют понимание текста</a:t>
            </a:r>
            <a:r>
              <a:rPr lang="ru-RU" sz="3000" dirty="0" smtClean="0">
                <a:solidFill>
                  <a:schemeClr val="bg1"/>
                </a:solidFill>
                <a:latin typeface="Monotype Corsiva" pitchFamily="66" charset="0"/>
              </a:rPr>
              <a:t>.</a:t>
            </a:r>
          </a:p>
          <a:p>
            <a:pPr>
              <a:buFont typeface="Wingdings" pitchFamily="2" charset="2"/>
              <a:buChar char="q"/>
            </a:pPr>
            <a:endParaRPr lang="ru-RU" sz="3000" dirty="0" smtClean="0">
              <a:solidFill>
                <a:schemeClr val="bg1"/>
              </a:solidFill>
              <a:latin typeface="Monotype Corsiva" pitchFamily="66" charset="0"/>
            </a:endParaRPr>
          </a:p>
          <a:p>
            <a:pPr>
              <a:buNone/>
            </a:pPr>
            <a:r>
              <a:rPr lang="ru-RU" sz="3600" b="1" u="sng" dirty="0" smtClean="0">
                <a:solidFill>
                  <a:schemeClr val="bg1"/>
                </a:solidFill>
                <a:latin typeface="Monotype Corsiva" pitchFamily="66" charset="0"/>
              </a:rPr>
              <a:t>0 баллов: Задание не выполнено:</a:t>
            </a:r>
          </a:p>
          <a:p>
            <a:pPr>
              <a:buFont typeface="Wingdings" pitchFamily="2" charset="2"/>
              <a:buChar char="q"/>
            </a:pPr>
            <a:r>
              <a:rPr lang="ru-RU" sz="3000" dirty="0" smtClean="0">
                <a:solidFill>
                  <a:schemeClr val="bg1"/>
                </a:solidFill>
                <a:latin typeface="Monotype Corsiva" pitchFamily="66" charset="0"/>
              </a:rPr>
              <a:t>в письме допущены многочисленные языковые ошибки, </a:t>
            </a:r>
            <a:r>
              <a:rPr lang="ru-RU" sz="3000" dirty="0" smtClean="0">
                <a:solidFill>
                  <a:schemeClr val="bg1"/>
                </a:solidFill>
                <a:latin typeface="Monotype Corsiva" pitchFamily="66" charset="0"/>
              </a:rPr>
              <a:t>затрудняющие понимание </a:t>
            </a:r>
            <a:r>
              <a:rPr lang="ru-RU" sz="3000" dirty="0" smtClean="0">
                <a:solidFill>
                  <a:schemeClr val="bg1"/>
                </a:solidFill>
                <a:latin typeface="Monotype Corsiva" pitchFamily="66" charset="0"/>
              </a:rPr>
              <a:t>текста письма </a:t>
            </a:r>
            <a:r>
              <a:rPr lang="ru-RU" sz="3000" dirty="0" smtClean="0">
                <a:solidFill>
                  <a:schemeClr val="bg1"/>
                </a:solidFill>
                <a:latin typeface="Monotype Corsiva" pitchFamily="66" charset="0"/>
              </a:rPr>
              <a:t>(например</a:t>
            </a:r>
            <a:r>
              <a:rPr lang="ru-RU" sz="3000" dirty="0" smtClean="0">
                <a:solidFill>
                  <a:schemeClr val="bg1"/>
                </a:solidFill>
                <a:latin typeface="Monotype Corsiva" pitchFamily="66" charset="0"/>
              </a:rPr>
              <a:t>, отсутствие точек в конце </a:t>
            </a:r>
            <a:r>
              <a:rPr lang="ru-RU" sz="3000" dirty="0" smtClean="0">
                <a:solidFill>
                  <a:schemeClr val="bg1"/>
                </a:solidFill>
                <a:latin typeface="Monotype Corsiva" pitchFamily="66" charset="0"/>
              </a:rPr>
              <a:t>некоторых утвердительных </a:t>
            </a:r>
            <a:r>
              <a:rPr lang="ru-RU" sz="3000" dirty="0" smtClean="0">
                <a:solidFill>
                  <a:schemeClr val="bg1"/>
                </a:solidFill>
                <a:latin typeface="Monotype Corsiva" pitchFamily="66" charset="0"/>
              </a:rPr>
              <a:t>предложений).</a:t>
            </a:r>
            <a:endParaRPr lang="ru-RU" sz="3000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2400" b="1" i="1" dirty="0">
                <a:solidFill>
                  <a:schemeClr val="bg1">
                    <a:lumMod val="65000"/>
                  </a:schemeClr>
                </a:solidFill>
              </a:rPr>
              <a:t>Вы можете использовать данное оформление для</a:t>
            </a:r>
            <a:endParaRPr lang="ru-RU" sz="2400" dirty="0" smtClean="0">
              <a:solidFill>
                <a:schemeClr val="bg1">
                  <a:lumMod val="65000"/>
                </a:schemeClr>
              </a:solidFill>
            </a:endParaRPr>
          </a:p>
          <a:p>
            <a:pPr algn="ctr">
              <a:buNone/>
            </a:pPr>
            <a:r>
              <a:rPr lang="ru-RU" sz="2400" b="1" i="1" dirty="0">
                <a:solidFill>
                  <a:schemeClr val="bg1">
                    <a:lumMod val="65000"/>
                  </a:schemeClr>
                </a:solidFill>
              </a:rPr>
              <a:t>создания своих презентаций, но в своей</a:t>
            </a:r>
            <a:endParaRPr lang="ru-RU" sz="2400" dirty="0" smtClean="0">
              <a:solidFill>
                <a:schemeClr val="bg1">
                  <a:lumMod val="65000"/>
                </a:schemeClr>
              </a:solidFill>
            </a:endParaRPr>
          </a:p>
          <a:p>
            <a:pPr algn="ctr">
              <a:buNone/>
            </a:pPr>
            <a:r>
              <a:rPr lang="ru-RU" sz="2400" b="1" i="1" dirty="0">
                <a:solidFill>
                  <a:schemeClr val="bg1">
                    <a:lumMod val="65000"/>
                  </a:schemeClr>
                </a:solidFill>
              </a:rPr>
              <a:t>презентации вы должны указать источник шаблона:</a:t>
            </a:r>
            <a:endParaRPr lang="ru-RU" sz="2400" dirty="0" smtClean="0">
              <a:solidFill>
                <a:schemeClr val="bg1">
                  <a:lumMod val="65000"/>
                </a:schemeClr>
              </a:solidFill>
            </a:endParaRPr>
          </a:p>
          <a:p>
            <a:pPr algn="ctr">
              <a:buNone/>
            </a:pPr>
            <a:r>
              <a:rPr lang="ru-RU" sz="2400" b="1" i="1" dirty="0">
                <a:solidFill>
                  <a:schemeClr val="bg1"/>
                </a:solidFill>
              </a:rPr>
              <a:t>Ушакова Виктория Викторовна,</a:t>
            </a:r>
            <a:endParaRPr lang="ru-RU" sz="2400" dirty="0" smtClean="0">
              <a:solidFill>
                <a:schemeClr val="bg1"/>
              </a:solidFill>
            </a:endParaRPr>
          </a:p>
          <a:p>
            <a:pPr algn="ctr">
              <a:buNone/>
            </a:pPr>
            <a:r>
              <a:rPr lang="ru-RU" sz="2400" b="1" i="1" dirty="0">
                <a:solidFill>
                  <a:schemeClr val="bg1"/>
                </a:solidFill>
              </a:rPr>
              <a:t>учитель немецкого и английского языков,</a:t>
            </a:r>
            <a:endParaRPr lang="ru-RU" sz="2400" dirty="0" smtClean="0">
              <a:solidFill>
                <a:schemeClr val="bg1"/>
              </a:solidFill>
            </a:endParaRPr>
          </a:p>
          <a:p>
            <a:pPr algn="ctr">
              <a:buNone/>
            </a:pPr>
            <a:r>
              <a:rPr lang="ru-RU" sz="2400" b="1" i="1" dirty="0">
                <a:solidFill>
                  <a:schemeClr val="bg1"/>
                </a:solidFill>
              </a:rPr>
              <a:t>МОУ «Лицей № 5»,</a:t>
            </a:r>
            <a:endParaRPr lang="ru-RU" sz="2400" dirty="0" smtClean="0">
              <a:solidFill>
                <a:schemeClr val="bg1"/>
              </a:solidFill>
            </a:endParaRPr>
          </a:p>
          <a:p>
            <a:pPr algn="ctr">
              <a:buNone/>
            </a:pPr>
            <a:r>
              <a:rPr lang="ru-RU" sz="2400" b="1" i="1" dirty="0">
                <a:solidFill>
                  <a:schemeClr val="bg1"/>
                </a:solidFill>
              </a:rPr>
              <a:t>г. Железногорска, Курской области</a:t>
            </a:r>
            <a:endParaRPr lang="ru-RU" sz="2400" dirty="0" smtClean="0">
              <a:solidFill>
                <a:schemeClr val="bg1"/>
              </a:solidFill>
            </a:endParaRPr>
          </a:p>
          <a:p>
            <a:pPr algn="ctr">
              <a:buNone/>
            </a:pPr>
            <a:r>
              <a:rPr lang="ru-RU" sz="2400" b="1" i="1" dirty="0" err="1">
                <a:solidFill>
                  <a:schemeClr val="bg1"/>
                </a:solidFill>
              </a:rPr>
              <a:t>cайт</a:t>
            </a:r>
            <a:r>
              <a:rPr lang="ru-RU" sz="2400" b="1" i="1" dirty="0">
                <a:solidFill>
                  <a:schemeClr val="bg1"/>
                </a:solidFill>
              </a:rPr>
              <a:t>:</a:t>
            </a:r>
            <a:r>
              <a:rPr lang="ru-RU" sz="2400" b="1" i="1" dirty="0">
                <a:solidFill>
                  <a:schemeClr val="bg1"/>
                </a:solidFill>
                <a:hlinkClick r:id="rId2"/>
              </a:rPr>
              <a:t> </a:t>
            </a:r>
            <a:r>
              <a:rPr lang="ru-RU" sz="2400" b="1" i="1" u="sng" dirty="0">
                <a:solidFill>
                  <a:schemeClr val="bg1"/>
                </a:solidFill>
                <a:hlinkClick r:id="rId2"/>
              </a:rPr>
              <a:t>http://uvv77.blogspot.ru/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Monotype Corsiva" pitchFamily="66" charset="0"/>
              </a:rPr>
              <a:t>Интернет-ресурсы:</a:t>
            </a:r>
            <a:endParaRPr lang="ru-RU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>
                <a:hlinkClick r:id="rId2"/>
              </a:rPr>
              <a:t>http://vitalmart.ru/upload/medialibrary/e27/e27774d0075476138646e01fddcd5a5c.png</a:t>
            </a:r>
            <a:endParaRPr lang="ru-RU" dirty="0" smtClean="0"/>
          </a:p>
          <a:p>
            <a:pPr>
              <a:buNone/>
            </a:pPr>
            <a:r>
              <a:rPr lang="en-US" dirty="0" smtClean="0">
                <a:hlinkClick r:id="rId3"/>
              </a:rPr>
              <a:t>http://img-fotki.yandex.ru/get/5811/28257045.5d1/0_6ef85_e81000da_L.jpg</a:t>
            </a:r>
            <a:endParaRPr lang="en-US" dirty="0" smtClean="0"/>
          </a:p>
          <a:p>
            <a:pPr>
              <a:buNone/>
            </a:pPr>
            <a:r>
              <a:rPr lang="ru-RU" sz="2000" dirty="0" smtClean="0">
                <a:solidFill>
                  <a:schemeClr val="bg1"/>
                </a:solidFill>
              </a:rPr>
              <a:t>Ю.С. Веселова «Английский язык. Решение заданий повышенного и </a:t>
            </a:r>
          </a:p>
          <a:p>
            <a:pPr>
              <a:buNone/>
            </a:pPr>
            <a:r>
              <a:rPr lang="ru-RU" sz="2000" dirty="0" smtClean="0">
                <a:solidFill>
                  <a:schemeClr val="bg1"/>
                </a:solidFill>
              </a:rPr>
              <a:t>высокого уровня сложности» Москва «Интеллект-Центр» 2016</a:t>
            </a:r>
          </a:p>
          <a:p>
            <a:pPr>
              <a:buNone/>
            </a:pP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 smtClean="0">
                <a:solidFill>
                  <a:schemeClr val="bg1"/>
                </a:solidFill>
                <a:latin typeface="Monotype Corsiva" pitchFamily="66" charset="0"/>
              </a:rPr>
              <a:t>Объем письменного текста</a:t>
            </a:r>
            <a:endParaRPr lang="ru-RU" u="sng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357298"/>
            <a:ext cx="8001056" cy="476886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b="1" dirty="0" smtClean="0">
                <a:solidFill>
                  <a:schemeClr val="bg1"/>
                </a:solidFill>
                <a:latin typeface="Monotype Corsiva" pitchFamily="66" charset="0"/>
              </a:rPr>
              <a:t>100 – 120 слов ± 10 % (90 -132 слова)</a:t>
            </a:r>
          </a:p>
          <a:p>
            <a:pPr algn="just">
              <a:buFont typeface="Wingdings" pitchFamily="2" charset="2"/>
              <a:buChar char="v"/>
            </a:pPr>
            <a:r>
              <a:rPr lang="ru-RU" sz="2800" b="1" dirty="0">
                <a:solidFill>
                  <a:schemeClr val="bg1"/>
                </a:solidFill>
                <a:latin typeface="Monotype Corsiva" pitchFamily="66" charset="0"/>
              </a:rPr>
              <a:t> </a:t>
            </a: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стяженные (краткие) формы  </a:t>
            </a:r>
            <a:r>
              <a:rPr lang="en-US" sz="2800" dirty="0" smtClean="0">
                <a:solidFill>
                  <a:schemeClr val="bg1"/>
                </a:solidFill>
                <a:latin typeface="Monotype Corsiva" pitchFamily="66" charset="0"/>
              </a:rPr>
              <a:t>can’t, isn’t, there’s  </a:t>
            </a: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и т.п. считаются как одно слово;</a:t>
            </a:r>
          </a:p>
          <a:p>
            <a:pPr algn="just"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 числительные, выраженные цифрами 1; 25; 354789 и т.п., считаются как одно слово;</a:t>
            </a:r>
          </a:p>
          <a:p>
            <a:pPr algn="just">
              <a:buFont typeface="Wingdings" pitchFamily="2" charset="2"/>
              <a:buChar char="v"/>
            </a:pPr>
            <a:r>
              <a:rPr lang="ru-RU" sz="2800" dirty="0">
                <a:solidFill>
                  <a:schemeClr val="bg1"/>
                </a:solidFill>
                <a:latin typeface="Monotype Corsiva" pitchFamily="66" charset="0"/>
              </a:rPr>
              <a:t> </a:t>
            </a: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сложные слова, такие как</a:t>
            </a:r>
            <a:r>
              <a:rPr lang="en-US" sz="2800" dirty="0" smtClean="0">
                <a:solidFill>
                  <a:schemeClr val="bg1"/>
                </a:solidFill>
                <a:latin typeface="Monotype Corsiva" pitchFamily="66" charset="0"/>
              </a:rPr>
              <a:t> </a:t>
            </a: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 </a:t>
            </a:r>
            <a:r>
              <a:rPr lang="en-US" sz="2800" dirty="0" smtClean="0">
                <a:solidFill>
                  <a:schemeClr val="bg1"/>
                </a:solidFill>
                <a:latin typeface="Monotype Corsiva" pitchFamily="66" charset="0"/>
              </a:rPr>
              <a:t>deep-sea</a:t>
            </a:r>
            <a:r>
              <a:rPr lang="en-US" sz="2800" dirty="0">
                <a:solidFill>
                  <a:schemeClr val="bg1"/>
                </a:solidFill>
                <a:latin typeface="Monotype Corsiva" pitchFamily="66" charset="0"/>
              </a:rPr>
              <a:t>;</a:t>
            </a:r>
            <a:r>
              <a:rPr lang="en-US" sz="2800" dirty="0" smtClean="0">
                <a:solidFill>
                  <a:schemeClr val="bg1"/>
                </a:solidFill>
                <a:latin typeface="Monotype Corsiva" pitchFamily="66" charset="0"/>
              </a:rPr>
              <a:t> well-known; good-looking, </a:t>
            </a: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считаются как одно слово;</a:t>
            </a:r>
          </a:p>
          <a:p>
            <a:pPr algn="just"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 сокращения, такие как  </a:t>
            </a:r>
            <a:r>
              <a:rPr lang="en-US" sz="2800" dirty="0" smtClean="0">
                <a:solidFill>
                  <a:schemeClr val="bg1"/>
                </a:solidFill>
                <a:latin typeface="Monotype Corsiva" pitchFamily="66" charset="0"/>
              </a:rPr>
              <a:t>TV; USA; CD-room</a:t>
            </a: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, считаются как одно слово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642918"/>
            <a:ext cx="7786742" cy="5357850"/>
          </a:xfrm>
        </p:spPr>
        <p:txBody>
          <a:bodyPr>
            <a:normAutofit/>
          </a:bodyPr>
          <a:lstStyle/>
          <a:p>
            <a:pPr algn="r">
              <a:buNone/>
            </a:pP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Адрес</a:t>
            </a:r>
          </a:p>
          <a:p>
            <a:pPr algn="r">
              <a:buNone/>
            </a:pP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Дата</a:t>
            </a:r>
          </a:p>
          <a:p>
            <a:pPr>
              <a:buNone/>
            </a:pPr>
            <a:endParaRPr lang="ru-RU" sz="2800" dirty="0" smtClean="0">
              <a:solidFill>
                <a:schemeClr val="bg1"/>
              </a:solidFill>
              <a:latin typeface="Monotype Corsiva" pitchFamily="66" charset="0"/>
            </a:endParaRPr>
          </a:p>
          <a:p>
            <a:pPr>
              <a:buNone/>
            </a:pP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Обращение,</a:t>
            </a:r>
          </a:p>
          <a:p>
            <a:pPr>
              <a:buNone/>
            </a:pPr>
            <a:r>
              <a:rPr lang="ru-RU" sz="2400" dirty="0" smtClean="0">
                <a:solidFill>
                  <a:schemeClr val="bg1"/>
                </a:solidFill>
                <a:latin typeface="Monotype Corsiva" pitchFamily="66" charset="0"/>
              </a:rPr>
              <a:t>Ссылка на предыдущие контакты, благодарность, извинения</a:t>
            </a:r>
          </a:p>
          <a:p>
            <a:pPr>
              <a:buNone/>
            </a:pP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Ответы на все вопросы в задании</a:t>
            </a:r>
          </a:p>
          <a:p>
            <a:pPr>
              <a:buNone/>
            </a:pP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Надежда на последующие контакты</a:t>
            </a:r>
          </a:p>
          <a:p>
            <a:pPr>
              <a:buNone/>
            </a:pP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Завершающая фраза,</a:t>
            </a:r>
          </a:p>
          <a:p>
            <a:pPr>
              <a:buNone/>
            </a:pP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Подпись</a:t>
            </a:r>
            <a:endParaRPr lang="ru-RU" sz="2800" dirty="0">
              <a:solidFill>
                <a:schemeClr val="bg1"/>
              </a:solidFill>
              <a:latin typeface="Monotype Corsiva" pitchFamily="66" charset="0"/>
            </a:endParaRPr>
          </a:p>
          <a:p>
            <a:pPr>
              <a:buNone/>
            </a:pPr>
            <a:endParaRPr lang="ru-RU" sz="2400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Monotype Corsiva" pitchFamily="66" charset="0"/>
              </a:rPr>
              <a:t>Правила написания адреса</a:t>
            </a:r>
            <a:endParaRPr lang="ru-RU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</p:spPr>
        <p:txBody>
          <a:bodyPr>
            <a:normAutofit/>
          </a:bodyPr>
          <a:lstStyle/>
          <a:p>
            <a:pPr algn="r">
              <a:buNone/>
            </a:pPr>
            <a:r>
              <a:rPr lang="en-US" sz="4000" dirty="0" smtClean="0">
                <a:solidFill>
                  <a:schemeClr val="bg1"/>
                </a:solidFill>
                <a:latin typeface="Monotype Corsiva" pitchFamily="66" charset="0"/>
              </a:rPr>
              <a:t>Flat number</a:t>
            </a:r>
          </a:p>
          <a:p>
            <a:pPr algn="r">
              <a:buNone/>
            </a:pPr>
            <a:r>
              <a:rPr lang="en-US" sz="4000" dirty="0" smtClean="0">
                <a:solidFill>
                  <a:schemeClr val="bg1"/>
                </a:solidFill>
                <a:latin typeface="Monotype Corsiva" pitchFamily="66" charset="0"/>
              </a:rPr>
              <a:t>House, Street</a:t>
            </a:r>
          </a:p>
          <a:p>
            <a:pPr algn="r">
              <a:buNone/>
            </a:pPr>
            <a:r>
              <a:rPr lang="en-US" sz="4000" dirty="0" smtClean="0">
                <a:solidFill>
                  <a:schemeClr val="bg1"/>
                </a:solidFill>
                <a:latin typeface="Monotype Corsiva" pitchFamily="66" charset="0"/>
              </a:rPr>
              <a:t>City (town, village)</a:t>
            </a:r>
          </a:p>
          <a:p>
            <a:pPr algn="r">
              <a:buNone/>
            </a:pPr>
            <a:r>
              <a:rPr lang="en-US" sz="4000" dirty="0" smtClean="0">
                <a:solidFill>
                  <a:schemeClr val="bg1"/>
                </a:solidFill>
                <a:latin typeface="Monotype Corsiva" pitchFamily="66" charset="0"/>
              </a:rPr>
              <a:t>Country</a:t>
            </a:r>
          </a:p>
          <a:p>
            <a:pPr algn="r">
              <a:buNone/>
            </a:pPr>
            <a:r>
              <a:rPr lang="en-US" sz="4000" dirty="0" smtClean="0">
                <a:solidFill>
                  <a:schemeClr val="bg1"/>
                </a:solidFill>
                <a:latin typeface="Monotype Corsiva" pitchFamily="66" charset="0"/>
              </a:rPr>
              <a:t>Index</a:t>
            </a:r>
          </a:p>
          <a:p>
            <a:pPr algn="r">
              <a:buNone/>
            </a:pPr>
            <a:endParaRPr lang="ru-RU" sz="2800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57554" y="1357298"/>
            <a:ext cx="52864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b="1" dirty="0" smtClean="0">
                <a:solidFill>
                  <a:schemeClr val="bg1"/>
                </a:solidFill>
                <a:latin typeface="Monotype Corsiva" pitchFamily="66" charset="0"/>
              </a:rPr>
              <a:t>City (town, village)</a:t>
            </a:r>
          </a:p>
          <a:p>
            <a:pPr algn="r"/>
            <a:r>
              <a:rPr lang="en-US" sz="3600" b="1" dirty="0" smtClean="0">
                <a:solidFill>
                  <a:schemeClr val="bg1"/>
                </a:solidFill>
                <a:latin typeface="Monotype Corsiva" pitchFamily="66" charset="0"/>
              </a:rPr>
              <a:t>Country</a:t>
            </a:r>
            <a:endParaRPr lang="ru-RU" sz="3600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86182" y="1428736"/>
            <a:ext cx="48577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  <a:latin typeface="Monotype Corsiva" pitchFamily="66" charset="0"/>
              </a:rPr>
              <a:t>City (town, village), Country</a:t>
            </a:r>
            <a:endParaRPr lang="ru-RU" sz="3600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00496" y="1500174"/>
            <a:ext cx="5429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err="1" smtClean="0">
                <a:solidFill>
                  <a:schemeClr val="bg1"/>
                </a:solidFill>
                <a:latin typeface="Monotype Corsiva" pitchFamily="66" charset="0"/>
              </a:rPr>
              <a:t>Zheleznogorsk</a:t>
            </a:r>
            <a:r>
              <a:rPr lang="en-US" sz="3600" b="1" dirty="0" smtClean="0">
                <a:solidFill>
                  <a:schemeClr val="bg1"/>
                </a:solidFill>
                <a:latin typeface="Monotype Corsiva" pitchFamily="66" charset="0"/>
              </a:rPr>
              <a:t>, Russia</a:t>
            </a:r>
            <a:endParaRPr lang="ru-RU" sz="3600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xit" presetSubtype="4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2" presetClass="exit" presetSubtype="4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2" presetClass="exit" presetSubtype="4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2" presetClass="exit" presetSubtype="4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2" presetClass="exit" presetSubtype="4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4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5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1" dur="8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2" dur="8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3" dur="8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8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9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0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01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02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3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  <p:bldP spid="6" grpId="0"/>
      <p:bldP spid="6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Monotype Corsiva" pitchFamily="66" charset="0"/>
              </a:rPr>
              <a:t>Правила написания даты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714744" y="1214422"/>
            <a:ext cx="46434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600" b="1" dirty="0" smtClean="0">
                <a:solidFill>
                  <a:schemeClr val="bg1"/>
                </a:solidFill>
                <a:latin typeface="Monotype Corsiva" pitchFamily="66" charset="0"/>
              </a:rPr>
              <a:t>02.02.2017</a:t>
            </a:r>
            <a:endParaRPr lang="ru-RU" sz="3600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57620" y="1285860"/>
            <a:ext cx="46434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600" b="1" dirty="0" smtClean="0">
                <a:solidFill>
                  <a:schemeClr val="bg1"/>
                </a:solidFill>
                <a:latin typeface="Monotype Corsiva" pitchFamily="66" charset="0"/>
              </a:rPr>
              <a:t>02</a:t>
            </a:r>
            <a:r>
              <a:rPr lang="en-US" sz="3600" b="1" dirty="0" smtClean="0">
                <a:solidFill>
                  <a:schemeClr val="bg1"/>
                </a:solidFill>
                <a:latin typeface="Monotype Corsiva" pitchFamily="66" charset="0"/>
              </a:rPr>
              <a:t>/</a:t>
            </a:r>
            <a:r>
              <a:rPr lang="ru-RU" sz="3600" b="1" dirty="0" smtClean="0">
                <a:solidFill>
                  <a:schemeClr val="bg1"/>
                </a:solidFill>
                <a:latin typeface="Monotype Corsiva" pitchFamily="66" charset="0"/>
              </a:rPr>
              <a:t>02</a:t>
            </a:r>
            <a:r>
              <a:rPr lang="en-US" sz="3600" b="1" dirty="0" smtClean="0">
                <a:solidFill>
                  <a:schemeClr val="bg1"/>
                </a:solidFill>
                <a:latin typeface="Monotype Corsiva" pitchFamily="66" charset="0"/>
              </a:rPr>
              <a:t>/</a:t>
            </a:r>
            <a:r>
              <a:rPr lang="ru-RU" sz="3600" b="1" dirty="0" smtClean="0">
                <a:solidFill>
                  <a:schemeClr val="bg1"/>
                </a:solidFill>
                <a:latin typeface="Monotype Corsiva" pitchFamily="66" charset="0"/>
              </a:rPr>
              <a:t>2017</a:t>
            </a:r>
            <a:endParaRPr lang="ru-RU" sz="3600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29058" y="1214422"/>
            <a:ext cx="46434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600" b="1" dirty="0" smtClean="0">
                <a:solidFill>
                  <a:schemeClr val="bg1"/>
                </a:solidFill>
                <a:latin typeface="Monotype Corsiva" pitchFamily="66" charset="0"/>
              </a:rPr>
              <a:t>2</a:t>
            </a:r>
            <a:r>
              <a:rPr lang="en-US" sz="3600" b="1" baseline="30000" dirty="0" err="1" smtClean="0">
                <a:solidFill>
                  <a:schemeClr val="bg1"/>
                </a:solidFill>
                <a:latin typeface="Monotype Corsiva" pitchFamily="66" charset="0"/>
              </a:rPr>
              <a:t>nd</a:t>
            </a:r>
            <a:r>
              <a:rPr lang="en-US" sz="3600" b="1" dirty="0" smtClean="0">
                <a:solidFill>
                  <a:schemeClr val="bg1"/>
                </a:solidFill>
                <a:latin typeface="Monotype Corsiva" pitchFamily="66" charset="0"/>
              </a:rPr>
              <a:t>  February, 2017</a:t>
            </a:r>
            <a:endParaRPr lang="ru-RU" sz="3600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29058" y="1214422"/>
            <a:ext cx="46434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600" b="1" dirty="0" smtClean="0">
                <a:solidFill>
                  <a:schemeClr val="bg1"/>
                </a:solidFill>
                <a:latin typeface="Monotype Corsiva" pitchFamily="66" charset="0"/>
              </a:rPr>
              <a:t>2</a:t>
            </a:r>
            <a:r>
              <a:rPr lang="en-US" sz="3600" b="1" baseline="30000" dirty="0" err="1" smtClean="0">
                <a:solidFill>
                  <a:schemeClr val="bg1"/>
                </a:solidFill>
                <a:latin typeface="Monotype Corsiva" pitchFamily="66" charset="0"/>
              </a:rPr>
              <a:t>nd</a:t>
            </a:r>
            <a:r>
              <a:rPr lang="en-US" sz="3600" b="1" dirty="0" smtClean="0">
                <a:solidFill>
                  <a:schemeClr val="bg1"/>
                </a:solidFill>
                <a:latin typeface="Monotype Corsiva" pitchFamily="66" charset="0"/>
              </a:rPr>
              <a:t> of February, 2017</a:t>
            </a:r>
            <a:endParaRPr lang="ru-RU" sz="3600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29058" y="1285860"/>
            <a:ext cx="46434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b="1" dirty="0" smtClean="0">
                <a:solidFill>
                  <a:schemeClr val="bg1"/>
                </a:solidFill>
                <a:latin typeface="Monotype Corsiva" pitchFamily="66" charset="0"/>
              </a:rPr>
              <a:t>February 2, 2017</a:t>
            </a:r>
            <a:endParaRPr lang="ru-RU" sz="3600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000496" y="1142984"/>
            <a:ext cx="46434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b="1" dirty="0" err="1" smtClean="0">
                <a:solidFill>
                  <a:schemeClr val="bg1"/>
                </a:solidFill>
                <a:latin typeface="Monotype Corsiva" pitchFamily="66" charset="0"/>
              </a:rPr>
              <a:t>Zheleznogorsk</a:t>
            </a:r>
            <a:r>
              <a:rPr lang="en-US" sz="3600" b="1" dirty="0" smtClean="0">
                <a:solidFill>
                  <a:schemeClr val="bg1"/>
                </a:solidFill>
                <a:latin typeface="Monotype Corsiva" pitchFamily="66" charset="0"/>
              </a:rPr>
              <a:t>, Russia</a:t>
            </a:r>
          </a:p>
          <a:p>
            <a:pPr algn="r"/>
            <a:r>
              <a:rPr lang="ru-RU" sz="3600" b="1" dirty="0" smtClean="0">
                <a:solidFill>
                  <a:schemeClr val="bg1"/>
                </a:solidFill>
                <a:latin typeface="Monotype Corsiva" pitchFamily="66" charset="0"/>
              </a:rPr>
              <a:t>2</a:t>
            </a:r>
            <a:r>
              <a:rPr lang="en-US" sz="3600" b="1" baseline="30000" dirty="0" err="1" smtClean="0">
                <a:solidFill>
                  <a:schemeClr val="bg1"/>
                </a:solidFill>
                <a:latin typeface="Monotype Corsiva" pitchFamily="66" charset="0"/>
              </a:rPr>
              <a:t>nd</a:t>
            </a:r>
            <a:r>
              <a:rPr lang="en-US" sz="3600" b="1" dirty="0" smtClean="0">
                <a:solidFill>
                  <a:schemeClr val="bg1"/>
                </a:solidFill>
                <a:latin typeface="Monotype Corsiva" pitchFamily="66" charset="0"/>
              </a:rPr>
              <a:t>  February, 2017</a:t>
            </a:r>
            <a:endParaRPr lang="ru-RU" sz="3600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6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7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9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0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2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3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/>
      <p:bldP spid="5" grpId="1"/>
      <p:bldP spid="6" grpId="0"/>
      <p:bldP spid="6" grpId="1"/>
      <p:bldP spid="8" grpId="0"/>
      <p:bldP spid="8" grpId="1"/>
      <p:bldP spid="9" grpId="0"/>
      <p:bldP spid="9" grpId="1"/>
      <p:bldP spid="10" grpId="0"/>
      <p:bldP spid="10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Monotype Corsiva" pitchFamily="66" charset="0"/>
              </a:rPr>
              <a:t>Обращение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600201"/>
            <a:ext cx="7643866" cy="154304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  <a:latin typeface="Monotype Corsiva" pitchFamily="66" charset="0"/>
              </a:rPr>
              <a:t>Dear + </a:t>
            </a:r>
            <a:r>
              <a:rPr lang="ru-RU" sz="3600" dirty="0" smtClean="0">
                <a:solidFill>
                  <a:schemeClr val="bg1"/>
                </a:solidFill>
                <a:latin typeface="Monotype Corsiva" pitchFamily="66" charset="0"/>
              </a:rPr>
              <a:t>имя адресата, </a:t>
            </a:r>
          </a:p>
          <a:p>
            <a:pPr>
              <a:buNone/>
            </a:pPr>
            <a:endParaRPr lang="ru-RU" sz="3600" dirty="0" smtClean="0">
              <a:solidFill>
                <a:schemeClr val="bg1"/>
              </a:solidFill>
              <a:latin typeface="Monotype Corsiva" pitchFamily="66" charset="0"/>
            </a:endParaRPr>
          </a:p>
          <a:p>
            <a:pPr>
              <a:buNone/>
            </a:pPr>
            <a:r>
              <a:rPr lang="ru-RU" sz="3600" dirty="0" smtClean="0">
                <a:solidFill>
                  <a:schemeClr val="bg1"/>
                </a:solidFill>
                <a:latin typeface="Monotype Corsiva" pitchFamily="66" charset="0"/>
              </a:rPr>
              <a:t>После обращения </a:t>
            </a:r>
            <a:r>
              <a:rPr lang="ru-RU" sz="3600" u="sng" dirty="0" smtClean="0">
                <a:solidFill>
                  <a:schemeClr val="bg1"/>
                </a:solidFill>
                <a:latin typeface="Monotype Corsiva" pitchFamily="66" charset="0"/>
              </a:rPr>
              <a:t>ставится запятая</a:t>
            </a:r>
            <a:endParaRPr lang="ru-RU" sz="3600" u="sng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500034" y="1643050"/>
            <a:ext cx="7643866" cy="15430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Dear  Ann,</a:t>
            </a:r>
            <a:endParaRPr kumimoji="0" lang="ru-RU" sz="36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onotype Corsiva" pitchFamily="66" charset="0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2910" y="1428736"/>
            <a:ext cx="80010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b="1" dirty="0" err="1" smtClean="0">
                <a:solidFill>
                  <a:schemeClr val="bg1"/>
                </a:solidFill>
                <a:latin typeface="Monotype Corsiva" pitchFamily="66" charset="0"/>
              </a:rPr>
              <a:t>Zheleznogorsk</a:t>
            </a:r>
            <a:r>
              <a:rPr lang="en-US" sz="3600" b="1" dirty="0" smtClean="0">
                <a:solidFill>
                  <a:schemeClr val="bg1"/>
                </a:solidFill>
                <a:latin typeface="Monotype Corsiva" pitchFamily="66" charset="0"/>
              </a:rPr>
              <a:t>, Russia</a:t>
            </a:r>
          </a:p>
          <a:p>
            <a:pPr algn="r"/>
            <a:r>
              <a:rPr lang="ru-RU" sz="3600" b="1" dirty="0" smtClean="0">
                <a:solidFill>
                  <a:schemeClr val="bg1"/>
                </a:solidFill>
                <a:latin typeface="Monotype Corsiva" pitchFamily="66" charset="0"/>
              </a:rPr>
              <a:t>2</a:t>
            </a:r>
            <a:r>
              <a:rPr lang="en-US" sz="3600" b="1" baseline="30000" dirty="0" err="1" smtClean="0">
                <a:solidFill>
                  <a:schemeClr val="bg1"/>
                </a:solidFill>
                <a:latin typeface="Monotype Corsiva" pitchFamily="66" charset="0"/>
              </a:rPr>
              <a:t>nd</a:t>
            </a:r>
            <a:r>
              <a:rPr lang="en-US" sz="3600" b="1" dirty="0" smtClean="0">
                <a:solidFill>
                  <a:schemeClr val="bg1"/>
                </a:solidFill>
                <a:latin typeface="Monotype Corsiva" pitchFamily="66" charset="0"/>
              </a:rPr>
              <a:t>  February, 2017</a:t>
            </a:r>
            <a:endParaRPr lang="en-US" sz="3600" b="1" dirty="0">
              <a:solidFill>
                <a:schemeClr val="bg1"/>
              </a:solidFill>
              <a:latin typeface="Monotype Corsiva" pitchFamily="66" charset="0"/>
            </a:endParaRPr>
          </a:p>
          <a:p>
            <a:r>
              <a:rPr lang="en-US" sz="3600" b="1" dirty="0" smtClean="0">
                <a:solidFill>
                  <a:schemeClr val="bg1"/>
                </a:solidFill>
                <a:latin typeface="Monotype Corsiva" pitchFamily="66" charset="0"/>
              </a:rPr>
              <a:t>Dear Ann,</a:t>
            </a:r>
            <a:endParaRPr lang="ru-RU" sz="3600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6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7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1" dur="8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2" dur="8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8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6" dur="8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7" dur="8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8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  <p:bldP spid="5" grpId="0" uiExpand="1" build="allAtOnce"/>
      <p:bldP spid="5" grpId="1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Monotype Corsiva" pitchFamily="66" charset="0"/>
              </a:rPr>
              <a:t>Ссылка на предыдущие контакты: благодарность за полученное письмо и</a:t>
            </a:r>
            <a:r>
              <a:rPr lang="en-US" sz="3200" b="1" dirty="0" smtClean="0">
                <a:solidFill>
                  <a:schemeClr val="bg1"/>
                </a:solidFill>
                <a:latin typeface="Monotype Corsiva" pitchFamily="66" charset="0"/>
              </a:rPr>
              <a:t>/</a:t>
            </a:r>
            <a:r>
              <a:rPr lang="ru-RU" sz="3200" b="1" dirty="0" smtClean="0">
                <a:solidFill>
                  <a:schemeClr val="bg1"/>
                </a:solidFill>
                <a:latin typeface="Monotype Corsiva" pitchFamily="66" charset="0"/>
              </a:rPr>
              <a:t>или извинение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600201"/>
            <a:ext cx="8043890" cy="3471874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solidFill>
                  <a:schemeClr val="bg1"/>
                </a:solidFill>
                <a:latin typeface="Monotype Corsiva" pitchFamily="66" charset="0"/>
              </a:rPr>
              <a:t>Thanks for your letter…</a:t>
            </a:r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  <a:latin typeface="Monotype Corsiva" pitchFamily="66" charset="0"/>
              </a:rPr>
              <a:t>It was great to hear from you again…</a:t>
            </a:r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  <a:latin typeface="Monotype Corsiva" pitchFamily="66" charset="0"/>
              </a:rPr>
              <a:t>It was very glad to get your letter…</a:t>
            </a:r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  <a:latin typeface="Monotype Corsiva" pitchFamily="66" charset="0"/>
              </a:rPr>
              <a:t>How nice of you to write back so soon…</a:t>
            </a:r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  <a:latin typeface="Monotype Corsiva" pitchFamily="66" charset="0"/>
              </a:rPr>
              <a:t>I was awfully glad to get your letter…</a:t>
            </a:r>
          </a:p>
          <a:p>
            <a:pPr>
              <a:buNone/>
            </a:pPr>
            <a:endParaRPr lang="en-US" dirty="0" smtClean="0">
              <a:solidFill>
                <a:schemeClr val="bg1"/>
              </a:solidFill>
              <a:latin typeface="Monotype Corsiva" pitchFamily="66" charset="0"/>
            </a:endParaRPr>
          </a:p>
          <a:p>
            <a:pPr>
              <a:buNone/>
            </a:pPr>
            <a:endParaRPr lang="ru-RU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571472" y="1571612"/>
            <a:ext cx="8043890" cy="347187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I must apologize for not writing earlier…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I really should have written sooner…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Sorry it’s been so long since I last wrote, but I’ve been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too busy preparing for my exams…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I am sorry I haven’t written for so long but I’ve been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really busy with…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onotype Corsiva" pitchFamily="66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onotype Corsiva" pitchFamily="66" charset="0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2910" y="1571612"/>
            <a:ext cx="800105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dirty="0" err="1" smtClean="0">
                <a:solidFill>
                  <a:schemeClr val="bg1"/>
                </a:solidFill>
                <a:latin typeface="Monotype Corsiva" pitchFamily="66" charset="0"/>
              </a:rPr>
              <a:t>Zheleznogorsk</a:t>
            </a:r>
            <a:r>
              <a:rPr lang="en-US" sz="2800" dirty="0" smtClean="0">
                <a:solidFill>
                  <a:schemeClr val="bg1"/>
                </a:solidFill>
                <a:latin typeface="Monotype Corsiva" pitchFamily="66" charset="0"/>
              </a:rPr>
              <a:t>, Russia</a:t>
            </a:r>
          </a:p>
          <a:p>
            <a:pPr algn="r"/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2</a:t>
            </a:r>
            <a:r>
              <a:rPr lang="en-US" sz="2800" baseline="30000" dirty="0" err="1" smtClean="0">
                <a:solidFill>
                  <a:schemeClr val="bg1"/>
                </a:solidFill>
                <a:latin typeface="Monotype Corsiva" pitchFamily="66" charset="0"/>
              </a:rPr>
              <a:t>nd</a:t>
            </a:r>
            <a:r>
              <a:rPr lang="en-US" sz="2800" dirty="0" smtClean="0">
                <a:solidFill>
                  <a:schemeClr val="bg1"/>
                </a:solidFill>
                <a:latin typeface="Monotype Corsiva" pitchFamily="66" charset="0"/>
              </a:rPr>
              <a:t>  February, 2017</a:t>
            </a:r>
            <a:endParaRPr lang="en-US" sz="2800" dirty="0">
              <a:solidFill>
                <a:schemeClr val="bg1"/>
              </a:solidFill>
              <a:latin typeface="Monotype Corsiva" pitchFamily="66" charset="0"/>
            </a:endParaRPr>
          </a:p>
          <a:p>
            <a:r>
              <a:rPr lang="en-US" sz="2800" dirty="0" smtClean="0">
                <a:solidFill>
                  <a:schemeClr val="bg1"/>
                </a:solidFill>
                <a:latin typeface="Monotype Corsiva" pitchFamily="66" charset="0"/>
              </a:rPr>
              <a:t>Dear Ann,</a:t>
            </a:r>
          </a:p>
          <a:p>
            <a:r>
              <a:rPr lang="en-US" sz="2800" dirty="0" smtClean="0">
                <a:solidFill>
                  <a:schemeClr val="bg1"/>
                </a:solidFill>
                <a:latin typeface="Monotype Corsiva" pitchFamily="66" charset="0"/>
              </a:rPr>
              <a:t>I was very glad to get your letter. I am sorry I haven’t written for so long but I’ve been really busy with my homework.</a:t>
            </a:r>
            <a:endParaRPr lang="ru-RU" sz="2800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2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3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9" dur="8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0" dur="8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8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6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7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8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3" dur="8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4" dur="8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5" dur="8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00" dur="8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01" dur="8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2" dur="8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07" dur="8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08" dur="8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9" dur="8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1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119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12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131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13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143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0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1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2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5" dur="8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6" dur="8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7" dur="8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60" dur="8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1" dur="8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2" dur="8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65" dur="8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6" dur="8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7" dur="8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17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175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179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183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4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  <p:bldP spid="5" grpId="0" build="allAtOnce"/>
      <p:bldP spid="5" grpId="1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Monotype Corsiva" pitchFamily="66" charset="0"/>
              </a:rPr>
              <a:t>Основная часть – полные ответы на все вопросы по заданию, указанные в письме - стимуле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643050"/>
            <a:ext cx="8115328" cy="364333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>
                <a:solidFill>
                  <a:schemeClr val="bg1"/>
                </a:solidFill>
                <a:latin typeface="Monotype Corsiva" pitchFamily="66" charset="0"/>
              </a:rPr>
              <a:t>I’m happy to answer your questions.</a:t>
            </a:r>
          </a:p>
          <a:p>
            <a:pPr>
              <a:buNone/>
            </a:pPr>
            <a:r>
              <a:rPr lang="en-US" sz="2800" dirty="0" smtClean="0">
                <a:solidFill>
                  <a:schemeClr val="bg1"/>
                </a:solidFill>
                <a:latin typeface="Monotype Corsiva" pitchFamily="66" charset="0"/>
              </a:rPr>
              <a:t>Thank you for asking me so interesting questions</a:t>
            </a:r>
            <a:r>
              <a:rPr lang="en-US" sz="2800" dirty="0" smtClean="0">
                <a:solidFill>
                  <a:schemeClr val="bg1"/>
                </a:solidFill>
                <a:latin typeface="Monotype Corsiva" pitchFamily="66" charset="0"/>
              </a:rPr>
              <a:t>.</a:t>
            </a:r>
            <a:endParaRPr lang="ru-RU" sz="2800" dirty="0" smtClean="0">
              <a:solidFill>
                <a:schemeClr val="bg1"/>
              </a:solidFill>
              <a:latin typeface="Monotype Corsiva" pitchFamily="66" charset="0"/>
            </a:endParaRPr>
          </a:p>
          <a:p>
            <a:pPr>
              <a:buNone/>
            </a:pPr>
            <a:r>
              <a:rPr lang="en-US" sz="2800" dirty="0" smtClean="0">
                <a:solidFill>
                  <a:schemeClr val="bg1"/>
                </a:solidFill>
                <a:latin typeface="Monotype Corsiva" pitchFamily="66" charset="0"/>
              </a:rPr>
              <a:t>You asked me about… Well, I can say that …</a:t>
            </a:r>
          </a:p>
          <a:p>
            <a:pPr>
              <a:buNone/>
            </a:pPr>
            <a:r>
              <a:rPr lang="en-US" sz="2800" dirty="0" smtClean="0">
                <a:solidFill>
                  <a:schemeClr val="bg1"/>
                </a:solidFill>
                <a:latin typeface="Monotype Corsiva" pitchFamily="66" charset="0"/>
              </a:rPr>
              <a:t>As you are interested in … I’d like to tell you that…</a:t>
            </a:r>
          </a:p>
          <a:p>
            <a:pPr>
              <a:buNone/>
            </a:pPr>
            <a:r>
              <a:rPr lang="en-US" sz="2800" dirty="0" smtClean="0">
                <a:solidFill>
                  <a:schemeClr val="bg1"/>
                </a:solidFill>
                <a:latin typeface="Monotype Corsiva" pitchFamily="66" charset="0"/>
              </a:rPr>
              <a:t> </a:t>
            </a:r>
            <a:endParaRPr lang="ru-RU" sz="2800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1785918" y="1357298"/>
            <a:ext cx="8115328" cy="471490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Средства  логической связи:</a:t>
            </a:r>
            <a:endParaRPr kumimoji="0" lang="en-US" sz="2800" b="1" i="0" u="sng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onotype Corsiva" pitchFamily="66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By the way,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800" dirty="0" smtClean="0">
                <a:solidFill>
                  <a:schemeClr val="bg1"/>
                </a:solidFill>
                <a:latin typeface="Monotype Corsiva" pitchFamily="66" charset="0"/>
              </a:rPr>
              <a:t>Anyway,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But,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800" dirty="0" smtClean="0">
                <a:solidFill>
                  <a:schemeClr val="bg1"/>
                </a:solidFill>
                <a:latin typeface="Monotype Corsiva" pitchFamily="66" charset="0"/>
              </a:rPr>
              <a:t>To begin with,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Also,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800" dirty="0" smtClean="0">
                <a:solidFill>
                  <a:schemeClr val="bg1"/>
                </a:solidFill>
                <a:latin typeface="Monotype Corsiva" pitchFamily="66" charset="0"/>
              </a:rPr>
              <a:t>So,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However,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800" dirty="0" smtClean="0">
                <a:solidFill>
                  <a:schemeClr val="bg1"/>
                </a:solidFill>
                <a:latin typeface="Monotype Corsiva" pitchFamily="66" charset="0"/>
              </a:rPr>
              <a:t>As for me,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Personally,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800" dirty="0" smtClean="0">
                <a:solidFill>
                  <a:schemeClr val="bg1"/>
                </a:solidFill>
                <a:latin typeface="Monotype Corsiva" pitchFamily="66" charset="0"/>
              </a:rPr>
              <a:t>Well </a:t>
            </a: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и т.п.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onotype Corsiva" pitchFamily="66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onotype Corsiva" pitchFamily="66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2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3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9" dur="8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0" dur="8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8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4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5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9" dur="8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0" dur="8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1" dur="8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4" dur="8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5" dur="8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6" dur="8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9" dur="8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00" dur="8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1" dur="8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04" dur="8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05" dur="8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6" dur="8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09" dur="8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0" dur="8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1" dur="8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4" dur="8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5" dur="8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6" dur="8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9" dur="8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0" dur="8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1" dur="8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4" dur="8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5" dur="8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6" dur="8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13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13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138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14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146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150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154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5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158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162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166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170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1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allAtOnce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</TotalTime>
  <Words>1512</Words>
  <Application>Microsoft Office PowerPoint</Application>
  <PresentationFormat>Экран (4:3)</PresentationFormat>
  <Paragraphs>208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 Office</vt:lpstr>
      <vt:lpstr>Правила оформления личного письма</vt:lpstr>
      <vt:lpstr>Структура письма</vt:lpstr>
      <vt:lpstr>Объем письменного текста</vt:lpstr>
      <vt:lpstr>Слайд 4</vt:lpstr>
      <vt:lpstr>Правила написания адреса</vt:lpstr>
      <vt:lpstr>Правила написания даты</vt:lpstr>
      <vt:lpstr>Обращение</vt:lpstr>
      <vt:lpstr>Ссылка на предыдущие контакты: благодарность за полученное письмо и/или извинение</vt:lpstr>
      <vt:lpstr>Основная часть – полные ответы на все вопросы по заданию, указанные в письме - стимуле</vt:lpstr>
      <vt:lpstr>Причина окончания письма и выражение надежды на будущие контакты</vt:lpstr>
      <vt:lpstr>Завершающая фраза  (после нее ставится запятая)</vt:lpstr>
      <vt:lpstr>Подпись ставится на отдельной строке. После подписи не ставится никаких знаков препинания.</vt:lpstr>
      <vt:lpstr>Слайд 13</vt:lpstr>
      <vt:lpstr>Слайд 14</vt:lpstr>
      <vt:lpstr>Критерии оценивания:</vt:lpstr>
      <vt:lpstr>Слайд 16</vt:lpstr>
      <vt:lpstr>Слайд 17</vt:lpstr>
      <vt:lpstr>Слайд 18</vt:lpstr>
      <vt:lpstr> К 2: Организация текста 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Интернет-ресурсы: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Правила оформления личного письма</dc:title>
  <dc:creator>Viola</dc:creator>
  <cp:lastModifiedBy>Viola</cp:lastModifiedBy>
  <cp:revision>42</cp:revision>
  <dcterms:created xsi:type="dcterms:W3CDTF">2017-02-02T16:29:04Z</dcterms:created>
  <dcterms:modified xsi:type="dcterms:W3CDTF">2017-02-04T16:26:47Z</dcterms:modified>
</cp:coreProperties>
</file>