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9"/>
  </p:notesMasterIdLst>
  <p:sldIdLst>
    <p:sldId id="256" r:id="rId6"/>
    <p:sldId id="290" r:id="rId7"/>
    <p:sldId id="291" r:id="rId8"/>
    <p:sldId id="294" r:id="rId9"/>
    <p:sldId id="257" r:id="rId10"/>
    <p:sldId id="281" r:id="rId11"/>
    <p:sldId id="285" r:id="rId12"/>
    <p:sldId id="283" r:id="rId13"/>
    <p:sldId id="260" r:id="rId14"/>
    <p:sldId id="261" r:id="rId15"/>
    <p:sldId id="263" r:id="rId16"/>
    <p:sldId id="286" r:id="rId17"/>
    <p:sldId id="267" r:id="rId18"/>
    <p:sldId id="264" r:id="rId19"/>
    <p:sldId id="287" r:id="rId20"/>
    <p:sldId id="271" r:id="rId21"/>
    <p:sldId id="272" r:id="rId22"/>
    <p:sldId id="275" r:id="rId23"/>
    <p:sldId id="277" r:id="rId24"/>
    <p:sldId id="288" r:id="rId25"/>
    <p:sldId id="289" r:id="rId26"/>
    <p:sldId id="292" r:id="rId27"/>
    <p:sldId id="29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54"/>
    <a:srgbClr val="000066"/>
    <a:srgbClr val="ADCC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DCC0C-AC8B-41B4-A51E-9AC63CB70DF4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CBD38-4777-4E9E-BE58-B89932C0A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4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CBD38-4777-4E9E-BE58-B89932C0AAA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6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595E7-7008-42E8-AC44-ADD0E02A51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28561-2957-40BF-B3DA-D450C1E87A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9DBD1-2B1A-4697-8FD3-92B95C18E7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7026C1-DAD0-401E-ACB9-2EA698B818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9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F381E-647F-420F-B547-DD33995671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90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75A85-F367-4C11-A534-ED4F4C2FA9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938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30F65-3946-4DA8-8FE2-8FBE457D34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3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4B0B9-606B-47E5-ADBA-2833ED5C2B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34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F0E62-2EAA-43DB-8AA6-C5BC7C2915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12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F2A34E-FACF-473D-9EE1-636CD213C1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48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3736A-51B1-44E1-9A29-2586CC50A3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73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E07F7-6872-4F38-8B4C-3B0C3C0BE7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13C8E-8067-45B3-A0F1-38DA233807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77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F06911-D82B-46DD-B12D-61D9C27B44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9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CC9396-2EEB-4257-8731-D10FD6A616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93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7026C1-DAD0-401E-ACB9-2EA698B818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489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F381E-647F-420F-B547-DD33995671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024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75A85-F367-4C11-A534-ED4F4C2FA9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1119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30F65-3946-4DA8-8FE2-8FBE457D34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84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4B0B9-606B-47E5-ADBA-2833ED5C2B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9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F0E62-2EAA-43DB-8AA6-C5BC7C2915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08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F2A34E-FACF-473D-9EE1-636CD213C1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7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A8599-0F12-4210-9AD5-3330EDA6EE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3736A-51B1-44E1-9A29-2586CC50A3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085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13C8E-8067-45B3-A0F1-38DA233807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940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F06911-D82B-46DD-B12D-61D9C27B44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413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CC9396-2EEB-4257-8731-D10FD6A616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346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7026C1-DAD0-401E-ACB9-2EA698B818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337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F381E-647F-420F-B547-DD33995671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063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75A85-F367-4C11-A534-ED4F4C2FA9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26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30F65-3946-4DA8-8FE2-8FBE457D34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51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4B0B9-606B-47E5-ADBA-2833ED5C2B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000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F0E62-2EAA-43DB-8AA6-C5BC7C2915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8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381AC-0410-4027-AD44-D8F3BC951E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F2A34E-FACF-473D-9EE1-636CD213C1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94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3736A-51B1-44E1-9A29-2586CC50A3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700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13C8E-8067-45B3-A0F1-38DA233807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662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F06911-D82B-46DD-B12D-61D9C27B44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8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CC9396-2EEB-4257-8731-D10FD6A616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097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331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7026C1-DAD0-401E-ACB9-2EA698B818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044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F381E-647F-420F-B547-DD33995671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211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75A85-F367-4C11-A534-ED4F4C2FA9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638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30F65-3946-4DA8-8FE2-8FBE457D34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915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4B0B9-606B-47E5-ADBA-2833ED5C2B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2786F-2BE1-41EE-89A7-15C3BDB5EA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F0E62-2EAA-43DB-8AA6-C5BC7C2915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752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F2A34E-FACF-473D-9EE1-636CD213C19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96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3736A-51B1-44E1-9A29-2586CC50A3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920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13C8E-8067-45B3-A0F1-38DA233807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746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F06911-D82B-46DD-B12D-61D9C27B44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6801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CC9396-2EEB-4257-8731-D10FD6A616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51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BE5C3-325A-41D7-B91E-A96E0406C4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CBD7D-4EFB-46FE-9703-CBC40D04A4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47A44-DF75-455B-9BF5-A6A5ADFF2C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16700-D5E6-44D8-887A-52A7489202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400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4BC376-FF7B-4DBC-A53A-D64F28886D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400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229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8B2E5231-0149-4665-9A43-7AA5031DA003}" type="slidenum"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6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400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229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8B2E5231-0149-4665-9A43-7AA5031DA003}" type="slidenum"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11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400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229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8B2E5231-0149-4665-9A43-7AA5031DA003}" type="slidenum"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47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400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229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8B2E5231-0149-4665-9A43-7AA5031DA003}" type="slidenum"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9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0"/>
            <a:ext cx="4788024" cy="31780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" y="3237099"/>
            <a:ext cx="2717374" cy="36209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Православный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храм</a:t>
            </a:r>
            <a:endParaRPr lang="ru-RU" sz="5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915816" y="3573016"/>
            <a:ext cx="5770984" cy="280831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Выполнил ученик 5 «Б» </a:t>
            </a:r>
            <a:r>
              <a:rPr lang="ru-RU" sz="2000" smtClean="0"/>
              <a:t>класса </a:t>
            </a:r>
          </a:p>
          <a:p>
            <a:pPr marL="0" indent="0">
              <a:buNone/>
            </a:pPr>
            <a:r>
              <a:rPr lang="ru-RU" sz="2000" smtClean="0"/>
              <a:t>МБОУ «Комсомольская СОШ»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                  Бурых Дмитрий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Руководитель: Сидорова О.М.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 descr="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24538" cy="5949950"/>
          </a:xfrm>
          <a:prstGeom prst="rect">
            <a:avLst/>
          </a:prstGeom>
          <a:noFill/>
        </p:spPr>
      </p:pic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107950" y="5410200"/>
            <a:ext cx="1296988" cy="43180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Притвор</a:t>
            </a: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1930400" y="5410200"/>
            <a:ext cx="936625" cy="43180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Храм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3779838" y="5408613"/>
            <a:ext cx="1152525" cy="43180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Алтарь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5940425" y="2565400"/>
            <a:ext cx="3095625" cy="3887788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Амвон;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Солея;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Ступени солеи;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Царские врата;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Дьяконские врата;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Клиросы;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Престол;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Жертвенник;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Запрестольный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крест;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solidFill>
                  <a:srgbClr val="000054"/>
                </a:solidFill>
              </a:rPr>
              <a:t>Горнее место.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6208713" y="260350"/>
            <a:ext cx="2568575" cy="172720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54"/>
                </a:solidFill>
              </a:rPr>
              <a:t>Наиболее</a:t>
            </a:r>
            <a:br>
              <a:rPr lang="ru-RU" sz="2400" b="1">
                <a:solidFill>
                  <a:srgbClr val="000054"/>
                </a:solidFill>
              </a:rPr>
            </a:br>
            <a:r>
              <a:rPr lang="ru-RU" sz="2400" b="1">
                <a:solidFill>
                  <a:srgbClr val="000054"/>
                </a:solidFill>
              </a:rPr>
              <a:t>значимы</a:t>
            </a:r>
            <a:br>
              <a:rPr lang="ru-RU" sz="2400" b="1">
                <a:solidFill>
                  <a:srgbClr val="000054"/>
                </a:solidFill>
              </a:rPr>
            </a:br>
            <a:r>
              <a:rPr lang="ru-RU" sz="2400" b="1">
                <a:solidFill>
                  <a:srgbClr val="000054"/>
                </a:solidFill>
              </a:rPr>
              <a:t>следующие</a:t>
            </a:r>
            <a:br>
              <a:rPr lang="ru-RU" sz="2400" b="1">
                <a:solidFill>
                  <a:srgbClr val="000054"/>
                </a:solidFill>
              </a:rPr>
            </a:br>
            <a:r>
              <a:rPr lang="ru-RU" sz="2400" b="1">
                <a:solidFill>
                  <a:srgbClr val="000054"/>
                </a:solidFill>
              </a:rPr>
              <a:t>части алтаря.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Иконоста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80963"/>
            <a:ext cx="6661150" cy="6030912"/>
          </a:xfrm>
          <a:prstGeom prst="rect">
            <a:avLst/>
          </a:prstGeom>
          <a:noFill/>
        </p:spPr>
      </p:pic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71438" y="360363"/>
            <a:ext cx="2771775" cy="6021387"/>
          </a:xfrm>
          <a:prstGeom prst="plus">
            <a:avLst>
              <a:gd name="adj" fmla="val 3042"/>
            </a:avLst>
          </a:prstGeom>
          <a:solidFill>
            <a:srgbClr val="ADCCF1">
              <a:alpha val="9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Иконостас –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высокая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алтарная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преграда –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появился лишь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на Руси.</a:t>
            </a:r>
          </a:p>
          <a:p>
            <a:pPr algn="ctr"/>
            <a:r>
              <a:rPr lang="ru-RU" sz="2400" b="1" dirty="0">
                <a:solidFill>
                  <a:srgbClr val="000054"/>
                </a:solidFill>
              </a:rPr>
              <a:t>В центре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иконостаса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располагаются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Царские врата,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через которые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входить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 алтарь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может лишь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священник.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71438"/>
            <a:ext cx="7772400" cy="5715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Иконостас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785813"/>
            <a:ext cx="5286375" cy="3857625"/>
          </a:xfrm>
        </p:spPr>
        <p:txBody>
          <a:bodyPr/>
          <a:lstStyle/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 самом нижнем ряду иконостаса помещаются иконы Спасителя и Божией матери. Храмовая икона с изображением святого в честь которого храм именуется.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Во 2-ом снизу ярусе помещаются иконы двух праздников.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 3-ем ряду – иконы апостолов, ангелов и святых.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 4 ряду – иконы ветхозаветных пророков.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 5 ряду – иконы ветхозаветных прародителей рода человеческого.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Верх иконостаса венчает крест.</a:t>
            </a:r>
          </a:p>
        </p:txBody>
      </p:sp>
      <p:pic>
        <p:nvPicPr>
          <p:cNvPr id="10244" name="Picture 4" descr="C:\Мои документы\INTEL\Кусы V\Курсы 5\SmirnovaAA\media_materials\в церкви\icon_us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1285875"/>
            <a:ext cx="3857625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C:\Мои документы\INTEL\Кусы V\Курсы 5\SmirnovaAA\media_materials\в церкви\2989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4094163"/>
            <a:ext cx="39290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371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816152"/>
            <a:ext cx="2139702" cy="2852936"/>
          </a:xfrm>
          <a:prstGeom prst="rect">
            <a:avLst/>
          </a:prstGeom>
        </p:spPr>
      </p:pic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323528" y="0"/>
            <a:ext cx="3422972" cy="3933055"/>
          </a:xfrm>
          <a:prstGeom prst="plus">
            <a:avLst>
              <a:gd name="adj" fmla="val 3042"/>
            </a:avLst>
          </a:prstGeom>
          <a:solidFill>
            <a:srgbClr val="ADCCF1">
              <a:alpha val="9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Справа и слева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от Царских врат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 в иконостасе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располагаются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Дьяконские врата,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через которые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 за алтарную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преграду заходят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дьяконы –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низший чин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священнослужителей.</a:t>
            </a:r>
          </a:p>
        </p:txBody>
      </p:sp>
      <p:pic>
        <p:nvPicPr>
          <p:cNvPr id="13321" name="Picture 9" descr="Дьяконск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888" y="57150"/>
            <a:ext cx="5160962" cy="6742113"/>
          </a:xfrm>
          <a:prstGeom prst="rect">
            <a:avLst/>
          </a:prstGeom>
          <a:noFill/>
        </p:spPr>
      </p:pic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6011863" y="5516563"/>
            <a:ext cx="2447925" cy="1152525"/>
          </a:xfrm>
          <a:prstGeom prst="line">
            <a:avLst/>
          </a:prstGeom>
          <a:noFill/>
          <a:ln w="38100">
            <a:solidFill>
              <a:srgbClr val="ADCCF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Алтар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80963"/>
            <a:ext cx="5867400" cy="5411787"/>
          </a:xfrm>
          <a:prstGeom prst="rect">
            <a:avLst/>
          </a:prstGeom>
          <a:noFill/>
        </p:spPr>
      </p:pic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107950" y="260350"/>
            <a:ext cx="2951163" cy="446405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Сразу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за Царскими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вратами виден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престол –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особо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освященный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стол, на котором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во время службы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символически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присутствует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сам Христос.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146050" y="5781675"/>
            <a:ext cx="5761038" cy="935038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54"/>
                </a:solidFill>
              </a:rPr>
              <a:t>На престоле располагаются самые</a:t>
            </a:r>
            <a:br>
              <a:rPr lang="ru-RU" sz="2400" b="1">
                <a:solidFill>
                  <a:srgbClr val="000054"/>
                </a:solidFill>
              </a:rPr>
            </a:br>
            <a:r>
              <a:rPr lang="ru-RU" sz="2400" b="1">
                <a:solidFill>
                  <a:srgbClr val="000054"/>
                </a:solidFill>
              </a:rPr>
              <a:t>священные предметы храма.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28750"/>
            <a:ext cx="8643938" cy="3500438"/>
          </a:xfrm>
        </p:spPr>
        <p:txBody>
          <a:bodyPr/>
          <a:lstStyle/>
          <a:p>
            <a:pPr marL="0" indent="365125" eaLnBrk="1" hangingPunct="1">
              <a:lnSpc>
                <a:spcPts val="3400"/>
              </a:lnSpc>
              <a:buFontTx/>
              <a:buNone/>
              <a:defRPr/>
            </a:pPr>
            <a:r>
              <a:rPr lang="ru-RU" dirty="0" smtClean="0"/>
              <a:t>       Перед иконами устанавливаются  </a:t>
            </a:r>
            <a:r>
              <a:rPr lang="ru-RU" i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лампады</a:t>
            </a:r>
            <a:r>
              <a:rPr lang="ru-RU" dirty="0" smtClean="0"/>
              <a:t> – масляные светильники, а                             также подсвечники, на которые ставятся свечи.</a:t>
            </a:r>
          </a:p>
          <a:p>
            <a:pPr marL="0" indent="365125" eaLnBrk="1" hangingPunct="1">
              <a:lnSpc>
                <a:spcPts val="3400"/>
              </a:lnSpc>
              <a:buFontTx/>
              <a:buNone/>
              <a:defRPr/>
            </a:pPr>
            <a:r>
              <a:rPr lang="ru-RU" dirty="0" smtClean="0"/>
              <a:t>В центре храма ставится высокий наклонный столик – </a:t>
            </a:r>
            <a:r>
              <a:rPr lang="ru-RU" i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аналой</a:t>
            </a:r>
            <a:r>
              <a:rPr lang="ru-RU" dirty="0" smtClean="0"/>
              <a:t>. Здесь обычно располагается храмовая икона или икона ныне празднуемого церковного события.</a:t>
            </a:r>
          </a:p>
        </p:txBody>
      </p:sp>
      <p:pic>
        <p:nvPicPr>
          <p:cNvPr id="12291" name="Picture 4" descr="C:\Мои документы\INTEL\Кусы V\Курсы 5\SmirnovaAA\media_materials\разное\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4370388"/>
            <a:ext cx="242887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 descr="C:\Мои документы\INTEL\Кусы V\Курсы 5\SmirnovaAA\media_materials\в церкви\VL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4643438"/>
            <a:ext cx="135731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C:\Мои документы\INTEL\Кусы V\Курсы 5\SmirnovaAA\media_materials\разное\лампадка - церковна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43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C:\Мои документы\INTEL\Кусы V\Курсы 5\SmirnovaAA\media_materials\разное\sve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0"/>
            <a:ext cx="178593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 descr="C:\Мои документы\INTEL\Кусы V\Курсы 5\SmirnovaAA\media_materials\разное\getfull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0"/>
            <a:ext cx="202406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229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762625" y="44450"/>
            <a:ext cx="3168650" cy="360045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Поскольку все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помещения храма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являются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символами, то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и росписи на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их стенах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располагаются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определенным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образом.</a:t>
            </a:r>
          </a:p>
        </p:txBody>
      </p:sp>
      <p:pic>
        <p:nvPicPr>
          <p:cNvPr id="17412" name="Picture 4" descr="Куп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" y="66675"/>
            <a:ext cx="5397500" cy="6742113"/>
          </a:xfrm>
          <a:prstGeom prst="rect">
            <a:avLst/>
          </a:prstGeom>
          <a:noFill/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5762625" y="3789363"/>
            <a:ext cx="3168650" cy="295275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Кубический объем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храма со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сферическим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куполом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воспринимается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как соединение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земли и неба.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44450" y="44450"/>
            <a:ext cx="2582863" cy="3744913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Поэтому на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небе-куполе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внутри храма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традиционно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помещается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изображение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Христа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 err="1">
                <a:solidFill>
                  <a:srgbClr val="000054"/>
                </a:solidFill>
              </a:rPr>
              <a:t>Пантократора</a:t>
            </a:r>
            <a:r>
              <a:rPr lang="ru-RU" sz="2400" b="1" dirty="0">
                <a:solidFill>
                  <a:srgbClr val="000054"/>
                </a:solidFill>
              </a:rPr>
              <a:t>,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либо его лик.</a:t>
            </a:r>
          </a:p>
        </p:txBody>
      </p:sp>
      <p:pic>
        <p:nvPicPr>
          <p:cNvPr id="18437" name="Picture 5" descr="Л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463" y="57150"/>
            <a:ext cx="6411912" cy="654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6324600" y="2205038"/>
            <a:ext cx="2655888" cy="4392612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Восточная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стена храма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посвящена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церкви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земной.</a:t>
            </a:r>
          </a:p>
          <a:p>
            <a:pPr algn="ctr"/>
            <a:r>
              <a:rPr lang="ru-RU" sz="2400" b="1" dirty="0">
                <a:solidFill>
                  <a:srgbClr val="000054"/>
                </a:solidFill>
              </a:rPr>
              <a:t>Здесь часто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изображение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Богоматери,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либо сцены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причащения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апостолов.</a:t>
            </a:r>
          </a:p>
        </p:txBody>
      </p:sp>
      <p:pic>
        <p:nvPicPr>
          <p:cNvPr id="21508" name="Picture 4" descr="Кие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325" cy="583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5819775" y="620713"/>
            <a:ext cx="2724150" cy="2951162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54"/>
                </a:solidFill>
              </a:rPr>
              <a:t>На западной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стене храма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традиционно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помещается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сцена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страшного</a:t>
            </a:r>
            <a:br>
              <a:rPr lang="ru-RU" sz="2400" b="1" dirty="0">
                <a:solidFill>
                  <a:srgbClr val="000054"/>
                </a:solidFill>
              </a:rPr>
            </a:br>
            <a:r>
              <a:rPr lang="ru-RU" sz="2400" b="1" dirty="0">
                <a:solidFill>
                  <a:srgbClr val="000054"/>
                </a:solidFill>
              </a:rPr>
              <a:t>суда.</a:t>
            </a:r>
          </a:p>
        </p:txBody>
      </p:sp>
      <p:pic>
        <p:nvPicPr>
          <p:cNvPr id="23557" name="Picture 5" descr="Су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" y="57150"/>
            <a:ext cx="5030788" cy="6742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Невозможно </a:t>
            </a:r>
            <a:r>
              <a:rPr lang="ru-RU" sz="1400" dirty="0"/>
              <a:t>представить современный русский город или село без храма. Эти особенные неповторимые архитектурные сооружения всегда были главным украшением городских и сельских пейзажей России. И не удивительно. Русские люди стараются посвящать Богу всегда все самое лучшее, на что они способны. Трудно ли, радостно ли живется людям, но без храма их жизнь немыслима: и беды, и праздники собирают их под куполами церквей, где все напоминает о духовном, высоком назначении человека. Ибо это ДОМ БОЖИЙ.  Внутреннее помещение церкви очень красиво. На стенах росписи, фрески, иконы. Церковная утварь, одежда священнослужителей тоже привносят декоративно-символический элемент в создание особенной атмосферы. Никто </a:t>
            </a:r>
            <a:r>
              <a:rPr lang="ru-RU" sz="1400" dirty="0" smtClean="0"/>
              <a:t>никого</a:t>
            </a:r>
            <a:br>
              <a:rPr lang="ru-RU" sz="1400" dirty="0" smtClean="0"/>
            </a:br>
            <a:r>
              <a:rPr lang="ru-RU" sz="1400" dirty="0" smtClean="0"/>
              <a:t> </a:t>
            </a:r>
            <a:r>
              <a:rPr lang="ru-RU" sz="1400" dirty="0"/>
              <a:t>не обязывает ходить в храм. Идущие туда никаких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поощрений </a:t>
            </a:r>
            <a:r>
              <a:rPr lang="ru-RU" sz="1400" dirty="0"/>
              <a:t>не получают. Напротив, в церкви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христианам </a:t>
            </a:r>
            <a:r>
              <a:rPr lang="ru-RU" sz="1400" dirty="0"/>
              <a:t>приходится потрудиться и потратиться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на </a:t>
            </a:r>
            <a:r>
              <a:rPr lang="ru-RU" sz="1400" dirty="0"/>
              <a:t>свечи, поминальные записочки, литературу,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на </a:t>
            </a:r>
            <a:r>
              <a:rPr lang="ru-RU" sz="1400" dirty="0"/>
              <a:t>восстановление храма. Но почему-то люди </a:t>
            </a:r>
            <a:r>
              <a:rPr lang="ru-RU" sz="1400" dirty="0" smtClean="0"/>
              <a:t>идут</a:t>
            </a:r>
            <a:br>
              <a:rPr lang="ru-RU" sz="1400" dirty="0" smtClean="0"/>
            </a:br>
            <a:r>
              <a:rPr lang="ru-RU" sz="1400" dirty="0" smtClean="0"/>
              <a:t> </a:t>
            </a:r>
            <a:r>
              <a:rPr lang="ru-RU" sz="1400" dirty="0"/>
              <a:t>в храм. Почему?</a:t>
            </a:r>
            <a:br>
              <a:rPr lang="ru-RU" sz="1400" dirty="0"/>
            </a:br>
            <a:r>
              <a:rPr lang="ru-RU" sz="1400" dirty="0"/>
              <a:t>     Потому что храм – это общий дом Бога и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верующих </a:t>
            </a:r>
            <a:r>
              <a:rPr lang="ru-RU" sz="1400" dirty="0"/>
              <a:t>в него. Это место специально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предназначено </a:t>
            </a:r>
            <a:r>
              <a:rPr lang="ru-RU" sz="1400" dirty="0"/>
              <a:t>для встречи с Богом и для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соборной </a:t>
            </a:r>
            <a:r>
              <a:rPr lang="ru-RU" sz="1400" dirty="0"/>
              <a:t>молитвы Ему. Помнят православные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христиане</a:t>
            </a:r>
            <a:r>
              <a:rPr lang="ru-RU" sz="1400" dirty="0"/>
              <a:t>: «Кому Церковь - не мать, тому Бог –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не </a:t>
            </a:r>
            <a:r>
              <a:rPr lang="ru-RU" sz="1400" dirty="0"/>
              <a:t>Отец».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916832"/>
            <a:ext cx="3394472" cy="452596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784" y="4437112"/>
            <a:ext cx="2987824" cy="22408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40" y="4577263"/>
            <a:ext cx="1779662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2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14313"/>
            <a:ext cx="8715375" cy="4114800"/>
          </a:xfrm>
        </p:spPr>
        <p:txBody>
          <a:bodyPr/>
          <a:lstStyle/>
          <a:p>
            <a:pPr marL="0" indent="365125" eaLnBrk="1" hangingPunct="1">
              <a:buFontTx/>
              <a:buNone/>
              <a:defRPr/>
            </a:pPr>
            <a:r>
              <a:rPr lang="ru-RU" sz="2800" dirty="0" smtClean="0"/>
              <a:t>Приходя в храм, мы часто видим на пороге храма знакомых нам людей, соседей. Они не входят туда только потому, что им незнакомы самые элементарные правила поведения в храме. Об этом пишет свои стихи игумен </a:t>
            </a:r>
            <a:r>
              <a:rPr lang="ru-RU" sz="2800" dirty="0" err="1" smtClean="0"/>
              <a:t>Виссарион</a:t>
            </a:r>
            <a:r>
              <a:rPr lang="ru-RU" sz="2800" dirty="0" smtClean="0"/>
              <a:t> из Троице-Сергиевской Лавры, легко рассказывая о совсем не простых вещах. Давайте взглянем на эти простые правила, чтобы убедиться, правильно ли мы себя ведём в храме.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3840163"/>
            <a:ext cx="3929062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857625"/>
            <a:ext cx="39052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134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8"/>
            <a:ext cx="7772400" cy="70008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Памятка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857250"/>
            <a:ext cx="4071938" cy="54292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dirty="0" smtClean="0"/>
              <a:t>Прежде чем зайти в собор,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Головной сними убор,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Злые мысли отгони: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Не нужны тебе они.</a:t>
            </a:r>
          </a:p>
          <a:p>
            <a:pPr marL="358775" indent="0">
              <a:buFontTx/>
              <a:buNone/>
              <a:defRPr/>
            </a:pPr>
            <a:r>
              <a:rPr lang="ru-RU" sz="2400" dirty="0" smtClean="0"/>
              <a:t>Никого не осуждай,</a:t>
            </a:r>
          </a:p>
          <a:p>
            <a:pPr marL="358775" indent="0">
              <a:buFontTx/>
              <a:buNone/>
              <a:defRPr/>
            </a:pPr>
            <a:r>
              <a:rPr lang="ru-RU" sz="2400" dirty="0" smtClean="0"/>
              <a:t>Помощь нищему подай,</a:t>
            </a:r>
          </a:p>
          <a:p>
            <a:pPr marL="358775" indent="0">
              <a:buFontTx/>
              <a:buNone/>
              <a:defRPr/>
            </a:pPr>
            <a:r>
              <a:rPr lang="ru-RU" sz="2400" dirty="0" smtClean="0"/>
              <a:t>Поставь свечку и потом</a:t>
            </a:r>
          </a:p>
          <a:p>
            <a:pPr marL="358775" indent="0">
              <a:buFontTx/>
              <a:buNone/>
              <a:defRPr/>
            </a:pPr>
            <a:r>
              <a:rPr lang="ru-RU" sz="2400" dirty="0" smtClean="0"/>
              <a:t>Осени себя крестом.</a:t>
            </a:r>
          </a:p>
          <a:p>
            <a:pPr marL="0" indent="0">
              <a:buFontTx/>
              <a:buNone/>
              <a:defRPr/>
            </a:pPr>
            <a:r>
              <a:rPr lang="ru-RU" sz="2400" dirty="0" err="1" smtClean="0"/>
              <a:t>Богомыслие</a:t>
            </a:r>
            <a:r>
              <a:rPr lang="ru-RU" sz="2400" dirty="0" smtClean="0"/>
              <a:t> храни,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Лень подальше прогони,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Душой с Богом примирись,</a:t>
            </a:r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О всём мире помолись.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786313" y="1214438"/>
            <a:ext cx="4143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58775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Богомольцев не толкай,</a:t>
            </a:r>
          </a:p>
          <a:p>
            <a:pPr marL="358775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К чину в храме привыкай,</a:t>
            </a:r>
          </a:p>
          <a:p>
            <a:pPr marL="358775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Не гляди по сторонам:</a:t>
            </a:r>
          </a:p>
          <a:p>
            <a:pPr marL="358775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Не полезно это нам.</a:t>
            </a:r>
          </a:p>
          <a:p>
            <a:pPr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Хоть старушка, хоть девица – </a:t>
            </a:r>
          </a:p>
          <a:p>
            <a:pPr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Не посматривай на лица,</a:t>
            </a:r>
          </a:p>
          <a:p>
            <a:pPr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Очи в землю опусти,</a:t>
            </a:r>
          </a:p>
          <a:p>
            <a:pPr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О грехах своих грусти.</a:t>
            </a:r>
          </a:p>
          <a:p>
            <a:pPr marL="358775"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Со смиреньем, как мытарь, </a:t>
            </a:r>
          </a:p>
          <a:p>
            <a:pPr marL="358775"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На святой взирай алтарь,</a:t>
            </a:r>
          </a:p>
          <a:p>
            <a:pPr marL="358775"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Где Дух Божий обитает,</a:t>
            </a:r>
          </a:p>
          <a:p>
            <a:pPr marL="358775" eaLnBrk="0" hangingPunct="0">
              <a:spcBef>
                <a:spcPct val="20000"/>
              </a:spcBef>
              <a:buClr>
                <a:srgbClr val="6600FF"/>
              </a:buClr>
              <a:defRPr/>
            </a:pPr>
            <a:r>
              <a:rPr kumimoji="1" lang="ru-RU" sz="24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Благодатью нас питает.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5059363"/>
            <a:ext cx="114300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0" y="0"/>
            <a:ext cx="180975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950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49580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Итак, значение храма в жизни православного христианина велико. Веками на Руси вся жизнь православного человека </a:t>
            </a:r>
            <a:r>
              <a:rPr lang="ru-RU" sz="1800" b="1" dirty="0" smtClean="0"/>
              <a:t>освящалась </a:t>
            </a:r>
            <a:r>
              <a:rPr lang="ru-RU" sz="1800" b="1" dirty="0"/>
              <a:t>в храме: с рождения до </a:t>
            </a:r>
            <a:r>
              <a:rPr lang="ru-RU" sz="1800" b="1" dirty="0" smtClean="0"/>
              <a:t>кончины</a:t>
            </a:r>
            <a:r>
              <a:rPr lang="ru-RU" sz="1800" b="1" dirty="0"/>
              <a:t>. В храме младенец «</a:t>
            </a:r>
            <a:r>
              <a:rPr lang="ru-RU" sz="1800" b="1" dirty="0" smtClean="0"/>
              <a:t>рождался </a:t>
            </a:r>
            <a:r>
              <a:rPr lang="ru-RU" sz="1800" b="1" dirty="0"/>
              <a:t>свыше» в Таинстве </a:t>
            </a:r>
            <a:r>
              <a:rPr lang="ru-RU" sz="1800" b="1" dirty="0" smtClean="0"/>
              <a:t>святого </a:t>
            </a:r>
            <a:r>
              <a:rPr lang="ru-RU" sz="1800" b="1" dirty="0"/>
              <a:t>крещения. С малых лет </a:t>
            </a:r>
            <a:r>
              <a:rPr lang="ru-RU" sz="1800" b="1" dirty="0" smtClean="0"/>
              <a:t>приобщался </a:t>
            </a:r>
            <a:r>
              <a:rPr lang="ru-RU" sz="1800" b="1" dirty="0"/>
              <a:t>к храмовому </a:t>
            </a:r>
            <a:r>
              <a:rPr lang="ru-RU" sz="1800" b="1" dirty="0" smtClean="0"/>
              <a:t>богослужению</a:t>
            </a:r>
            <a:r>
              <a:rPr lang="ru-RU" sz="1800" b="1" dirty="0"/>
              <a:t>, молиться со всею </a:t>
            </a:r>
            <a:r>
              <a:rPr lang="ru-RU" sz="1800" b="1" dirty="0" smtClean="0"/>
              <a:t>Церковью </a:t>
            </a:r>
            <a:r>
              <a:rPr lang="ru-RU" sz="1800" b="1" dirty="0"/>
              <a:t>«о всех и за вся». Так </a:t>
            </a:r>
            <a:r>
              <a:rPr lang="ru-RU" sz="1800" b="1" dirty="0" smtClean="0"/>
              <a:t>рождалось </a:t>
            </a:r>
            <a:r>
              <a:rPr lang="ru-RU" sz="1800" b="1" dirty="0"/>
              <a:t>чувство духовного </a:t>
            </a:r>
            <a:r>
              <a:rPr lang="ru-RU" sz="1800" b="1" dirty="0" smtClean="0"/>
              <a:t>единения</a:t>
            </a:r>
            <a:r>
              <a:rPr lang="ru-RU" sz="1800" b="1" dirty="0"/>
              <a:t>, общности, которую </a:t>
            </a:r>
            <a:r>
              <a:rPr lang="ru-RU" sz="1800" b="1" dirty="0" smtClean="0"/>
              <a:t>именовали </a:t>
            </a:r>
            <a:r>
              <a:rPr lang="ru-RU" sz="1800" b="1" dirty="0"/>
              <a:t>православным миром. </a:t>
            </a:r>
          </a:p>
        </p:txBody>
      </p:sp>
    </p:spTree>
    <p:extLst>
      <p:ext uri="{BB962C8B-B14F-4D97-AF65-F5344CB8AC3E}">
        <p14:creationId xmlns:p14="http://schemas.microsoft.com/office/powerpoint/2010/main" val="2391067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http://www.top68.ru/society/svyatitel-pitirim-i-dukhovnoe-nasledie-tambovskogo-kraya-23399</a:t>
            </a:r>
          </a:p>
          <a:p>
            <a:r>
              <a:rPr lang="en-US" dirty="0"/>
              <a:t>http://blagozdravnica.ru/svyatitel-pitirim-svyatoj-pokrovitel-zemli-tambovskoj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42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8712968" cy="1584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53056"/>
            <a:ext cx="7347862" cy="488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6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dirty="0" smtClean="0"/>
              <a:t>: данная работа может </a:t>
            </a:r>
            <a:r>
              <a:rPr lang="ru-RU" dirty="0"/>
              <a:t>использоваться в ходе изучения курса «Основы православной культуры» и во внеурочной деятельность как иллюстративный </a:t>
            </a:r>
            <a:r>
              <a:rPr lang="ru-RU" dirty="0" smtClean="0"/>
              <a:t>материал.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23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467544" y="476250"/>
            <a:ext cx="8424936" cy="5112990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 dirty="0">
              <a:solidFill>
                <a:srgbClr val="000054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36713"/>
            <a:ext cx="8064896" cy="388843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566716"/>
            <a:ext cx="8229600" cy="1559447"/>
          </a:xfrm>
        </p:spPr>
        <p:txBody>
          <a:bodyPr/>
          <a:lstStyle/>
          <a:p>
            <a:pPr marL="0" indent="0"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7848872" cy="57576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6632"/>
            <a:ext cx="8075240" cy="13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3" y="71438"/>
            <a:ext cx="77724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Храмы могут иметь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928688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Одну главу</a:t>
            </a:r>
            <a:r>
              <a:rPr lang="ru-RU" sz="2800" dirty="0" smtClean="0"/>
              <a:t> – в честь единого Бога;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 главы</a:t>
            </a:r>
            <a:r>
              <a:rPr lang="ru-RU" sz="2800" dirty="0" smtClean="0"/>
              <a:t> – в честь Святой Троицы (очень редко, такие церковные здания уникальны);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Пять глав</a:t>
            </a:r>
            <a:r>
              <a:rPr lang="ru-RU" sz="2800" dirty="0" smtClean="0"/>
              <a:t> – в честь Спасителя и 4-х евангелистов;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Семь глав</a:t>
            </a:r>
            <a:r>
              <a:rPr lang="ru-RU" sz="2800" dirty="0" smtClean="0"/>
              <a:t> – в честь 7 церковных Таинств </a:t>
            </a:r>
            <a:r>
              <a:rPr lang="en-US" sz="2800" dirty="0" smtClean="0"/>
              <a:t>                     </a:t>
            </a:r>
            <a:r>
              <a:rPr lang="ru-RU" sz="2800" dirty="0" smtClean="0"/>
              <a:t>и 7 Вселенских соборов;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Тринадцать глав</a:t>
            </a:r>
            <a:r>
              <a:rPr lang="ru-RU" sz="2800" dirty="0" smtClean="0"/>
              <a:t> – в честь Спасителя </a:t>
            </a:r>
            <a:r>
              <a:rPr lang="en-US" sz="2800" dirty="0" smtClean="0"/>
              <a:t>                           </a:t>
            </a:r>
            <a:r>
              <a:rPr lang="ru-RU" sz="2800" dirty="0" smtClean="0"/>
              <a:t>и 12 апостолов.</a:t>
            </a:r>
          </a:p>
        </p:txBody>
      </p:sp>
      <p:pic>
        <p:nvPicPr>
          <p:cNvPr id="5124" name="Picture 4" descr="C:\Мои документы\INTEL\Кусы V\Курсы 5\SmirnovaAA\media_materials\Церкви\1 глав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1143000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C:\Мои документы\INTEL\Кусы V\Курсы 5\SmirnovaAA\media_materials\Церкви\Церковь Святой Троицы Успенского монастыр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0"/>
            <a:ext cx="2335212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C:\Мои документы\INTEL\Кусы V\Курсы 5\SmirnovaAA\media_materials\Церкви\михайловский собо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4857750"/>
            <a:ext cx="2500312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C:\Мои документы\INTEL\Кусы V\Курсы 5\SmirnovaAA\media_materials\Церкви\Деревянная 33-главая церковь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4000500"/>
            <a:ext cx="24892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8001000" y="40005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33 </a:t>
            </a:r>
            <a:r>
              <a:rPr lang="ru-RU" smtClean="0">
                <a:solidFill>
                  <a:srgbClr val="000000"/>
                </a:solidFill>
              </a:rPr>
              <a:t>главы </a:t>
            </a:r>
          </a:p>
        </p:txBody>
      </p:sp>
      <p:pic>
        <p:nvPicPr>
          <p:cNvPr id="5129" name="Picture 9" descr="C:\Мои документы\INTEL\Кусы V\Курсы 5\SmirnovaAA\media_materials\Церкви\24-главая Покровская церковь в Вологодской обл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4440238"/>
            <a:ext cx="2714625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Box 12"/>
          <p:cNvSpPr txBox="1">
            <a:spLocks noChangeArrowheads="1"/>
          </p:cNvSpPr>
          <p:nvPr/>
        </p:nvSpPr>
        <p:spPr bwMode="auto">
          <a:xfrm>
            <a:off x="3571875" y="5357813"/>
            <a:ext cx="1096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smtClean="0">
                <a:solidFill>
                  <a:srgbClr val="000000"/>
                </a:solidFill>
              </a:rPr>
              <a:t>24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ru-RU" smtClean="0">
                <a:solidFill>
                  <a:srgbClr val="000000"/>
                </a:solidFill>
              </a:rPr>
              <a:t>главы </a:t>
            </a:r>
          </a:p>
        </p:txBody>
      </p:sp>
      <p:pic>
        <p:nvPicPr>
          <p:cNvPr id="5131" name="Picture 10" descr="C:\Мои документы\INTEL\Кусы V\Курсы 5\SmirnovaAA\media_materials\Церкви\00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1958975"/>
            <a:ext cx="17145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09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65" y="116632"/>
            <a:ext cx="8731269" cy="4507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01842"/>
            <a:ext cx="2705100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554090"/>
            <a:ext cx="2705100" cy="2133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648" y="4527231"/>
            <a:ext cx="2991649" cy="218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0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07950" y="115888"/>
            <a:ext cx="6480175" cy="865187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54"/>
                </a:solidFill>
              </a:rPr>
              <a:t>В связи </a:t>
            </a:r>
            <a:r>
              <a:rPr lang="en-US" sz="2400" b="1">
                <a:solidFill>
                  <a:srgbClr val="000054"/>
                </a:solidFill>
              </a:rPr>
              <a:t>c </a:t>
            </a:r>
            <a:r>
              <a:rPr lang="ru-RU" sz="2400" b="1">
                <a:solidFill>
                  <a:srgbClr val="000054"/>
                </a:solidFill>
              </a:rPr>
              <a:t>традицией православный храм</a:t>
            </a:r>
            <a:br>
              <a:rPr lang="ru-RU" sz="2400" b="1">
                <a:solidFill>
                  <a:srgbClr val="000054"/>
                </a:solidFill>
              </a:rPr>
            </a:br>
            <a:r>
              <a:rPr lang="ru-RU" sz="2400" b="1">
                <a:solidFill>
                  <a:srgbClr val="000054"/>
                </a:solidFill>
              </a:rPr>
              <a:t>четко делится на три части.</a:t>
            </a:r>
          </a:p>
        </p:txBody>
      </p:sp>
      <p:pic>
        <p:nvPicPr>
          <p:cNvPr id="6148" name="Picture 4" descr="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" y="1052513"/>
            <a:ext cx="3646488" cy="5776912"/>
          </a:xfrm>
          <a:prstGeom prst="rect">
            <a:avLst/>
          </a:prstGeom>
          <a:noFill/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851275" y="1052513"/>
            <a:ext cx="5113338" cy="1223962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Алтарь символизирует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царство небесное; сюда входят лишь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священнослужители.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851275" y="3068638"/>
            <a:ext cx="5113338" cy="1150937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Храмом называется центральная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часть, которая в православии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открыта всем верующим.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3851275" y="5013325"/>
            <a:ext cx="5113338" cy="1368425"/>
          </a:xfrm>
          <a:prstGeom prst="plus">
            <a:avLst>
              <a:gd name="adj" fmla="val 3042"/>
            </a:avLst>
          </a:prstGeom>
          <a:solidFill>
            <a:srgbClr val="ADCCF1">
              <a:alpha val="8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54"/>
                </a:solidFill>
              </a:rPr>
              <a:t>Притвор храма предназначен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для оглашенных (готовящихся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принять православие) или</a:t>
            </a:r>
            <a:br>
              <a:rPr lang="ru-RU" sz="2000" b="1">
                <a:solidFill>
                  <a:srgbClr val="000054"/>
                </a:solidFill>
              </a:rPr>
            </a:br>
            <a:r>
              <a:rPr lang="ru-RU" sz="2000" b="1">
                <a:solidFill>
                  <a:srgbClr val="000054"/>
                </a:solidFill>
              </a:rPr>
              <a:t>провинившихся.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2916238" y="1628775"/>
            <a:ext cx="863600" cy="1512888"/>
          </a:xfrm>
          <a:prstGeom prst="line">
            <a:avLst/>
          </a:prstGeom>
          <a:noFill/>
          <a:ln w="38100">
            <a:solidFill>
              <a:srgbClr val="00005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 flipV="1">
            <a:off x="1187450" y="4508500"/>
            <a:ext cx="2592388" cy="1152525"/>
          </a:xfrm>
          <a:prstGeom prst="line">
            <a:avLst/>
          </a:prstGeom>
          <a:noFill/>
          <a:ln w="38100">
            <a:solidFill>
              <a:srgbClr val="00005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2051050" y="3644900"/>
            <a:ext cx="1728788" cy="1152525"/>
            <a:chOff x="1292" y="2296"/>
            <a:chExt cx="1089" cy="726"/>
          </a:xfrm>
        </p:grpSpPr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 flipH="1">
              <a:off x="2064" y="2296"/>
              <a:ext cx="317" cy="726"/>
            </a:xfrm>
            <a:prstGeom prst="line">
              <a:avLst/>
            </a:prstGeom>
            <a:noFill/>
            <a:ln w="38100">
              <a:solidFill>
                <a:srgbClr val="00005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 flipH="1" flipV="1">
              <a:off x="1292" y="2840"/>
              <a:ext cx="772" cy="182"/>
            </a:xfrm>
            <a:prstGeom prst="line">
              <a:avLst/>
            </a:prstGeom>
            <a:noFill/>
            <a:ln w="38100">
              <a:solidFill>
                <a:srgbClr val="000054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2" grpId="0" animBg="1"/>
      <p:bldP spid="615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UEDIAG">
  <a:themeElements>
    <a:clrScheme name="BLUEDIAG 2">
      <a:dk1>
        <a:srgbClr val="000000"/>
      </a:dk1>
      <a:lt1>
        <a:srgbClr val="9999FF"/>
      </a:lt1>
      <a:dk2>
        <a:srgbClr val="6600FF"/>
      </a:dk2>
      <a:lt2>
        <a:srgbClr val="FFFFFF"/>
      </a:lt2>
      <a:accent1>
        <a:srgbClr val="CCCCFF"/>
      </a:accent1>
      <a:accent2>
        <a:srgbClr val="FF99FF"/>
      </a:accent2>
      <a:accent3>
        <a:srgbClr val="CACAFF"/>
      </a:accent3>
      <a:accent4>
        <a:srgbClr val="000000"/>
      </a:accent4>
      <a:accent5>
        <a:srgbClr val="E2E2FF"/>
      </a:accent5>
      <a:accent6>
        <a:srgbClr val="E78AE7"/>
      </a:accent6>
      <a:hlink>
        <a:srgbClr val="00CC66"/>
      </a:hlink>
      <a:folHlink>
        <a:srgbClr val="6666FF"/>
      </a:folHlink>
    </a:clrScheme>
    <a:fontScheme name="BLUEDIA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DIAG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DIAG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DIAG">
  <a:themeElements>
    <a:clrScheme name="BLUEDIAG 2">
      <a:dk1>
        <a:srgbClr val="000000"/>
      </a:dk1>
      <a:lt1>
        <a:srgbClr val="9999FF"/>
      </a:lt1>
      <a:dk2>
        <a:srgbClr val="6600FF"/>
      </a:dk2>
      <a:lt2>
        <a:srgbClr val="FFFFFF"/>
      </a:lt2>
      <a:accent1>
        <a:srgbClr val="CCCCFF"/>
      </a:accent1>
      <a:accent2>
        <a:srgbClr val="FF99FF"/>
      </a:accent2>
      <a:accent3>
        <a:srgbClr val="CACAFF"/>
      </a:accent3>
      <a:accent4>
        <a:srgbClr val="000000"/>
      </a:accent4>
      <a:accent5>
        <a:srgbClr val="E2E2FF"/>
      </a:accent5>
      <a:accent6>
        <a:srgbClr val="E78AE7"/>
      </a:accent6>
      <a:hlink>
        <a:srgbClr val="00CC66"/>
      </a:hlink>
      <a:folHlink>
        <a:srgbClr val="6666FF"/>
      </a:folHlink>
    </a:clrScheme>
    <a:fontScheme name="BLUEDIA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DIAG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DIAG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UEDIAG">
  <a:themeElements>
    <a:clrScheme name="BLUEDIAG 2">
      <a:dk1>
        <a:srgbClr val="000000"/>
      </a:dk1>
      <a:lt1>
        <a:srgbClr val="9999FF"/>
      </a:lt1>
      <a:dk2>
        <a:srgbClr val="6600FF"/>
      </a:dk2>
      <a:lt2>
        <a:srgbClr val="FFFFFF"/>
      </a:lt2>
      <a:accent1>
        <a:srgbClr val="CCCCFF"/>
      </a:accent1>
      <a:accent2>
        <a:srgbClr val="FF99FF"/>
      </a:accent2>
      <a:accent3>
        <a:srgbClr val="CACAFF"/>
      </a:accent3>
      <a:accent4>
        <a:srgbClr val="000000"/>
      </a:accent4>
      <a:accent5>
        <a:srgbClr val="E2E2FF"/>
      </a:accent5>
      <a:accent6>
        <a:srgbClr val="E78AE7"/>
      </a:accent6>
      <a:hlink>
        <a:srgbClr val="00CC66"/>
      </a:hlink>
      <a:folHlink>
        <a:srgbClr val="6666FF"/>
      </a:folHlink>
    </a:clrScheme>
    <a:fontScheme name="BLUEDIA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DIAG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DIAG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UEDIAG">
  <a:themeElements>
    <a:clrScheme name="BLUEDIAG 2">
      <a:dk1>
        <a:srgbClr val="000000"/>
      </a:dk1>
      <a:lt1>
        <a:srgbClr val="9999FF"/>
      </a:lt1>
      <a:dk2>
        <a:srgbClr val="6600FF"/>
      </a:dk2>
      <a:lt2>
        <a:srgbClr val="FFFFFF"/>
      </a:lt2>
      <a:accent1>
        <a:srgbClr val="CCCCFF"/>
      </a:accent1>
      <a:accent2>
        <a:srgbClr val="FF99FF"/>
      </a:accent2>
      <a:accent3>
        <a:srgbClr val="CACAFF"/>
      </a:accent3>
      <a:accent4>
        <a:srgbClr val="000000"/>
      </a:accent4>
      <a:accent5>
        <a:srgbClr val="E2E2FF"/>
      </a:accent5>
      <a:accent6>
        <a:srgbClr val="E78AE7"/>
      </a:accent6>
      <a:hlink>
        <a:srgbClr val="00CC66"/>
      </a:hlink>
      <a:folHlink>
        <a:srgbClr val="6666FF"/>
      </a:folHlink>
    </a:clrScheme>
    <a:fontScheme name="BLUEDIA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DIAG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DIAG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DIAG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540</Words>
  <Application>Microsoft Office PowerPoint</Application>
  <PresentationFormat>Экран (4:3)</PresentationFormat>
  <Paragraphs>87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Calibri</vt:lpstr>
      <vt:lpstr>Monotype Corsiva</vt:lpstr>
      <vt:lpstr>Times New Roman</vt:lpstr>
      <vt:lpstr>Оформление по умолчанию</vt:lpstr>
      <vt:lpstr>BLUEDIAG</vt:lpstr>
      <vt:lpstr>1_BLUEDIAG</vt:lpstr>
      <vt:lpstr>2_BLUEDIAG</vt:lpstr>
      <vt:lpstr>3_BLUEDIAG</vt:lpstr>
      <vt:lpstr>Презентация PowerPoint</vt:lpstr>
      <vt:lpstr>  Невозможно представить современный русский город или село без храма. Эти особенные неповторимые архитектурные сооружения всегда были главным украшением городских и сельских пейзажей России. И не удивительно. Русские люди стараются посвящать Богу всегда все самое лучшее, на что они способны. Трудно ли, радостно ли живется людям, но без храма их жизнь немыслима: и беды, и праздники собирают их под куполами церквей, где все напоминает о духовном, высоком назначении человека. Ибо это ДОМ БОЖИЙ.  Внутреннее помещение церкви очень красиво. На стенах росписи, фрески, иконы. Церковная утварь, одежда священнослужителей тоже привносят декоративно-символический элемент в создание особенной атмосферы. Никто никого  не обязывает ходить в храм. Идущие туда никаких  поощрений не получают. Напротив, в церкви  христианам приходится потрудиться и потратиться  на свечи, поминальные записочки, литературу,  на восстановление храма. Но почему-то люди идут  в храм. Почему?      Потому что храм – это общий дом Бога и  верующих в него. Это место специально  предназначено для встречи с Богом и для  соборной молитвы Ему. Помнят православные  христиане: «Кому Церковь - не мать, тому Бог –  не Отец». </vt:lpstr>
      <vt:lpstr>Презентация PowerPoint</vt:lpstr>
      <vt:lpstr>Презентация PowerPoint</vt:lpstr>
      <vt:lpstr>Презентация PowerPoint</vt:lpstr>
      <vt:lpstr>. </vt:lpstr>
      <vt:lpstr>Храмы могут иметь</vt:lpstr>
      <vt:lpstr>Презентация PowerPoint</vt:lpstr>
      <vt:lpstr>Презентация PowerPoint</vt:lpstr>
      <vt:lpstr>Презентация PowerPoint</vt:lpstr>
      <vt:lpstr>Презентация PowerPoint</vt:lpstr>
      <vt:lpstr>Иконостас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 </vt:lpstr>
      <vt:lpstr>Презентация PowerPoint</vt:lpstr>
      <vt:lpstr>Используемые источники</vt:lpstr>
    </vt:vector>
  </TitlesOfParts>
  <Company>Berloga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Sirius</dc:creator>
  <cp:lastModifiedBy>Оксана</cp:lastModifiedBy>
  <cp:revision>59</cp:revision>
  <dcterms:created xsi:type="dcterms:W3CDTF">2006-09-04T15:41:17Z</dcterms:created>
  <dcterms:modified xsi:type="dcterms:W3CDTF">2017-02-11T08:30:39Z</dcterms:modified>
</cp:coreProperties>
</file>