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4C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62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736"/>
            <a:ext cx="7772400" cy="2327572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FFFF00"/>
                </a:solidFill>
              </a:rPr>
              <a:t>Педагогическая технология обогащения представлений об эмоциях и чувствах у старших дошкольников посредством музыки</a:t>
            </a:r>
            <a:endParaRPr lang="ru-RU" sz="3600" b="1" i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241151"/>
          </a:xfrm>
        </p:spPr>
        <p:txBody>
          <a:bodyPr/>
          <a:lstStyle/>
          <a:p>
            <a:endParaRPr lang="ru-RU" dirty="0" smtClean="0"/>
          </a:p>
          <a:p>
            <a:r>
              <a:rPr lang="ru-RU" b="1" dirty="0" smtClean="0">
                <a:solidFill>
                  <a:srgbClr val="FFFF00"/>
                </a:solidFill>
              </a:rPr>
              <a:t>Авторы: А.Г. Гогоберидзе, В.А. </a:t>
            </a:r>
            <a:r>
              <a:rPr lang="ru-RU" b="1" dirty="0" err="1" smtClean="0">
                <a:solidFill>
                  <a:srgbClr val="FFFF00"/>
                </a:solidFill>
              </a:rPr>
              <a:t>Деркунская</a:t>
            </a:r>
            <a:endParaRPr lang="ru-RU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73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1772816"/>
            <a:ext cx="7772400" cy="2376264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FFFF00"/>
                </a:solidFill>
              </a:rPr>
              <a:t>Обогащение представлений детей старшего дошкольного возраста об эмоциях и чувствах в процессе слушания музыкальных произведений.</a:t>
            </a:r>
            <a:endParaRPr lang="ru-RU" sz="3200" b="1" i="1" dirty="0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692697"/>
            <a:ext cx="6417734" cy="1065766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C000"/>
                </a:solidFill>
              </a:rPr>
              <a:t>Цель:</a:t>
            </a:r>
            <a:endParaRPr lang="ru-RU" sz="5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966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1196752"/>
            <a:ext cx="7772400" cy="3096344"/>
          </a:xfrm>
        </p:spPr>
        <p:txBody>
          <a:bodyPr>
            <a:noAutofit/>
          </a:bodyPr>
          <a:lstStyle/>
          <a:p>
            <a:r>
              <a:rPr lang="ru-RU" sz="1800" b="1" i="1" dirty="0">
                <a:solidFill>
                  <a:srgbClr val="FFFF00"/>
                </a:solidFill>
              </a:rPr>
              <a:t>1</a:t>
            </a:r>
            <a:r>
              <a:rPr lang="ru-RU" sz="1800" b="1" i="1" dirty="0" smtClean="0">
                <a:solidFill>
                  <a:srgbClr val="FFFF00"/>
                </a:solidFill>
              </a:rPr>
              <a:t>. Содействовать расширению представлений ребенка об эмоциях и чувствах посредством музыки.</a:t>
            </a:r>
            <a:br>
              <a:rPr lang="ru-RU" sz="1800" b="1" i="1" dirty="0" smtClean="0">
                <a:solidFill>
                  <a:srgbClr val="FFFF00"/>
                </a:solidFill>
              </a:rPr>
            </a:br>
            <a:r>
              <a:rPr lang="ru-RU" sz="1800" b="1" i="1" dirty="0">
                <a:solidFill>
                  <a:srgbClr val="FFFF00"/>
                </a:solidFill>
              </a:rPr>
              <a:t/>
            </a:r>
            <a:br>
              <a:rPr lang="ru-RU" sz="1800" b="1" i="1" dirty="0">
                <a:solidFill>
                  <a:srgbClr val="FFFF00"/>
                </a:solidFill>
              </a:rPr>
            </a:br>
            <a:r>
              <a:rPr lang="ru-RU" sz="1800" b="1" i="1" dirty="0" smtClean="0">
                <a:solidFill>
                  <a:srgbClr val="FFFF00"/>
                </a:solidFill>
              </a:rPr>
              <a:t>2.Активизировать </a:t>
            </a:r>
            <a:r>
              <a:rPr lang="ru-RU" sz="1800" b="1" i="1" dirty="0">
                <a:solidFill>
                  <a:srgbClr val="FFFF00"/>
                </a:solidFill>
              </a:rPr>
              <a:t>в игровой форме собственный опыт ребенка эмоционально – чувственных представлений в процессе слушания музыкальных произведений.</a:t>
            </a:r>
            <a:br>
              <a:rPr lang="ru-RU" sz="1800" b="1" i="1" dirty="0">
                <a:solidFill>
                  <a:srgbClr val="FFFF00"/>
                </a:solidFill>
              </a:rPr>
            </a:br>
            <a:r>
              <a:rPr lang="ru-RU" sz="2000" b="1" i="1" dirty="0" smtClean="0">
                <a:solidFill>
                  <a:srgbClr val="FFFF00"/>
                </a:solidFill>
              </a:rPr>
              <a:t>3. </a:t>
            </a:r>
            <a:r>
              <a:rPr lang="ru-RU" sz="2000" b="1" i="1" dirty="0">
                <a:solidFill>
                  <a:srgbClr val="FFFF00"/>
                </a:solidFill>
              </a:rPr>
              <a:t>Создать условия для развития и обогащения эмоциональной сферы дошкольника.</a:t>
            </a:r>
            <a:br>
              <a:rPr lang="ru-RU" sz="2000" b="1" i="1" dirty="0">
                <a:solidFill>
                  <a:srgbClr val="FFFF00"/>
                </a:solidFill>
              </a:rPr>
            </a:br>
            <a:r>
              <a:rPr lang="ru-RU" sz="2000" b="1" i="1" dirty="0">
                <a:solidFill>
                  <a:srgbClr val="FFFF00"/>
                </a:solidFill>
              </a:rPr>
              <a:t/>
            </a:r>
            <a:br>
              <a:rPr lang="ru-RU" sz="2000" b="1" i="1" dirty="0">
                <a:solidFill>
                  <a:srgbClr val="FFFF00"/>
                </a:solidFill>
              </a:rPr>
            </a:br>
            <a:endParaRPr lang="ru-RU" sz="2000" b="1" i="1" dirty="0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404665"/>
            <a:ext cx="6417734" cy="648071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Задачи :</a:t>
            </a:r>
            <a:endParaRPr lang="ru-RU" sz="2800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421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1052736"/>
            <a:ext cx="7772400" cy="3168352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 </a:t>
            </a:r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r>
              <a:rPr lang="ru-RU" sz="2200" b="1" i="1" dirty="0" smtClean="0">
                <a:solidFill>
                  <a:srgbClr val="FFFF00"/>
                </a:solidFill>
              </a:rPr>
              <a:t>Эмоциональное развитие дошкольника – одно из приоритетных направлений становления детской личности, так как дети имеют небольшой опыт эмоционально – чувственных представлений.</a:t>
            </a:r>
            <a:br>
              <a:rPr lang="ru-RU" sz="2200" b="1" i="1" dirty="0" smtClean="0">
                <a:solidFill>
                  <a:srgbClr val="FFFF00"/>
                </a:solidFill>
              </a:rPr>
            </a:br>
            <a:r>
              <a:rPr lang="ru-RU" sz="2200" b="1" i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Музыка – путь к познанию мира человеческих чувств </a:t>
            </a:r>
            <a:br>
              <a:rPr lang="ru-RU" sz="2200" b="1" i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</a:br>
            <a:r>
              <a:rPr lang="ru-RU" sz="2200" b="1" i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(Б. М. Теплов).</a:t>
            </a:r>
            <a:br>
              <a:rPr lang="ru-RU" sz="2200" b="1" i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</a:br>
            <a:r>
              <a:rPr lang="ru-RU" sz="2200" b="1" i="1" dirty="0" smtClean="0">
                <a:solidFill>
                  <a:srgbClr val="FFFF00"/>
                </a:solidFill>
              </a:rPr>
              <a:t>Музыка позволяет расширять представления ребенка об эмоциях и чувствах, делая его способным к переживанию, углубляя его взаимодействие с окружающей действительностью и с другими людьми.</a:t>
            </a:r>
            <a:r>
              <a:rPr lang="ru-RU" sz="2200" i="1" dirty="0" smtClean="0">
                <a:solidFill>
                  <a:srgbClr val="FFFF00"/>
                </a:solidFill>
              </a:rPr>
              <a:t/>
            </a:r>
            <a:br>
              <a:rPr lang="ru-RU" sz="2200" i="1" dirty="0" smtClean="0">
                <a:solidFill>
                  <a:srgbClr val="FFFF00"/>
                </a:solidFill>
              </a:rPr>
            </a:br>
            <a:endParaRPr lang="ru-RU" sz="2200" i="1" dirty="0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404665"/>
            <a:ext cx="6417734" cy="72008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Теоретическое обоснование.</a:t>
            </a:r>
            <a:endParaRPr lang="ru-RU" sz="32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15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1124744"/>
            <a:ext cx="7772400" cy="2862816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solidFill>
                  <a:srgbClr val="FFFF00"/>
                </a:solidFill>
              </a:rPr>
              <a:t>1.Гуманизации.</a:t>
            </a:r>
            <a:br>
              <a:rPr lang="ru-RU" sz="2000" b="1" dirty="0" smtClean="0">
                <a:solidFill>
                  <a:srgbClr val="FFFF00"/>
                </a:solidFill>
              </a:rPr>
            </a:br>
            <a:r>
              <a:rPr lang="ru-RU" sz="2000" b="1" dirty="0">
                <a:solidFill>
                  <a:srgbClr val="FFFF00"/>
                </a:solidFill>
              </a:rPr>
              <a:t>2</a:t>
            </a:r>
            <a:r>
              <a:rPr lang="ru-RU" sz="2000" b="1" dirty="0" smtClean="0">
                <a:solidFill>
                  <a:srgbClr val="FFFF00"/>
                </a:solidFill>
              </a:rPr>
              <a:t>.Субъект- субъективного взаимодействия в процессе музыкально- художественной деятельности.</a:t>
            </a:r>
            <a:br>
              <a:rPr lang="ru-RU" sz="2000" b="1" dirty="0" smtClean="0">
                <a:solidFill>
                  <a:srgbClr val="FFFF00"/>
                </a:solidFill>
              </a:rPr>
            </a:br>
            <a:r>
              <a:rPr lang="ru-RU" sz="2000" b="1" dirty="0" smtClean="0">
                <a:solidFill>
                  <a:srgbClr val="FFFF00"/>
                </a:solidFill>
              </a:rPr>
              <a:t>3. Учета и развития возрастных и индивидуальных качеств и свойств ребенка в организации музыкально - художественной деятельности.</a:t>
            </a:r>
            <a:br>
              <a:rPr lang="ru-RU" sz="2000" b="1" dirty="0" smtClean="0">
                <a:solidFill>
                  <a:srgbClr val="FFFF00"/>
                </a:solidFill>
              </a:rPr>
            </a:br>
            <a:r>
              <a:rPr lang="ru-RU" sz="2000" b="1" dirty="0" smtClean="0">
                <a:solidFill>
                  <a:srgbClr val="FFFF00"/>
                </a:solidFill>
              </a:rPr>
              <a:t>4.Подбора музыкальных произведений.</a:t>
            </a:r>
            <a:br>
              <a:rPr lang="ru-RU" sz="2000" b="1" dirty="0" smtClean="0">
                <a:solidFill>
                  <a:srgbClr val="FFFF00"/>
                </a:solidFill>
              </a:rPr>
            </a:br>
            <a:r>
              <a:rPr lang="ru-RU" sz="2000" b="1" dirty="0" smtClean="0">
                <a:solidFill>
                  <a:srgbClr val="FFFF00"/>
                </a:solidFill>
              </a:rPr>
              <a:t>5. Целенаправленности процесса восприятия музыки дошкольниками.</a:t>
            </a:r>
            <a:endParaRPr lang="ru-RU" sz="2000" b="1" dirty="0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404665"/>
            <a:ext cx="6417734" cy="792087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Принципы :</a:t>
            </a:r>
            <a:endParaRPr lang="ru-RU" sz="3200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59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1052736"/>
            <a:ext cx="7772400" cy="2934824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solidFill>
                  <a:srgbClr val="FFFF00"/>
                </a:solidFill>
              </a:rPr>
              <a:t>- Совместное слушание музыки и беседы;</a:t>
            </a:r>
            <a:br>
              <a:rPr lang="ru-RU" sz="2000" b="1" dirty="0" smtClean="0">
                <a:solidFill>
                  <a:srgbClr val="FFFF00"/>
                </a:solidFill>
              </a:rPr>
            </a:br>
            <a:r>
              <a:rPr lang="ru-RU" sz="2000" b="1" dirty="0" smtClean="0">
                <a:solidFill>
                  <a:srgbClr val="FFFF00"/>
                </a:solidFill>
              </a:rPr>
              <a:t>- Создание фонотеки;</a:t>
            </a:r>
            <a:br>
              <a:rPr lang="ru-RU" sz="2000" b="1" dirty="0" smtClean="0">
                <a:solidFill>
                  <a:srgbClr val="FFFF00"/>
                </a:solidFill>
              </a:rPr>
            </a:br>
            <a:r>
              <a:rPr lang="ru-RU" sz="2000" b="1" dirty="0" smtClean="0">
                <a:solidFill>
                  <a:srgbClr val="FFFF00"/>
                </a:solidFill>
              </a:rPr>
              <a:t>- подбор музыкального репертуара;</a:t>
            </a:r>
            <a:br>
              <a:rPr lang="ru-RU" sz="2000" b="1" dirty="0" smtClean="0">
                <a:solidFill>
                  <a:srgbClr val="FFFF00"/>
                </a:solidFill>
              </a:rPr>
            </a:br>
            <a:r>
              <a:rPr lang="ru-RU" sz="2000" b="1" dirty="0" smtClean="0">
                <a:solidFill>
                  <a:srgbClr val="FFFF00"/>
                </a:solidFill>
              </a:rPr>
              <a:t>- подготовленность ребенка к восприятию эмоционального переживания в музыке;</a:t>
            </a:r>
            <a:br>
              <a:rPr lang="ru-RU" sz="2000" b="1" dirty="0" smtClean="0">
                <a:solidFill>
                  <a:srgbClr val="FFFF00"/>
                </a:solidFill>
              </a:rPr>
            </a:br>
            <a:r>
              <a:rPr lang="ru-RU" sz="2000" b="1" dirty="0" smtClean="0">
                <a:solidFill>
                  <a:srgbClr val="FFFF00"/>
                </a:solidFill>
              </a:rPr>
              <a:t>- соблюдение алгоритма (пошаговой организации) в процессе слушания музыки;</a:t>
            </a:r>
            <a:br>
              <a:rPr lang="ru-RU" sz="2000" b="1" dirty="0" smtClean="0">
                <a:solidFill>
                  <a:srgbClr val="FFFF00"/>
                </a:solidFill>
              </a:rPr>
            </a:br>
            <a:r>
              <a:rPr lang="ru-RU" sz="2000" b="1" dirty="0" smtClean="0">
                <a:solidFill>
                  <a:srgbClr val="FFFF00"/>
                </a:solidFill>
              </a:rPr>
              <a:t>- создание условий для выражения восприятия музыки в игровой, художественной, двигательной  деятельности.</a:t>
            </a:r>
            <a:endParaRPr lang="ru-RU" sz="2000" b="1" dirty="0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476673"/>
            <a:ext cx="6417734" cy="648071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Условия реализации :</a:t>
            </a:r>
            <a:endParaRPr lang="ru-RU" sz="2800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217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1196752"/>
            <a:ext cx="7772400" cy="3024336"/>
          </a:xfrm>
        </p:spPr>
        <p:txBody>
          <a:bodyPr>
            <a:normAutofit/>
          </a:bodyPr>
          <a:lstStyle/>
          <a:p>
            <a:pPr algn="l"/>
            <a:r>
              <a:rPr lang="ru-RU" sz="2000" b="1" i="1" dirty="0" smtClean="0">
                <a:solidFill>
                  <a:srgbClr val="FFFF00"/>
                </a:solidFill>
              </a:rPr>
              <a:t>1.Особенности восприятия и выражения эмоций и чувств детьми старшего дошкольного возраста (демонстрационный материал,       « импровизированные этюды»).</a:t>
            </a:r>
            <a:br>
              <a:rPr lang="ru-RU" sz="2000" b="1" i="1" dirty="0" smtClean="0">
                <a:solidFill>
                  <a:srgbClr val="FFFF00"/>
                </a:solidFill>
              </a:rPr>
            </a:br>
            <a:r>
              <a:rPr lang="ru-RU" sz="2000" b="1" i="1" dirty="0" smtClean="0">
                <a:solidFill>
                  <a:srgbClr val="FFFF00"/>
                </a:solidFill>
              </a:rPr>
              <a:t>2. Особенности эмоциональной отзывчивости детей старшего дошкольного возраста на музыкальные произведения. (наблюдение за детьми во время слушания музыки; беседа; рисование).</a:t>
            </a:r>
            <a:br>
              <a:rPr lang="ru-RU" sz="2000" b="1" i="1" dirty="0" smtClean="0">
                <a:solidFill>
                  <a:srgbClr val="FFFF00"/>
                </a:solidFill>
              </a:rPr>
            </a:br>
            <a:r>
              <a:rPr lang="ru-RU" sz="2000" b="1" i="1" dirty="0" smtClean="0">
                <a:solidFill>
                  <a:srgbClr val="FFFF00"/>
                </a:solidFill>
              </a:rPr>
              <a:t>3. Особенности использования музыки в педагогическом процессе старшей группы детского сада (наблюдение, беседа, самоанализ).</a:t>
            </a:r>
            <a:endParaRPr lang="ru-RU" sz="2000" b="1" i="1" dirty="0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404665"/>
            <a:ext cx="6417734" cy="720080"/>
          </a:xfrm>
        </p:spPr>
        <p:txBody>
          <a:bodyPr>
            <a:normAutofit fontScale="70000" lnSpcReduction="20000"/>
          </a:bodyPr>
          <a:lstStyle/>
          <a:p>
            <a:r>
              <a:rPr lang="ru-RU" sz="3200" b="1" dirty="0" smtClean="0">
                <a:solidFill>
                  <a:srgbClr val="FFC000"/>
                </a:solidFill>
              </a:rPr>
              <a:t>Диагностические этапы </a:t>
            </a:r>
          </a:p>
          <a:p>
            <a:r>
              <a:rPr lang="ru-RU" sz="3200" b="1" dirty="0" smtClean="0">
                <a:solidFill>
                  <a:srgbClr val="FFC000"/>
                </a:solidFill>
              </a:rPr>
              <a:t>(входящий и итоговый) :</a:t>
            </a:r>
            <a:endParaRPr lang="ru-RU" sz="32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5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836712"/>
            <a:ext cx="7772400" cy="3672408"/>
          </a:xfrm>
        </p:spPr>
        <p:txBody>
          <a:bodyPr>
            <a:normAutofit/>
          </a:bodyPr>
          <a:lstStyle/>
          <a:p>
            <a:r>
              <a:rPr lang="ru-RU" sz="1600" b="1" i="1" dirty="0" smtClean="0">
                <a:solidFill>
                  <a:srgbClr val="E34C1D"/>
                </a:solidFill>
              </a:rPr>
              <a:t>1 этап. </a:t>
            </a:r>
            <a:br>
              <a:rPr lang="ru-RU" sz="1600" b="1" i="1" dirty="0" smtClean="0">
                <a:solidFill>
                  <a:srgbClr val="E34C1D"/>
                </a:solidFill>
              </a:rPr>
            </a:br>
            <a:r>
              <a:rPr lang="ru-RU" sz="16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Выбор музыкальных произведений и форм совместной деятельности с детьми.</a:t>
            </a:r>
            <a:br>
              <a:rPr lang="ru-RU" sz="16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ru-RU" sz="1600" b="1" i="1" dirty="0" smtClean="0">
                <a:solidFill>
                  <a:srgbClr val="FFFF00"/>
                </a:solidFill>
              </a:rPr>
              <a:t>Цель: Обогащение представлений детей об эмоциях и чувствах.</a:t>
            </a:r>
            <a:br>
              <a:rPr lang="ru-RU" sz="1600" b="1" i="1" dirty="0" smtClean="0">
                <a:solidFill>
                  <a:srgbClr val="FFFF00"/>
                </a:solidFill>
              </a:rPr>
            </a:br>
            <a:r>
              <a:rPr lang="ru-RU" sz="1600" b="1" i="1" dirty="0" smtClean="0">
                <a:solidFill>
                  <a:srgbClr val="FFFF00"/>
                </a:solidFill>
              </a:rPr>
              <a:t>(слушание)</a:t>
            </a:r>
            <a:br>
              <a:rPr lang="ru-RU" sz="1600" b="1" i="1" dirty="0" smtClean="0">
                <a:solidFill>
                  <a:srgbClr val="FFFF00"/>
                </a:solidFill>
              </a:rPr>
            </a:br>
            <a:r>
              <a:rPr lang="ru-RU" sz="1600" b="1" i="1" dirty="0" smtClean="0">
                <a:solidFill>
                  <a:srgbClr val="E34C1D"/>
                </a:solidFill>
              </a:rPr>
              <a:t>2 этап.</a:t>
            </a:r>
            <a:br>
              <a:rPr lang="ru-RU" sz="1600" b="1" i="1" dirty="0" smtClean="0">
                <a:solidFill>
                  <a:srgbClr val="E34C1D"/>
                </a:solidFill>
              </a:rPr>
            </a:br>
            <a:r>
              <a:rPr lang="ru-RU" sz="16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Организация индивидуальной работы с детьми.</a:t>
            </a:r>
            <a:br>
              <a:rPr lang="ru-RU" sz="16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ru-RU" sz="1600" b="1" i="1" dirty="0">
                <a:solidFill>
                  <a:srgbClr val="FFFF00"/>
                </a:solidFill>
              </a:rPr>
              <a:t>Цель</a:t>
            </a:r>
            <a:r>
              <a:rPr lang="ru-RU" sz="1600" b="1" i="1" dirty="0" smtClean="0">
                <a:solidFill>
                  <a:srgbClr val="FFFF00"/>
                </a:solidFill>
              </a:rPr>
              <a:t>: Подготовить детей к слушанию музыки .</a:t>
            </a:r>
            <a:br>
              <a:rPr lang="ru-RU" sz="1600" b="1" i="1" dirty="0" smtClean="0">
                <a:solidFill>
                  <a:srgbClr val="FFFF00"/>
                </a:solidFill>
              </a:rPr>
            </a:br>
            <a:r>
              <a:rPr lang="ru-RU" sz="1600" b="1" i="1" dirty="0" smtClean="0">
                <a:solidFill>
                  <a:srgbClr val="FFFF00"/>
                </a:solidFill>
              </a:rPr>
              <a:t>(дидактические игры, беседы)</a:t>
            </a:r>
            <a:br>
              <a:rPr lang="ru-RU" sz="1600" b="1" i="1" dirty="0" smtClean="0">
                <a:solidFill>
                  <a:srgbClr val="FFFF00"/>
                </a:solidFill>
              </a:rPr>
            </a:br>
            <a:r>
              <a:rPr lang="ru-RU" sz="1600" b="1" i="1" dirty="0" smtClean="0">
                <a:solidFill>
                  <a:srgbClr val="E34C1D"/>
                </a:solidFill>
              </a:rPr>
              <a:t>3 этап.</a:t>
            </a:r>
            <a:br>
              <a:rPr lang="ru-RU" sz="1600" b="1" i="1" dirty="0" smtClean="0">
                <a:solidFill>
                  <a:srgbClr val="E34C1D"/>
                </a:solidFill>
              </a:rPr>
            </a:br>
            <a:r>
              <a:rPr lang="ru-RU" sz="16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Проведение цикла занятий по слушанию музыки с детьми .</a:t>
            </a:r>
            <a:br>
              <a:rPr lang="ru-RU" sz="16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ru-RU" sz="1600" b="1" i="1" dirty="0" smtClean="0">
                <a:solidFill>
                  <a:srgbClr val="FFFF00"/>
                </a:solidFill>
              </a:rPr>
              <a:t>Цель: Углубить представления о чувствах и эмоциональных переживаниях.</a:t>
            </a:r>
            <a:br>
              <a:rPr lang="ru-RU" sz="1600" b="1" i="1" dirty="0" smtClean="0">
                <a:solidFill>
                  <a:srgbClr val="FFFF00"/>
                </a:solidFill>
              </a:rPr>
            </a:br>
            <a:r>
              <a:rPr lang="ru-RU" sz="1600" b="1" i="1" dirty="0" smtClean="0">
                <a:solidFill>
                  <a:srgbClr val="FFFF00"/>
                </a:solidFill>
              </a:rPr>
              <a:t>(беседа, повторное слушание музыки, демонстрационный материал, диагностические игры)</a:t>
            </a:r>
            <a:br>
              <a:rPr lang="ru-RU" sz="1600" b="1" i="1" dirty="0" smtClean="0">
                <a:solidFill>
                  <a:srgbClr val="FFFF00"/>
                </a:solidFill>
              </a:rPr>
            </a:br>
            <a:endParaRPr lang="ru-RU" sz="1600" b="1" i="1" dirty="0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332657"/>
            <a:ext cx="6417734" cy="576063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Этапы педагогической технологии</a:t>
            </a:r>
            <a:endParaRPr lang="ru-RU" sz="2400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43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774700"/>
            <a:ext cx="7772400" cy="3734420"/>
          </a:xfrm>
        </p:spPr>
        <p:txBody>
          <a:bodyPr>
            <a:noAutofit/>
          </a:bodyPr>
          <a:lstStyle/>
          <a:p>
            <a:pPr algn="l"/>
            <a:r>
              <a:rPr lang="ru-RU" sz="1800" b="1" i="1" dirty="0" smtClean="0">
                <a:solidFill>
                  <a:srgbClr val="FFC000"/>
                </a:solidFill>
              </a:rPr>
              <a:t>Дети: </a:t>
            </a:r>
            <a:br>
              <a:rPr lang="ru-RU" sz="1800" b="1" i="1" dirty="0" smtClean="0">
                <a:solidFill>
                  <a:srgbClr val="FFC000"/>
                </a:solidFill>
              </a:rPr>
            </a:br>
            <a:r>
              <a:rPr lang="ru-RU" sz="1800" b="1" i="1" dirty="0" smtClean="0">
                <a:solidFill>
                  <a:srgbClr val="C00000"/>
                </a:solidFill>
              </a:rPr>
              <a:t>Положительная динамика в обогащении представлений об эмоциях и чувствах в процессе слушания музыкальных произведений.</a:t>
            </a:r>
            <a:br>
              <a:rPr lang="ru-RU" sz="1800" b="1" i="1" dirty="0" smtClean="0">
                <a:solidFill>
                  <a:srgbClr val="C00000"/>
                </a:solidFill>
              </a:rPr>
            </a:br>
            <a:r>
              <a:rPr lang="ru-RU" sz="1800" b="1" i="1" dirty="0" smtClean="0">
                <a:solidFill>
                  <a:srgbClr val="FFC000"/>
                </a:solidFill>
              </a:rPr>
              <a:t>Родители:</a:t>
            </a:r>
            <a:r>
              <a:rPr lang="ru-RU" sz="1800" b="1" i="1" dirty="0" smtClean="0">
                <a:solidFill>
                  <a:srgbClr val="C00000"/>
                </a:solidFill>
              </a:rPr>
              <a:t/>
            </a:r>
            <a:br>
              <a:rPr lang="ru-RU" sz="1800" b="1" i="1" dirty="0" smtClean="0">
                <a:solidFill>
                  <a:srgbClr val="C00000"/>
                </a:solidFill>
              </a:rPr>
            </a:br>
            <a:r>
              <a:rPr lang="ru-RU" sz="1800" b="1" i="1" dirty="0" smtClean="0">
                <a:solidFill>
                  <a:srgbClr val="C00000"/>
                </a:solidFill>
              </a:rPr>
              <a:t>Появление интереса и желания к совместному прослушиванию музыкальных произведений. Прогнозирование « музыкального будущего» ребенка.</a:t>
            </a:r>
            <a:br>
              <a:rPr lang="ru-RU" sz="1800" b="1" i="1" dirty="0" smtClean="0">
                <a:solidFill>
                  <a:srgbClr val="C00000"/>
                </a:solidFill>
              </a:rPr>
            </a:br>
            <a:r>
              <a:rPr lang="ru-RU" sz="1800" b="1" i="1" dirty="0" smtClean="0">
                <a:solidFill>
                  <a:srgbClr val="FFC000"/>
                </a:solidFill>
              </a:rPr>
              <a:t>Педагоги:</a:t>
            </a:r>
            <a:r>
              <a:rPr lang="ru-RU" sz="1800" b="1" i="1" dirty="0" smtClean="0">
                <a:solidFill>
                  <a:srgbClr val="C00000"/>
                </a:solidFill>
              </a:rPr>
              <a:t/>
            </a:r>
            <a:br>
              <a:rPr lang="ru-RU" sz="1800" b="1" i="1" dirty="0" smtClean="0">
                <a:solidFill>
                  <a:srgbClr val="C00000"/>
                </a:solidFill>
              </a:rPr>
            </a:br>
            <a:r>
              <a:rPr lang="ru-RU" sz="1800" b="1" i="1" dirty="0" smtClean="0">
                <a:solidFill>
                  <a:srgbClr val="C00000"/>
                </a:solidFill>
              </a:rPr>
              <a:t>Сотрудничество с музыкальным руководителем. Возникновение интереса к проблеме музыкального воспитания детей.</a:t>
            </a:r>
            <a:br>
              <a:rPr lang="ru-RU" sz="1800" b="1" i="1" dirty="0" smtClean="0">
                <a:solidFill>
                  <a:srgbClr val="C00000"/>
                </a:solidFill>
              </a:rPr>
            </a:br>
            <a:r>
              <a:rPr lang="ru-RU" sz="1800" b="1" i="1" dirty="0" smtClean="0">
                <a:solidFill>
                  <a:srgbClr val="FFC000"/>
                </a:solidFill>
              </a:rPr>
              <a:t>Музыкальный руководитель:</a:t>
            </a:r>
            <a:r>
              <a:rPr lang="ru-RU" sz="1800" b="1" i="1" dirty="0" smtClean="0">
                <a:solidFill>
                  <a:srgbClr val="C00000"/>
                </a:solidFill>
              </a:rPr>
              <a:t/>
            </a:r>
            <a:br>
              <a:rPr lang="ru-RU" sz="1800" b="1" i="1" dirty="0" smtClean="0">
                <a:solidFill>
                  <a:srgbClr val="C00000"/>
                </a:solidFill>
              </a:rPr>
            </a:br>
            <a:r>
              <a:rPr lang="ru-RU" sz="1800" b="1" i="1" dirty="0" smtClean="0">
                <a:solidFill>
                  <a:srgbClr val="C00000"/>
                </a:solidFill>
              </a:rPr>
              <a:t>Решение задач в процессе слушания музыкальных произведений детьми в общем  контексте задач музыкального развития ребенка.</a:t>
            </a:r>
            <a:endParaRPr lang="ru-RU" sz="1800" b="1" i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332657"/>
            <a:ext cx="6417734" cy="576063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Результаты :</a:t>
            </a:r>
            <a:endParaRPr lang="ru-RU" sz="4000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19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209</TotalTime>
  <Words>133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Candara</vt:lpstr>
      <vt:lpstr>Symbol</vt:lpstr>
      <vt:lpstr>Волна</vt:lpstr>
      <vt:lpstr>Педагогическая технология обогащения представлений об эмоциях и чувствах у старших дошкольников посредством музыки</vt:lpstr>
      <vt:lpstr>Обогащение представлений детей старшего дошкольного возраста об эмоциях и чувствах в процессе слушания музыкальных произведений.</vt:lpstr>
      <vt:lpstr>1. Содействовать расширению представлений ребенка об эмоциях и чувствах посредством музыки.  2.Активизировать в игровой форме собственный опыт ребенка эмоционально – чувственных представлений в процессе слушания музыкальных произведений. 3. Создать условия для развития и обогащения эмоциональной сферы дошкольника.  </vt:lpstr>
      <vt:lpstr>  Эмоциональное развитие дошкольника – одно из приоритетных направлений становления детской личности, так как дети имеют небольшой опыт эмоционально – чувственных представлений. Музыка – путь к познанию мира человеческих чувств  (Б. М. Теплов). Музыка позволяет расширять представления ребенка об эмоциях и чувствах, делая его способным к переживанию, углубляя его взаимодействие с окружающей действительностью и с другими людьми. </vt:lpstr>
      <vt:lpstr>1.Гуманизации. 2.Субъект- субъективного взаимодействия в процессе музыкально- художественной деятельности. 3. Учета и развития возрастных и индивидуальных качеств и свойств ребенка в организации музыкально - художественной деятельности. 4.Подбора музыкальных произведений. 5. Целенаправленности процесса восприятия музыки дошкольниками.</vt:lpstr>
      <vt:lpstr>- Совместное слушание музыки и беседы; - Создание фонотеки; - подбор музыкального репертуара; - подготовленность ребенка к восприятию эмоционального переживания в музыке; - соблюдение алгоритма (пошаговой организации) в процессе слушания музыки; - создание условий для выражения восприятия музыки в игровой, художественной, двигательной  деятельности.</vt:lpstr>
      <vt:lpstr>1.Особенности восприятия и выражения эмоций и чувств детьми старшего дошкольного возраста (демонстрационный материал,       « импровизированные этюды»). 2. Особенности эмоциональной отзывчивости детей старшего дошкольного возраста на музыкальные произведения. (наблюдение за детьми во время слушания музыки; беседа; рисование). 3. Особенности использования музыки в педагогическом процессе старшей группы детского сада (наблюдение, беседа, самоанализ).</vt:lpstr>
      <vt:lpstr>1 этап.  Выбор музыкальных произведений и форм совместной деятельности с детьми. Цель: Обогащение представлений детей об эмоциях и чувствах. (слушание) 2 этап. Организация индивидуальной работы с детьми. Цель: Подготовить детей к слушанию музыки . (дидактические игры, беседы) 3 этап. Проведение цикла занятий по слушанию музыки с детьми . Цель: Углубить представления о чувствах и эмоциональных переживаниях. (беседа, повторное слушание музыки, демонстрационный материал, диагностические игры) </vt:lpstr>
      <vt:lpstr>Дети:  Положительная динамика в обогащении представлений об эмоциях и чувствах в процессе слушания музыкальных произведений. Родители: Появление интереса и желания к совместному прослушиванию музыкальных произведений. Прогнозирование « музыкального будущего» ребенка. Педагоги: Сотрудничество с музыкальным руководителем. Возникновение интереса к проблеме музыкального воспитания детей. Музыкальный руководитель: Решение задач в процессе слушания музыкальных произведений детьми в общем  контексте задач музыкального развития ребенка.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Педагогическая технология обогащения представлений об эмоциях и чувствах у старших дошкольников посредством музыки</dc:title>
  <dc:creator>user-201</dc:creator>
  <cp:lastModifiedBy>hp-pc</cp:lastModifiedBy>
  <cp:revision>23</cp:revision>
  <dcterms:created xsi:type="dcterms:W3CDTF">2016-10-25T03:13:30Z</dcterms:created>
  <dcterms:modified xsi:type="dcterms:W3CDTF">2017-02-12T14:59:50Z</dcterms:modified>
</cp:coreProperties>
</file>