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0"/>
  </p:notesMasterIdLst>
  <p:sldIdLst>
    <p:sldId id="256" r:id="rId2"/>
    <p:sldId id="301" r:id="rId3"/>
    <p:sldId id="265" r:id="rId4"/>
    <p:sldId id="258" r:id="rId5"/>
    <p:sldId id="257" r:id="rId6"/>
    <p:sldId id="259" r:id="rId7"/>
    <p:sldId id="260" r:id="rId8"/>
    <p:sldId id="271" r:id="rId9"/>
    <p:sldId id="284" r:id="rId10"/>
    <p:sldId id="305" r:id="rId11"/>
    <p:sldId id="303" r:id="rId12"/>
    <p:sldId id="269" r:id="rId13"/>
    <p:sldId id="285" r:id="rId14"/>
    <p:sldId id="287" r:id="rId15"/>
    <p:sldId id="288" r:id="rId16"/>
    <p:sldId id="267" r:id="rId17"/>
    <p:sldId id="298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9933"/>
    <a:srgbClr val="990000"/>
    <a:srgbClr val="FF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271" autoAdjust="0"/>
    <p:restoredTop sz="94590" autoAdjust="0"/>
  </p:normalViewPr>
  <p:slideViewPr>
    <p:cSldViewPr>
      <p:cViewPr varScale="1">
        <p:scale>
          <a:sx n="73" d="100"/>
          <a:sy n="73" d="100"/>
        </p:scale>
        <p:origin x="-155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2A397-5674-4CB7-8C5F-DB2442D69D1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6BD1F-A410-4562-8C6C-90697C5D1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52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8248" name="Rectangle 8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825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772400" y="6415088"/>
            <a:ext cx="1371600" cy="423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F0DE0-F735-4B76-9A96-DBA59E1BA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1D7E-9F79-401B-941A-C6B569DD5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69163" y="0"/>
            <a:ext cx="1716087" cy="6078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4999038" cy="6078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67041-0393-4AAB-87B9-B150F2FB8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C23BF-DF37-4D81-8BD5-DE6027317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27D49-1ED3-4C29-B341-F1314F967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6CD0-7F79-4160-9F0F-129EACDEE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9007-AC9C-48D5-BFA1-AE6F6DC17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F8AA4-0FE9-4376-9A71-E80DE2471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78DDB-64C2-4043-91BA-16AC792A2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7C56-E747-4811-9185-A03169B96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C60B2-3360-4819-B6C5-521D33F2F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37219" name="Freeform 3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0" name="Freeform 4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37222" name="Freeform 6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7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7226" name="Freeform 10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fld id="{64C039AD-880B-4DFA-B8A3-3DC993E42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advClick="0" advTm="22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-10685" y="7575"/>
            <a:ext cx="8975174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МКДОУ </a:t>
            </a:r>
            <a:r>
              <a:rPr kumimoji="0"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детский сад №8</a:t>
            </a:r>
          </a:p>
          <a:p>
            <a:pPr algn="ctr">
              <a:spcBef>
                <a:spcPct val="50000"/>
              </a:spcBef>
              <a:defRPr/>
            </a:pPr>
            <a:r>
              <a:rPr kumimoji="0" lang="ru-RU" sz="32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Проект </a:t>
            </a:r>
            <a:r>
              <a:rPr kumimoji="0"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 тему:  </a:t>
            </a:r>
          </a:p>
          <a:p>
            <a:pPr algn="ctr">
              <a:spcBef>
                <a:spcPct val="50000"/>
              </a:spcBef>
              <a:defRPr/>
            </a:pPr>
            <a:r>
              <a:rPr kumimoji="0"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</a:t>
            </a:r>
            <a:r>
              <a:rPr kumimoji="0" lang="ru-RU" sz="32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СЧАСТЛИВЫЕ  </a:t>
            </a:r>
            <a:r>
              <a:rPr kumimoji="0"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ДЕТСТВА СТРАНИЦЫ» </a:t>
            </a:r>
          </a:p>
          <a:p>
            <a:pPr algn="ctr">
              <a:spcBef>
                <a:spcPct val="50000"/>
              </a:spcBef>
              <a:defRPr/>
            </a:pPr>
            <a:r>
              <a:rPr kumimoji="0"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0"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(Нетрадиционные формы работы с родителями в </a:t>
            </a:r>
            <a:r>
              <a:rPr kumimoji="0"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процессе       </a:t>
            </a:r>
            <a:r>
              <a:rPr kumimoji="0"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социально-нравственного </a:t>
            </a:r>
            <a:r>
              <a:rPr kumimoji="0"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воспитания </a:t>
            </a:r>
            <a:r>
              <a:rPr kumimoji="0"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детей 	дошкольного возраста</a:t>
            </a:r>
            <a:r>
              <a:rPr kumimoji="0"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)</a:t>
            </a:r>
            <a:r>
              <a:rPr kumimoji="0"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</a:t>
            </a:r>
            <a:r>
              <a:rPr kumimoji="0" lang="ru-RU" sz="2400" b="1" dirty="0" smtClean="0">
                <a:latin typeface="Arial" pitchFamily="34" charset="0"/>
              </a:rPr>
              <a:t>    </a:t>
            </a:r>
            <a:endParaRPr kumimoji="0" lang="ru-RU" sz="2400" b="1" dirty="0">
              <a:latin typeface="Arial" pitchFamily="34" charset="0"/>
            </a:endParaRPr>
          </a:p>
          <a:p>
            <a:pPr algn="r">
              <a:spcBef>
                <a:spcPct val="50000"/>
              </a:spcBef>
              <a:defRPr/>
            </a:pPr>
            <a:r>
              <a:rPr kumimoji="0" lang="ru-RU" sz="2400" b="1" dirty="0">
                <a:latin typeface="Arial" pitchFamily="34" charset="0"/>
              </a:rPr>
              <a:t> </a:t>
            </a:r>
            <a:r>
              <a:rPr kumimoji="0" lang="ru-RU" sz="2400" b="1" dirty="0" smtClean="0">
                <a:latin typeface="Arial" pitchFamily="34" charset="0"/>
              </a:rPr>
              <a:t>       Выполнили</a:t>
            </a:r>
            <a:r>
              <a:rPr kumimoji="0" lang="ru-RU" sz="2400" b="1" dirty="0">
                <a:latin typeface="Arial" pitchFamily="34" charset="0"/>
              </a:rPr>
              <a:t>:                                                                   Драгун Ирина Вадимовна                                                         </a:t>
            </a:r>
            <a:r>
              <a:rPr kumimoji="0" lang="ru-RU" sz="2000" b="1" dirty="0">
                <a:latin typeface="Arial" pitchFamily="34" charset="0"/>
              </a:rPr>
              <a:t>воспитатель 1 кат</a:t>
            </a:r>
            <a:r>
              <a:rPr kumimoji="0" lang="ru-RU" sz="2400" b="1" dirty="0">
                <a:latin typeface="Arial" pitchFamily="34" charset="0"/>
              </a:rPr>
              <a:t>.                                                                      </a:t>
            </a:r>
            <a:r>
              <a:rPr kumimoji="0" lang="ru-RU" sz="2400" b="1" dirty="0" err="1">
                <a:latin typeface="Arial" pitchFamily="34" charset="0"/>
              </a:rPr>
              <a:t>Шульженко</a:t>
            </a:r>
            <a:r>
              <a:rPr kumimoji="0" lang="ru-RU" sz="2400" b="1" dirty="0">
                <a:latin typeface="Arial" pitchFamily="34" charset="0"/>
              </a:rPr>
              <a:t> Лариса Ивановна                                            </a:t>
            </a:r>
            <a:r>
              <a:rPr kumimoji="0" lang="ru-RU" sz="2000" b="1" dirty="0">
                <a:latin typeface="Arial" pitchFamily="34" charset="0"/>
              </a:rPr>
              <a:t>воспитатель 1. кат.                                                                         </a:t>
            </a:r>
            <a:r>
              <a:rPr kumimoji="0" lang="ru-RU" sz="2000" b="1" dirty="0" smtClean="0">
                <a:latin typeface="Arial" pitchFamily="34" charset="0"/>
              </a:rPr>
              <a:t>                         </a:t>
            </a:r>
            <a:r>
              <a:rPr kumimoji="0" lang="ru-RU" sz="2400" b="1" dirty="0" smtClean="0">
                <a:latin typeface="Arial" pitchFamily="34" charset="0"/>
              </a:rPr>
              <a:t>Лейко Галина </a:t>
            </a:r>
            <a:r>
              <a:rPr kumimoji="0" lang="ru-RU" sz="2400" b="1" dirty="0">
                <a:latin typeface="Arial" pitchFamily="34" charset="0"/>
              </a:rPr>
              <a:t>Анатольевна                                                                   </a:t>
            </a:r>
            <a:r>
              <a:rPr kumimoji="0" lang="ru-RU" sz="2000" b="1" dirty="0">
                <a:latin typeface="Arial" pitchFamily="34" charset="0"/>
              </a:rPr>
              <a:t>муз. рук. высшей кат.</a:t>
            </a:r>
          </a:p>
          <a:p>
            <a:pPr algn="ctr">
              <a:spcBef>
                <a:spcPct val="50000"/>
              </a:spcBef>
              <a:defRPr/>
            </a:pPr>
            <a:endParaRPr kumimoji="0" lang="ru-RU" b="1" dirty="0" smtClean="0">
              <a:latin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kumimoji="0" lang="ru-RU" b="1" dirty="0" smtClean="0">
                <a:latin typeface="Arial" pitchFamily="34" charset="0"/>
              </a:rPr>
              <a:t>Острогожск </a:t>
            </a:r>
            <a:r>
              <a:rPr kumimoji="0" lang="ru-RU" b="1" dirty="0">
                <a:latin typeface="Arial" pitchFamily="34" charset="0"/>
              </a:rPr>
              <a:t>2015</a:t>
            </a:r>
          </a:p>
        </p:txBody>
      </p:sp>
      <p:sp>
        <p:nvSpPr>
          <p:cNvPr id="3075" name="Скругленный прямоугольник 6">
            <a:hlinkClick r:id="rId2" tooltip=" Каталог презентаций "/>
          </p:cNvPr>
          <p:cNvSpPr>
            <a:spLocks noChangeArrowheads="1"/>
          </p:cNvSpPr>
          <p:nvPr/>
        </p:nvSpPr>
        <p:spPr bwMode="auto">
          <a:xfrm flipH="1" flipV="1">
            <a:off x="3132138" y="7100888"/>
            <a:ext cx="71437" cy="1444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1F1F1"/>
              </a:gs>
            </a:gsLst>
            <a:lin ang="5400000" scaled="1"/>
          </a:gradFill>
          <a:ln w="12700" algn="ctr">
            <a:solidFill>
              <a:srgbClr val="3333CC"/>
            </a:solidFill>
            <a:round/>
            <a:headEnd/>
            <a:tailEnd/>
          </a:ln>
        </p:spPr>
        <p:txBody>
          <a:bodyPr lIns="88900" tIns="25400" rIns="88900" bIns="50800"/>
          <a:lstStyle/>
          <a:p>
            <a:r>
              <a:rPr kumimoji="0" lang="en-US" sz="2000" u="sng" dirty="0" smtClean="0">
                <a:solidFill>
                  <a:srgbClr val="3333CC"/>
                </a:solidFill>
                <a:latin typeface="Arial" charset="0"/>
              </a:rPr>
              <a:t>t</a:t>
            </a:r>
            <a:endParaRPr kumimoji="0" lang="ru-RU" sz="2000" u="sng" dirty="0">
              <a:solidFill>
                <a:srgbClr val="3333CC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627784" y="1"/>
            <a:ext cx="6357466" cy="692696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</a:rPr>
              <a:t>Анкетирование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Новая папка\DSCN24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682998" y="2969192"/>
            <a:ext cx="3930577" cy="30059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5123" name="Picture 3" descr="C:\Users\user\Desktop\Новая папка\DSCN24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8335" y="1042672"/>
            <a:ext cx="7554114" cy="14298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96642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  <p:bldP spid="12800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Новая папка\DSCN24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1445" y="620688"/>
            <a:ext cx="6120015" cy="4833156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"/>
            <a:ext cx="8661722" cy="62068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Мини сочинение «Моему ребенку 5»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Новая папка\DSCN24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504" y="2348880"/>
            <a:ext cx="9144000" cy="43935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942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7" name="Rectangle 11"/>
          <p:cNvSpPr>
            <a:spLocks noGrp="1" noChangeArrowheads="1"/>
          </p:cNvSpPr>
          <p:nvPr>
            <p:ph type="title"/>
          </p:nvPr>
        </p:nvSpPr>
        <p:spPr>
          <a:xfrm>
            <a:off x="2195736" y="1"/>
            <a:ext cx="6408712" cy="620687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</a:rPr>
              <a:t>Выставки</a:t>
            </a:r>
          </a:p>
        </p:txBody>
      </p:sp>
      <p:pic>
        <p:nvPicPr>
          <p:cNvPr id="1026" name="Picture 2" descr="H:\выставки\DSCN26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268760"/>
            <a:ext cx="4237353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 descr="H:\выставки\DSCN26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4166">
            <a:off x="4051459" y="1363461"/>
            <a:ext cx="4355976" cy="3266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H:\выставки\DSCN268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5375" y="2996952"/>
            <a:ext cx="5331118" cy="33139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user\Desktop\Новая папка\DSCN23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4"/>
          <a:stretch/>
        </p:blipFill>
        <p:spPr bwMode="auto">
          <a:xfrm>
            <a:off x="3275856" y="692696"/>
            <a:ext cx="5325035" cy="504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39952" y="1"/>
            <a:ext cx="4845298" cy="692696"/>
          </a:xfrm>
        </p:spPr>
        <p:txBody>
          <a:bodyPr/>
          <a:lstStyle/>
          <a:p>
            <a:pPr eaLnBrk="1" hangingPunct="1"/>
            <a:r>
              <a:rPr lang="ru-RU" sz="3200" b="1" dirty="0" err="1" smtClean="0">
                <a:solidFill>
                  <a:srgbClr val="C00000"/>
                </a:solidFill>
              </a:rPr>
              <a:t>Мукасоль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user\Desktop\Новая папка\DSCN23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310562"/>
            <a:ext cx="3435846" cy="3547438"/>
          </a:xfrm>
          <a:prstGeom prst="plaqu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\DSCN23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3068960"/>
            <a:ext cx="3753730" cy="3657482"/>
          </a:xfrm>
          <a:prstGeom prst="snip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Новая папка\DSCN232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08697"/>
            <a:ext cx="3168110" cy="3120094"/>
          </a:xfrm>
          <a:prstGeom prst="snip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344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  <p:bldP spid="12800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Новая папка\DSCN23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35"/>
          <a:stretch/>
        </p:blipFill>
        <p:spPr bwMode="auto">
          <a:xfrm rot="2873019">
            <a:off x="178887" y="2096565"/>
            <a:ext cx="4524101" cy="4725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Новая папка\DSCN23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46013"/>
            <a:ext cx="6717434" cy="49117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63888" y="1"/>
            <a:ext cx="5421362" cy="692696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94092" y="6957392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user\Desktop\Новая папка\DSCN23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1845721"/>
            <a:ext cx="5573176" cy="50131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1268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75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63888" y="1"/>
            <a:ext cx="5421362" cy="692696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 descr="C:\Users\user\Desktop\Новая папка\DSCN23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750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C:\Users\user\Desktop\Новая папка\DSCN236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60648"/>
            <a:ext cx="7050657" cy="5116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17725" y="1"/>
            <a:ext cx="6867525" cy="18864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 flipV="1">
            <a:off x="2987824" y="6719888"/>
            <a:ext cx="4909988" cy="38152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9218" name="Picture 2" descr="C:\Users\user\Desktop\Новая папка\DSCN236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8960" y="2455362"/>
            <a:ext cx="6052334" cy="4176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1"/>
            <a:ext cx="8589714" cy="692696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Выставка цветов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5580112" cy="41850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0" name="Picture 4" descr="C:\Users\user\Desktop\Новая папка\DSCN23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36" y="2732166"/>
            <a:ext cx="5328592" cy="39964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user\Desktop\Новая папка\DSCN23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8332" y="540060"/>
            <a:ext cx="4819464" cy="6425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241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цветы с родителями\DSCN22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28515"/>
            <a:ext cx="2544349" cy="35458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цветы с родителями\DSCN228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4664"/>
            <a:ext cx="2231757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301" y="3778690"/>
            <a:ext cx="3724144" cy="382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88599" y="3599059"/>
            <a:ext cx="5055401" cy="39958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цветы с родителями\DSCN228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7" y="404664"/>
            <a:ext cx="2677067" cy="29249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871" y="2996952"/>
            <a:ext cx="3087017" cy="47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26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                        ТИП </a:t>
            </a:r>
            <a:r>
              <a:rPr lang="ru-RU" sz="2400" dirty="0">
                <a:latin typeface="+mj-lt"/>
              </a:rPr>
              <a:t>ПРОЕКТА</a:t>
            </a:r>
          </a:p>
          <a:p>
            <a:r>
              <a:rPr lang="ru-RU" sz="2400" dirty="0" smtClean="0">
                <a:latin typeface="+mj-lt"/>
              </a:rPr>
              <a:t>  </a:t>
            </a:r>
          </a:p>
          <a:p>
            <a:r>
              <a:rPr lang="ru-RU" sz="2400" dirty="0" smtClean="0">
                <a:latin typeface="+mj-lt"/>
              </a:rPr>
              <a:t>По </a:t>
            </a:r>
            <a:r>
              <a:rPr lang="ru-RU" sz="2400" dirty="0">
                <a:latin typeface="+mj-lt"/>
              </a:rPr>
              <a:t>доминирующей в проекте деятельности: </a:t>
            </a:r>
            <a:r>
              <a:rPr lang="ru-RU" sz="2400" dirty="0" err="1">
                <a:latin typeface="+mj-lt"/>
              </a:rPr>
              <a:t>воспитательно</a:t>
            </a:r>
            <a:r>
              <a:rPr lang="ru-RU" sz="2400" dirty="0">
                <a:latin typeface="+mj-lt"/>
              </a:rPr>
              <a:t>-образовательный</a:t>
            </a:r>
            <a:r>
              <a:rPr lang="ru-RU" sz="2400" dirty="0" smtClean="0">
                <a:latin typeface="+mj-lt"/>
              </a:rPr>
              <a:t>.</a:t>
            </a:r>
          </a:p>
          <a:p>
            <a:endParaRPr lang="ru-RU" sz="2400" dirty="0">
              <a:latin typeface="+mj-lt"/>
            </a:endParaRPr>
          </a:p>
          <a:p>
            <a:r>
              <a:rPr lang="ru-RU" sz="2400" dirty="0">
                <a:latin typeface="+mj-lt"/>
              </a:rPr>
              <a:t>По содержанию: </a:t>
            </a:r>
            <a:r>
              <a:rPr lang="ru-RU" sz="2400" dirty="0" smtClean="0">
                <a:latin typeface="+mj-lt"/>
              </a:rPr>
              <a:t>педагогический</a:t>
            </a:r>
            <a:r>
              <a:rPr lang="ru-RU" sz="2400" dirty="0">
                <a:latin typeface="+mj-lt"/>
              </a:rPr>
              <a:t>.</a:t>
            </a:r>
          </a:p>
          <a:p>
            <a:r>
              <a:rPr lang="ru-RU" sz="2400" dirty="0">
                <a:latin typeface="+mj-lt"/>
              </a:rPr>
              <a:t>По числу участников проекта: педагоги, специалисты дополнительного образования, 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специалисты </a:t>
            </a:r>
            <a:r>
              <a:rPr lang="ru-RU" sz="2400" dirty="0">
                <a:latin typeface="+mj-lt"/>
              </a:rPr>
              <a:t>разных профессий, родители, дети.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По </a:t>
            </a:r>
            <a:r>
              <a:rPr lang="ru-RU" sz="2400" dirty="0">
                <a:latin typeface="+mj-lt"/>
              </a:rPr>
              <a:t>времени проведения: долгосрочный.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По </a:t>
            </a:r>
            <a:r>
              <a:rPr lang="ru-RU" sz="2400" dirty="0">
                <a:latin typeface="+mj-lt"/>
              </a:rPr>
              <a:t>характеру контактов: в рамках ДОУ, родители, дети, микросоциум</a:t>
            </a:r>
          </a:p>
        </p:txBody>
      </p:sp>
    </p:spTree>
    <p:extLst>
      <p:ext uri="{BB962C8B-B14F-4D97-AF65-F5344CB8AC3E}">
        <p14:creationId xmlns:p14="http://schemas.microsoft.com/office/powerpoint/2010/main" val="2691743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260350"/>
            <a:ext cx="7704088" cy="554491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                      ЦЕЛЬ ПРОЕКТА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• Оптимизация отношений партнерства и сотрудничества между родителями и ребенком в семье;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• Психолого-педагогическая помощь родителям воспитанников МКДОУ в осознании своей роли, значения и возможностей в воспитании здорового и успешного ребенка, овладении эффективными способами и приемами установления отношений оптимистического сотрудничества с матерями и детьми в семье.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6"/>
          <p:cNvSpPr>
            <a:spLocks noGrp="1"/>
          </p:cNvSpPr>
          <p:nvPr>
            <p:ph type="subTitle" sz="quarter" idx="1"/>
          </p:nvPr>
        </p:nvSpPr>
        <p:spPr>
          <a:xfrm flipH="1" flipV="1">
            <a:off x="11988800" y="6858000"/>
            <a:ext cx="71438" cy="46038"/>
          </a:xfrm>
          <a:ln w="9525">
            <a:headEnd/>
            <a:tailE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908720"/>
            <a:ext cx="7993062" cy="72008"/>
          </a:xfrm>
        </p:spPr>
        <p:txBody>
          <a:bodyPr/>
          <a:lstStyle/>
          <a:p>
            <a:pPr eaLnBrk="1" hangingPunct="1"/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1" lang="ru-RU" sz="4800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51521" y="257950"/>
            <a:ext cx="889248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400" dirty="0" smtClean="0">
                <a:latin typeface="Arial" charset="0"/>
                <a:cs typeface="Times New Roman" pitchFamily="18" charset="0"/>
              </a:rPr>
              <a:t>ЗАДАЧИ</a:t>
            </a:r>
          </a:p>
          <a:p>
            <a:pPr algn="ctr" eaLnBrk="0" hangingPunct="0"/>
            <a:r>
              <a:rPr lang="ru-RU" sz="2400" dirty="0" smtClean="0">
                <a:latin typeface="Arial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000" dirty="0" smtClean="0">
                <a:solidFill>
                  <a:srgbClr val="555555"/>
                </a:solidFill>
                <a:latin typeface="Arial" charset="0"/>
                <a:cs typeface="Times New Roman" pitchFamily="18" charset="0"/>
              </a:rPr>
              <a:t>• </a:t>
            </a:r>
            <a:r>
              <a:rPr lang="ru-RU" sz="2000" dirty="0">
                <a:latin typeface="Arial" charset="0"/>
                <a:cs typeface="Times New Roman" pitchFamily="18" charset="0"/>
              </a:rPr>
              <a:t>Установление контакта с родителями для близкого знакомства с особенностями семейного воспитания и активизация их в жизни ДОУ.</a:t>
            </a:r>
          </a:p>
          <a:p>
            <a:pPr eaLnBrk="0" hangingPunct="0"/>
            <a:endParaRPr lang="ru-RU" sz="2000" dirty="0" smtClean="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Arial" charset="0"/>
                <a:cs typeface="Times New Roman" pitchFamily="18" charset="0"/>
              </a:rPr>
              <a:t>• </a:t>
            </a:r>
            <a:r>
              <a:rPr lang="ru-RU" sz="2000" dirty="0">
                <a:latin typeface="Arial" charset="0"/>
                <a:cs typeface="Times New Roman" pitchFamily="18" charset="0"/>
              </a:rPr>
              <a:t>Апробирование новых нетрадиционных форм работы с семьёй, как фактора позитивного развития ребёнка.</a:t>
            </a:r>
          </a:p>
          <a:p>
            <a:pPr eaLnBrk="0" hangingPunct="0"/>
            <a:endParaRPr lang="ru-RU" sz="2000" dirty="0" smtClean="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Arial" charset="0"/>
                <a:cs typeface="Times New Roman" pitchFamily="18" charset="0"/>
              </a:rPr>
              <a:t>• </a:t>
            </a:r>
            <a:r>
              <a:rPr lang="ru-RU" sz="2000" dirty="0">
                <a:latin typeface="Arial" charset="0"/>
                <a:cs typeface="Times New Roman" pitchFamily="18" charset="0"/>
              </a:rPr>
              <a:t>Помочь родителям устранить недопонимание эмоционально- потребностей сферы ребёнка через совместную игровую творческую познавательную деятельность.</a:t>
            </a:r>
          </a:p>
          <a:p>
            <a:pPr eaLnBrk="0" hangingPunct="0"/>
            <a:endParaRPr lang="ru-RU" sz="2000" dirty="0" smtClean="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Arial" charset="0"/>
                <a:cs typeface="Times New Roman" pitchFamily="18" charset="0"/>
              </a:rPr>
              <a:t>• </a:t>
            </a:r>
            <a:r>
              <a:rPr lang="ru-RU" sz="2000" dirty="0">
                <a:latin typeface="Arial" charset="0"/>
                <a:cs typeface="Times New Roman" pitchFamily="18" charset="0"/>
              </a:rPr>
              <a:t>Знакомство с культурными маршрутами в городе, организацией занимательного развивающего досуга с детьми;</a:t>
            </a:r>
          </a:p>
          <a:p>
            <a:pPr eaLnBrk="0" hangingPunct="0"/>
            <a:endParaRPr lang="ru-RU" sz="2000" dirty="0" smtClean="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Arial" charset="0"/>
                <a:cs typeface="Times New Roman" pitchFamily="18" charset="0"/>
              </a:rPr>
              <a:t>• </a:t>
            </a:r>
            <a:r>
              <a:rPr lang="ru-RU" sz="2000" dirty="0">
                <a:latin typeface="Arial" charset="0"/>
                <a:cs typeface="Times New Roman" pitchFamily="18" charset="0"/>
              </a:rPr>
              <a:t>Сотрудничество детского сада с родителями воспитанников в решении задач образовательной программы ДОУ по организации игровой, творческой, конструктивной и трудовой деятельности детей в детском саду.</a:t>
            </a:r>
            <a:endParaRPr lang="ru-RU" sz="20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61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7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3059113" y="2852738"/>
            <a:ext cx="6796087" cy="1136650"/>
          </a:xfrm>
        </p:spPr>
        <p:txBody>
          <a:bodyPr/>
          <a:lstStyle/>
          <a:p>
            <a:pPr eaLnBrk="1" hangingPunct="1"/>
            <a:r>
              <a:rPr lang="ru-RU" smtClean="0"/>
              <a:t>	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5536" y="-24103"/>
            <a:ext cx="8497639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endParaRPr lang="ru-RU" sz="2400" dirty="0" smtClean="0">
              <a:latin typeface="Arial" charset="0"/>
              <a:cs typeface="Times New Roman" pitchFamily="18" charset="0"/>
            </a:endParaRPr>
          </a:p>
          <a:p>
            <a:pPr algn="ctr" eaLnBrk="0" hangingPunct="0"/>
            <a:r>
              <a:rPr lang="ru-RU" sz="2400" dirty="0" smtClean="0">
                <a:latin typeface="Arial" charset="0"/>
                <a:cs typeface="Times New Roman" pitchFamily="18" charset="0"/>
              </a:rPr>
              <a:t>АКТУАЛЬНОСТЬ</a:t>
            </a:r>
          </a:p>
          <a:p>
            <a:pPr algn="ctr" eaLnBrk="0" hangingPunct="0"/>
            <a:endParaRPr lang="ru-RU" sz="2400" dirty="0">
              <a:latin typeface="Arial" charset="0"/>
              <a:cs typeface="Times New Roman" pitchFamily="18" charset="0"/>
            </a:endParaRPr>
          </a:p>
          <a:p>
            <a:pPr algn="ctr" eaLnBrk="0" hangingPunct="0"/>
            <a:endParaRPr lang="ru-RU" sz="2400" dirty="0" smtClean="0">
              <a:latin typeface="Arial" charset="0"/>
              <a:cs typeface="Times New Roman" pitchFamily="18" charset="0"/>
            </a:endParaRPr>
          </a:p>
          <a:p>
            <a:pPr algn="ctr" eaLnBrk="0" hangingPunct="0"/>
            <a:endParaRPr lang="ru-RU" sz="2400" dirty="0">
              <a:latin typeface="Arial" charset="0"/>
              <a:cs typeface="Times New Roman" pitchFamily="18" charset="0"/>
            </a:endParaRPr>
          </a:p>
          <a:p>
            <a:pPr algn="just" eaLnBrk="0" hangingPunct="0"/>
            <a:r>
              <a:rPr lang="ru-RU" sz="2000" dirty="0">
                <a:latin typeface="Arial" charset="0"/>
                <a:ea typeface="Times New Roman" pitchFamily="18" charset="0"/>
                <a:cs typeface="Arial" charset="0"/>
              </a:rPr>
              <a:t>На сегодня взаимодействие ДОУ с родителями является важной составной частью в работе по преодолению трудностей в развитии и воспитании дошкольников. Только в тесном сотрудничестве, на взаимопонимании педагогов и родителей можно добиться высоких результатов.</a:t>
            </a:r>
          </a:p>
          <a:p>
            <a:pPr algn="just" eaLnBrk="0" hangingPunct="0"/>
            <a:r>
              <a:rPr lang="ru-RU" sz="2000" dirty="0">
                <a:latin typeface="Arial" charset="0"/>
                <a:ea typeface="Times New Roman" pitchFamily="18" charset="0"/>
                <a:cs typeface="Arial" charset="0"/>
              </a:rPr>
              <a:t>Проблема взаимодействия детского сада с семьёй всегда была актуальной и трудной. Актуальной, потому что участие родителей в жизни своих детей помогает им увидеть многое, а трудное, потому что все родители разные, к ним, как и к детям, нужен особый подход. Работая с родителями, мы помогаем им увидеть отличие мира от мира взрослых, преодолеть авторитарно отношение к ребёнку, относиться к нему, как равному к себе и понимать, что недопустимо сравнивать его с другими детьми.</a:t>
            </a:r>
            <a:endParaRPr lang="ru-RU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67543" y="440951"/>
            <a:ext cx="8424937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dirty="0">
                <a:latin typeface="Arial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ru-RU" sz="2400" dirty="0" smtClean="0">
                <a:latin typeface="Arial" charset="0"/>
                <a:ea typeface="Calibri" pitchFamily="34" charset="0"/>
                <a:cs typeface="Times New Roman" pitchFamily="18" charset="0"/>
              </a:rPr>
              <a:t>               ФОРМЫ ВЗАИМОДЕЙСТВИЯ</a:t>
            </a:r>
          </a:p>
          <a:p>
            <a:pPr eaLnBrk="0" hangingPunct="0"/>
            <a:endParaRPr lang="ru-RU" sz="240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dirty="0">
                <a:latin typeface="Arial" charset="0"/>
                <a:ea typeface="Calibri" pitchFamily="34" charset="0"/>
                <a:cs typeface="Arial" charset="0"/>
              </a:rPr>
              <a:t>• Опросы;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/>
            <a:r>
              <a:rPr lang="ru-RU" sz="2000" dirty="0">
                <a:latin typeface="Arial" charset="0"/>
                <a:ea typeface="Calibri" pitchFamily="34" charset="0"/>
                <a:cs typeface="Arial" charset="0"/>
              </a:rPr>
              <a:t>• Метод написания родителями мини – сочинения «Моему  ребенку 5».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/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 • Сайт ДОУ и педагогов;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/>
            <a:r>
              <a:rPr lang="ru-RU" sz="2000" dirty="0" smtClean="0">
                <a:latin typeface="Arial" charset="0"/>
                <a:ea typeface="Calibri" pitchFamily="34" charset="0"/>
                <a:cs typeface="Calibri" pitchFamily="34" charset="0"/>
              </a:rPr>
              <a:t>• </a:t>
            </a:r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Нетрадиционные родительские собрания;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/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• Экскурсии;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/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• Совместная работа по тематическому плану проекта;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 smtClean="0">
                <a:latin typeface="Arial" charset="0"/>
                <a:ea typeface="Calibri" pitchFamily="34" charset="0"/>
                <a:cs typeface="Calibri" pitchFamily="34" charset="0"/>
              </a:rPr>
              <a:t>Совместные </a:t>
            </a:r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праздники, досуги, развлечения;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Участие родителей в выставках</a:t>
            </a:r>
            <a:endParaRPr lang="ru-RU" sz="2000" dirty="0">
              <a:latin typeface="Arial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Arial" charset="0"/>
                <a:ea typeface="Calibri" pitchFamily="34" charset="0"/>
                <a:cs typeface="Calibri" pitchFamily="34" charset="0"/>
              </a:rPr>
              <a:t>Мастер </a:t>
            </a:r>
            <a:r>
              <a:rPr lang="ru-RU" sz="2000" dirty="0" smtClean="0">
                <a:latin typeface="Arial" charset="0"/>
                <a:ea typeface="Calibri" pitchFamily="34" charset="0"/>
                <a:cs typeface="Calibri" pitchFamily="34" charset="0"/>
              </a:rPr>
              <a:t>классы для детей и родителей;</a:t>
            </a:r>
            <a:endParaRPr lang="ru-RU" sz="2000" dirty="0">
              <a:latin typeface="Arial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000" dirty="0">
                <a:latin typeface="Arial" charset="0"/>
                <a:cs typeface="Arial" charset="0"/>
              </a:rPr>
              <a:t>Участие родителей в методических мероприятиях: </a:t>
            </a:r>
            <a:r>
              <a:rPr lang="ru-RU" sz="2000" dirty="0" smtClean="0">
                <a:latin typeface="Arial" charset="0"/>
                <a:cs typeface="Arial" charset="0"/>
              </a:rPr>
              <a:t>помощь в изготовление </a:t>
            </a:r>
            <a:r>
              <a:rPr lang="ru-RU" sz="2000" dirty="0">
                <a:latin typeface="Arial" charset="0"/>
                <a:cs typeface="Arial" charset="0"/>
              </a:rPr>
              <a:t>костюмов, организация видеосъемки.</a:t>
            </a:r>
          </a:p>
          <a:p>
            <a:pPr>
              <a:buFont typeface="Arial" charset="0"/>
              <a:buChar char="•"/>
            </a:pPr>
            <a:r>
              <a:rPr lang="ru-RU" sz="2000" dirty="0">
                <a:latin typeface="Arial" charset="0"/>
                <a:cs typeface="Arial" charset="0"/>
              </a:rPr>
              <a:t>Совместный просмотр видеофильмов, презентаций. </a:t>
            </a:r>
          </a:p>
          <a:p>
            <a:pPr>
              <a:buFont typeface="Arial" charset="0"/>
              <a:buChar char="•"/>
            </a:pPr>
            <a:r>
              <a:rPr lang="ru-RU" sz="2000" dirty="0">
                <a:latin typeface="Arial" charset="0"/>
                <a:cs typeface="Arial" charset="0"/>
              </a:rPr>
              <a:t>Организация совместной деятельности по благоустройству помещения и территории детского сада;</a:t>
            </a:r>
            <a:br>
              <a:rPr lang="ru-RU" sz="2000" dirty="0">
                <a:latin typeface="Arial" charset="0"/>
                <a:cs typeface="Arial" charset="0"/>
              </a:rPr>
            </a:br>
            <a:endParaRPr lang="ru-RU" sz="2000" dirty="0">
              <a:latin typeface="Arial" charset="0"/>
              <a:cs typeface="Arial" charset="0"/>
            </a:endParaRPr>
          </a:p>
          <a:p>
            <a:r>
              <a:rPr lang="ru-RU" sz="2000" dirty="0">
                <a:latin typeface="Arial" charset="0"/>
              </a:rPr>
              <a:t/>
            </a:r>
            <a:br>
              <a:rPr lang="ru-RU" sz="2000" dirty="0">
                <a:latin typeface="Arial" charset="0"/>
              </a:rPr>
            </a:br>
            <a:endParaRPr lang="ru-RU" sz="2000" dirty="0">
              <a:latin typeface="Arial" charset="0"/>
            </a:endParaRPr>
          </a:p>
          <a:p>
            <a:pPr>
              <a:buFont typeface="Arial" charset="0"/>
              <a:buChar char="•"/>
            </a:pPr>
            <a:endParaRPr lang="ru-RU" sz="2000" dirty="0">
              <a:latin typeface="Arial" charset="0"/>
            </a:endParaRPr>
          </a:p>
          <a:p>
            <a:pPr eaLnBrk="0" hangingPunct="0">
              <a:buFontTx/>
              <a:buChar char="•"/>
            </a:pPr>
            <a:endParaRPr lang="ru-RU" sz="2400" dirty="0">
              <a:latin typeface="Arial" charset="0"/>
            </a:endParaRPr>
          </a:p>
          <a:p>
            <a:pPr eaLnBrk="0" hangingPunct="0"/>
            <a:endParaRPr lang="ru-RU" sz="24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301625"/>
            <a:ext cx="882034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dirty="0" smtClean="0">
              <a:latin typeface="+mj-lt"/>
            </a:endParaRPr>
          </a:p>
          <a:p>
            <a:pPr algn="ctr">
              <a:defRPr/>
            </a:pPr>
            <a:r>
              <a:rPr lang="ru-RU" sz="2800" dirty="0" smtClean="0">
                <a:latin typeface="+mj-lt"/>
              </a:rPr>
              <a:t>Работа </a:t>
            </a:r>
            <a:r>
              <a:rPr lang="ru-RU" sz="2800" dirty="0">
                <a:latin typeface="+mj-lt"/>
              </a:rPr>
              <a:t>с родителями строится по нескольким </a:t>
            </a:r>
            <a:r>
              <a:rPr lang="ru-RU" sz="2800" dirty="0" smtClean="0">
                <a:latin typeface="+mj-lt"/>
              </a:rPr>
              <a:t>направлениям</a:t>
            </a:r>
          </a:p>
          <a:p>
            <a:pPr algn="ctr">
              <a:defRPr/>
            </a:pPr>
            <a:endParaRPr lang="ru-RU" sz="2800" dirty="0">
              <a:latin typeface="+mj-lt"/>
            </a:endParaRPr>
          </a:p>
          <a:p>
            <a:pPr>
              <a:defRPr/>
            </a:pPr>
            <a:r>
              <a:rPr lang="ru-RU" sz="2800" dirty="0">
                <a:latin typeface="+mj-lt"/>
              </a:rPr>
              <a:t/>
            </a:r>
            <a:br>
              <a:rPr lang="ru-RU" sz="2800" dirty="0">
                <a:latin typeface="+mj-lt"/>
              </a:rPr>
            </a:br>
            <a:r>
              <a:rPr lang="ru-RU" sz="2400" dirty="0" smtClean="0">
                <a:latin typeface="+mj-lt"/>
              </a:rPr>
              <a:t>- </a:t>
            </a:r>
            <a:r>
              <a:rPr lang="ru-RU" sz="2400" dirty="0">
                <a:latin typeface="+mj-lt"/>
              </a:rPr>
              <a:t>укрепление здоровья детей (совместно с медицинской службой</a:t>
            </a:r>
            <a:r>
              <a:rPr lang="ru-RU" sz="2400" dirty="0" smtClean="0">
                <a:latin typeface="+mj-lt"/>
              </a:rPr>
              <a:t>);</a:t>
            </a:r>
            <a:r>
              <a:rPr lang="ru-RU" sz="2400" dirty="0">
                <a:latin typeface="+mj-lt"/>
              </a:rPr>
              <a:t/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- создание единого образовательного пространства (совместно со специалистами);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- защита прав ребёнка, повышение родительской компетентности в вопросах воспитания;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- формирование личности ребёнка и индивидуальная воспитательная работа (совместно с логопедом</a:t>
            </a:r>
            <a:r>
              <a:rPr lang="ru-RU" sz="2400" dirty="0" smtClean="0">
                <a:latin typeface="+mj-lt"/>
              </a:rPr>
              <a:t>).</a:t>
            </a:r>
            <a:r>
              <a:rPr lang="ru-RU" sz="2400" dirty="0">
                <a:latin typeface="+mj-lt"/>
              </a:rPr>
              <a:t/>
            </a:r>
            <a:br>
              <a:rPr lang="ru-RU" sz="2400" dirty="0">
                <a:latin typeface="+mj-lt"/>
              </a:rPr>
            </a:b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307088"/>
              </p:ext>
            </p:extLst>
          </p:nvPr>
        </p:nvGraphicFramePr>
        <p:xfrm>
          <a:off x="323528" y="836712"/>
          <a:ext cx="8280920" cy="582188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125192"/>
                <a:gridCol w="6155728"/>
              </a:tblGrid>
              <a:tr h="636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Речевое развитие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Совместное разучивание стихов, рекомендации, консультации по чтению художественной литературы.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Познавательное 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Беседы на тему: «Знаешь ли ты наш город Острогожск»; «Семья и дети»; «Приметы осени»; «Мальчики - будущие мужчины</a:t>
                      </a:r>
                      <a:r>
                        <a:rPr lang="ru-RU" sz="1800" dirty="0" smtClean="0">
                          <a:effectLst/>
                          <a:latin typeface="+mj-lt"/>
                        </a:rPr>
                        <a:t>».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3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</a:rPr>
                        <a:t>Художественно – эстетическое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Мастер класс для детей и родителей по изготовлению куклы «С любовью от мамы»; совместная работа детей и родителей с соленым тестом; изготовление цветов из различных материалов; коллективная аппликация «Цветочная поляна».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7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j-lt"/>
                        </a:rPr>
                        <a:t>Социально- коммуникативное</a:t>
                      </a:r>
                      <a:endParaRPr lang="ru-RU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Совместный просмотр видео «Осенние мотивы», «Едем в цирк», презентации «Угадай-ка, мама</a:t>
                      </a:r>
                      <a:r>
                        <a:rPr lang="ru-RU" sz="1800" dirty="0" smtClean="0">
                          <a:effectLst/>
                          <a:latin typeface="+mj-lt"/>
                        </a:rPr>
                        <a:t>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3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j-lt"/>
                        </a:rPr>
                        <a:t>Музыка 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j-lt"/>
                        </a:rPr>
                        <a:t>Участие родителей в досугах, праздниках, развлечениях. Игры: «По следам к маме», «Заплетайся венок», «Конфеты для бабушки»; «Играем в оркестр», «Мы шагаем как солдаты»; танец «Мы за руку идем вдвоем</a:t>
                      </a:r>
                      <a:r>
                        <a:rPr lang="ru-RU" sz="1800" dirty="0" smtClean="0">
                          <a:effectLst/>
                          <a:latin typeface="+mj-lt"/>
                        </a:rPr>
                        <a:t>».</a:t>
                      </a:r>
                      <a:endParaRPr lang="ru-R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71600" y="44624"/>
            <a:ext cx="79208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Виды деятельности в реализации проекта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7" name="Rectangle 11"/>
          <p:cNvSpPr>
            <a:spLocks noGrp="1" noChangeArrowheads="1"/>
          </p:cNvSpPr>
          <p:nvPr>
            <p:ph type="title"/>
          </p:nvPr>
        </p:nvSpPr>
        <p:spPr>
          <a:xfrm>
            <a:off x="2195736" y="332656"/>
            <a:ext cx="6408712" cy="936104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C00000"/>
                </a:solidFill>
              </a:rPr>
              <a:t>Консультации для родителей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94503"/>
            <a:ext cx="2305050" cy="3603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993" y="1772816"/>
            <a:ext cx="2305050" cy="3382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0" name="Picture 2" descr="C:\Users\user\Desktop\Новая папка\DSCN24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37134">
            <a:off x="3647408" y="2398387"/>
            <a:ext cx="3479512" cy="260963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Новая папка\DSCN24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882325" y="2174012"/>
            <a:ext cx="3500033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04619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7" grpId="0"/>
    </p:bldLst>
  </p:timing>
</p:sld>
</file>

<file path=ppt/theme/theme1.xml><?xml version="1.0" encoding="utf-8"?>
<a:theme xmlns:a="http://schemas.openxmlformats.org/drawingml/2006/main" name="Employee Orientation">
  <a:themeElements>
    <a:clrScheme name="Employee Orientation 1">
      <a:dk1>
        <a:srgbClr val="000000"/>
      </a:dk1>
      <a:lt1>
        <a:srgbClr val="0099CC"/>
      </a:lt1>
      <a:dk2>
        <a:srgbClr val="FFFFFF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Employee Ori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mployee Orientation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Employee Orientation</Template>
  <TotalTime>1551</TotalTime>
  <Words>562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Employee Orientation</vt:lpstr>
      <vt:lpstr>Презентация PowerPoint</vt:lpstr>
      <vt:lpstr>Презентация PowerPoint</vt:lpstr>
      <vt:lpstr>                      ЦЕЛЬ ПРОЕКТА  • Оптимизация отношений партнерства и сотрудничества между родителями и ребенком в семье;  • Психолого-педагогическая помощь родителям воспитанников МКДОУ в осознании своей роли, значения и возможностей в воспитании здорового и успешного ребенка, овладении эффективными способами и приемами установления отношений оптимистического сотрудничества с матерями и детьми в семье. </vt:lpstr>
      <vt:lpstr>                                                                              </vt:lpstr>
      <vt:lpstr> </vt:lpstr>
      <vt:lpstr>Презентация PowerPoint</vt:lpstr>
      <vt:lpstr>Презентация PowerPoint</vt:lpstr>
      <vt:lpstr>    Виды деятельности в реализации проекта</vt:lpstr>
      <vt:lpstr>Консультации для родителей</vt:lpstr>
      <vt:lpstr>Анкетирование</vt:lpstr>
      <vt:lpstr>   Мини сочинение «Моему ребенку 5» </vt:lpstr>
      <vt:lpstr>Выставки</vt:lpstr>
      <vt:lpstr>Мукасоль</vt:lpstr>
      <vt:lpstr>Презентация PowerPoint</vt:lpstr>
      <vt:lpstr>Презентация PowerPoint</vt:lpstr>
      <vt:lpstr>Презентация PowerPoint</vt:lpstr>
      <vt:lpstr>Выставка цветов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ANDG</dc:creator>
  <cp:lastModifiedBy>Пользователь</cp:lastModifiedBy>
  <cp:revision>91</cp:revision>
  <dcterms:created xsi:type="dcterms:W3CDTF">2009-05-04T10:53:00Z</dcterms:created>
  <dcterms:modified xsi:type="dcterms:W3CDTF">2017-02-12T13:42:23Z</dcterms:modified>
</cp:coreProperties>
</file>