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2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5747" autoAdjust="0"/>
  </p:normalViewPr>
  <p:slideViewPr>
    <p:cSldViewPr>
      <p:cViewPr varScale="1">
        <p:scale>
          <a:sx n="105" d="100"/>
          <a:sy n="105" d="100"/>
        </p:scale>
        <p:origin x="-1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7B88A-4E9A-4D14-A375-5F92ABF0510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DD69-AB31-4E76-ABD0-56BA691BAD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7B88A-4E9A-4D14-A375-5F92ABF0510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DD69-AB31-4E76-ABD0-56BA691BAD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7B88A-4E9A-4D14-A375-5F92ABF0510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DD69-AB31-4E76-ABD0-56BA691BAD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7B88A-4E9A-4D14-A375-5F92ABF0510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DD69-AB31-4E76-ABD0-56BA691BAD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7B88A-4E9A-4D14-A375-5F92ABF0510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DD69-AB31-4E76-ABD0-56BA691BAD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7B88A-4E9A-4D14-A375-5F92ABF0510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DD69-AB31-4E76-ABD0-56BA691BAD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7B88A-4E9A-4D14-A375-5F92ABF0510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DD69-AB31-4E76-ABD0-56BA691BAD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7B88A-4E9A-4D14-A375-5F92ABF0510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DD69-AB31-4E76-ABD0-56BA691BAD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7B88A-4E9A-4D14-A375-5F92ABF0510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DD69-AB31-4E76-ABD0-56BA691BAD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7B88A-4E9A-4D14-A375-5F92ABF0510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DD69-AB31-4E76-ABD0-56BA691BAD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7B88A-4E9A-4D14-A375-5F92ABF0510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036DD69-AB31-4E76-ABD0-56BA691BAD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4C7B88A-4E9A-4D14-A375-5F92ABF0510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036DD69-AB31-4E76-ABD0-56BA691BADE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Адаптивная физическая культура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младших школьников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нарушениями зрения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500430" y="4286256"/>
            <a:ext cx="2911245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Перевалкина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Любовь Борисовна,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учитель физической культуры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МОУ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Талицкой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средней школы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Буйского муниципального района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Костромской области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2016 г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>
            <a:spLocks noChangeArrowheads="1"/>
          </p:cNvSpPr>
          <p:nvPr/>
        </p:nvSpPr>
        <p:spPr bwMode="auto">
          <a:xfrm>
            <a:off x="357158" y="714356"/>
            <a:ext cx="8572528" cy="4693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2.2.  Для решения специальных (коррекционных)  задач больше уделяется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внимания на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следующие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физические упражнения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1. Передвижения: ходьба, бег, подскоки.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Общеразвивающие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упражнения:  без предметов; с предметами (гимнастические палки, обручи, мешочки с песком, гантели 0,5 кг и др.)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Упражнения на формирование навыка правильной осанки.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4. Упражнения для укрепления сводов стопы.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Упражнения для развития и укрепления мышечно-связочного аппарата (укрепления мышц спины, живота, плечевого пояса, нижних и верхних конечностей).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Упражнения на развитие дыхательной и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сердечно-сосудистой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систем.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7. Упражнения на развитие равновесия, координационных способностей (согласованность движений рук и ног, тренировка вестибулярного аппарата и пр.).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000108"/>
            <a:ext cx="8429684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 Упражнения на развитие точности движений и дифференцировки усилий.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 Лазанье и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перелезание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(преодоление различных препятствий).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10. Упражнения на расслабление (физическое и психическое), расслабление мышц (релаксация мышц), сознательное снижение тонуса различных групп мышц. Они могут иметь как общий, так и локальный характер.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11. Специальные упражнения по обучению приемам пространственной ориентировки на основе использования и развития сохранных анализаторов (остаточное зрение, слух, обоняние).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12. Упражнения для развития мелкой моторики руки.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13. Специальные упражнения для зрительного тренинга: на улучшение функционирования мышц глаза; на улучшение кровообращения тканей глаза; на развитие аккомодационной способности глаза; на развитие кожно-оптического ощущения; на развитие зрительного восприятия окружающей обстановки.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857232"/>
            <a:ext cx="8286808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2.3.Критерии оценивания по предмету «Физическая культура» обучающихся, отнесённых по состоянию здоровья к специальной медицинской группе.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16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Знания 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-оцениваются на общих основаниях.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16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Двигательные умения и навыки 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оцениваются </a:t>
            </a: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уровню овладения ими  и выполнения доступных для них двигательных действий.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ru-RU" sz="16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Умение осуществлять 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физкультурно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оздоровительную деятельность</a:t>
            </a:r>
            <a:r>
              <a:rPr kumimoji="0" lang="ru-RU" sz="16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оцениваются </a:t>
            </a: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уровню овладения ими и выполнения</a:t>
            </a:r>
            <a:r>
              <a:rPr kumimoji="0" lang="ru-RU" sz="160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доступных для них двигательных действий.</a:t>
            </a:r>
            <a:endParaRPr kumimoji="0" lang="ru-RU" sz="16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ru-RU" sz="16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714356"/>
            <a:ext cx="8286808" cy="11233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3.Дополнительные</a:t>
            </a:r>
            <a:r>
              <a:rPr kumimoji="0" lang="ru-RU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требования к инвентарю</a:t>
            </a:r>
          </a:p>
          <a:p>
            <a:pPr algn="ctr"/>
            <a:r>
              <a:rPr kumimoji="0" lang="ru-RU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и спортивной площадке.</a:t>
            </a:r>
          </a:p>
          <a:p>
            <a:pPr algn="ctr"/>
            <a:endParaRPr kumimoji="0" lang="ru-RU" sz="24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Инвентарь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для детей с ослабленным зрением должен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быть ярким и красочным, использовать цвета (зеленый, красный, оранжевый, желтый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), наиболее благоприятно действующие на зрительное восприятие.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использовании мяча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можно руководствоваться следующими рекомендациями.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Мяч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для игры необходимо подбирать очень ровный (круглый), обеспечивающий угол падения, равный углу отражения, чтобы он отскакивал прямо в руки играющему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just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2. Мяч должен быть несколько тяжелее волейбольного. Тяжёлый мяч лучше ощущается  незрячими, и они скорее овладевают игрой с ним, чем с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лёгким. При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недостаточной освещенности необходимо пользоваться мячом светлого цвета, при ярком освещении — темного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Желательно использовать озвученный мяч, дающий возможность ребенку с ограничением зрения не только свободно играть с ним, точно бросать, легко ловить, но и самостоятельно находить его.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Используемый инвентарь должен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быть безопасен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baseline="0" dirty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4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baseline="0" dirty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aseline="0" dirty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aseline="0" dirty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aseline="0" dirty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aseline="0" dirty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aseline="0" dirty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aseline="0" dirty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aseline="0" dirty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ChangeArrowheads="1"/>
          </p:cNvSpPr>
          <p:nvPr/>
        </p:nvSpPr>
        <p:spPr bwMode="auto">
          <a:xfrm>
            <a:off x="785786" y="1071546"/>
            <a:ext cx="7858180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Кроме того, необходимо предусмотреть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безопасность игровой площадки.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600" baseline="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</a:t>
            </a:r>
            <a:r>
              <a:rPr 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пределить ее размеры,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соорудить ограничительные ориентиры: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канавки, засыпанные песком чуть выше уровня всей площадки;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линия из гравия, травяного покрова;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асфальтированная дорожка,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резиновые коврики и другие рельефные (осязательные) обозначения;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нур</a:t>
            </a:r>
            <a:r>
              <a:rPr 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натянутый по периметру площадки.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lang="ru-RU" sz="16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Такая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разнохарактерность игрового пространства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дает возможность играющим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определять границы площадки, ориентироваться на ней,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помогает им избавиться от страха препятствий.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площадке не должно быть пней, ям, кустарника, препятствий — ее поверхность должна быть однородной. Ориентировочные линии можно обозначить цветными мелками или полоской цветной ткани.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1" y="571480"/>
            <a:ext cx="84296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Список литературы: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Шапкова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Л.В. Частные методики адаптивной физической культуры: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учебное пособие под ред. Л. В.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Шапковой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Л.В. — М.: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Советский спорт, 2003. — 464 с, ил.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1857364"/>
            <a:ext cx="5715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00042"/>
            <a:ext cx="8143932" cy="8802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настоящее время из 35,9 млн. детей, проживающих в Российской Федерации, 4,5 %, т.е. 1,6 млн., относятся к категории детей с ограниченными возможностями, вызванными различными отклонениями в состоянии здоровья, и нуждаются в специальном образовании, отвечающем их особым образовательным потребностям.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их числу относятся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дети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 нарушениями восприятия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(незрячие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слабовидящие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ru-RU" sz="1600" dirty="0"/>
              <a:t> </a:t>
            </a:r>
            <a:endParaRPr lang="ru-RU" sz="1600" dirty="0" smtClean="0"/>
          </a:p>
          <a:p>
            <a:pPr algn="just"/>
            <a:endParaRPr lang="ru-RU" sz="1600" dirty="0" smtClean="0"/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соответствии с Конституцией Российской Федерации и Законом РФ «Об образовании в РФ» эти дети имеют равные со всеми права на образование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Образование детей с ограниченными возможностями здоровья предусматривает создание для них специальной коррекционно-развивающей образовательной среды, обеспечивающей адекватные условия и равные с обычными детьми возможности для получения образования в пределах специальных образовательных стандартов,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лечения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оздоровления, воспитания,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коррекцию нарушений развития, социальную адаптацию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/>
              <a:t> </a:t>
            </a:r>
            <a:endParaRPr lang="ru-RU" sz="1600" dirty="0" smtClean="0"/>
          </a:p>
          <a:p>
            <a:pPr algn="just"/>
            <a:endParaRPr lang="ru-RU" sz="1600" dirty="0" smtClean="0"/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Поэтому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возникает необходимость в разработке адаптированных рабочих программ для детей с ограниченными возможностями здоровья. В нашей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школе обучается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слабовидящий ребёнок, поэтому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возникла необходимость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изучении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физических особенностей слабовидящих детей, и в изучение накопленного опыта в области адаптивной физической культуры.</a:t>
            </a:r>
          </a:p>
          <a:p>
            <a:pPr algn="just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1500166" y="285728"/>
            <a:ext cx="7286677" cy="6678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28528" tIns="304704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1400" b="1" dirty="0">
              <a:solidFill>
                <a:srgbClr val="4F81BD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Адаптирующий компонент, включённый в рабочую программу: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1.Изменения,внесённые в пояснительную записку.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>
              <a:solidFill>
                <a:srgbClr val="365F9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2. Изменения, внесенные в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содержание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программы,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взятой   за     основу при написании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Рабочей программы.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365F9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3.Дополнительные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требования к инвентарю и спортивной площадке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428604"/>
            <a:ext cx="8143932" cy="121879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1.Изменения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внесённые 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пояснительную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записку: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1.1. Характеристика типичных нарушений в развитии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слабовидящих детей.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Нарушение зрения затрудняет пространственную ориентировку, задерживает формирование двигательных навыков, ведет к снижению двигательной и познавательной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активности (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нарушается правильная поза при ходьбе,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беге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естественных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движениях,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подвижных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играх;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нарушается координация и точность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движений).</a:t>
            </a:r>
          </a:p>
          <a:p>
            <a:pPr algn="just">
              <a:buFont typeface="Arial" pitchFamily="34" charset="0"/>
              <a:buChar char="•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 школьников с нарушением зрения отмечается задержка статической выносливости.  В норме развитие этой функции завершается к 14 годам, у слабовидящих продолжает развиваться до 17 лет.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 слабовидящих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школьников плоскостопие встречается от 30 до 53,8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%.</a:t>
            </a:r>
          </a:p>
          <a:p>
            <a:pPr algn="just">
              <a:buFont typeface="Arial" pitchFamily="34" charset="0"/>
              <a:buChar char="•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Мышечная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слабость — у 12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%.</a:t>
            </a:r>
          </a:p>
          <a:p>
            <a:pPr algn="just">
              <a:buFont typeface="Arial" pitchFamily="34" charset="0"/>
              <a:buChar char="•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Нарушение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осанки наблюдается у 59,2% слабовидящих мальчиков и 58%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девочек, значительно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больше и число простудных заболеваний.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асто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встречающееся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заболевание минимальная мозговая дисфункция (ММД). Оно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характеризуется негрубым поражением центральной нервной системы, сопровождается мышечной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дистонией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— неуклюжестью, неловкостью, скованностью в движениях,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точности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моторики. Наиболее характерны для ММД двигательная расторможенность, суетливость, чрезмерная двигательная активность, шаловливость,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низкая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дисциплина и неорганизованность.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357157" y="428604"/>
            <a:ext cx="8215371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1.2.   Добавлены специальные коррекционные задачи.</a:t>
            </a:r>
          </a:p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 специальным (коррекционным) задачам относятся: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921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охрана и развитие остаточного зрения; </a:t>
            </a: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9210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921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развитие навыков пространственной ориентировки;</a:t>
            </a: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9210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921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развитие и использование сохранных анализаторов;</a:t>
            </a: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9210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921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развитие зрительного восприятия:  цвета, формы, движения (удаление, приближение)</a:t>
            </a: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9210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921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коррекция скованности и ограниченности движений; </a:t>
            </a: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9210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921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активизация функций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сердечно-сосудистой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системы; </a:t>
            </a: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9210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921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улучшение и укрепление опорно-двигательного аппарата;</a:t>
            </a: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9210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921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коррекция и совершенствование координационных способностей, согласованности движений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500034" y="357166"/>
            <a:ext cx="8143932" cy="58169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292100" algn="l"/>
              </a:tabLst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1.3 Методы и принципы, используемые при обучении слабовидящих детей.</a:t>
            </a:r>
            <a:endParaRPr lang="ru-RU" dirty="0"/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292100" algn="l"/>
              </a:tabLst>
            </a:pPr>
            <a:endParaRPr lang="ru-RU" dirty="0" smtClean="0"/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92100" algn="l"/>
              </a:tabLst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облюдаются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принципы, используемые в специальной педагогике — коррекционной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направленности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педагогических воздействий; усиленного педагогического руководства, предусматривающего связь учебной деятельности с активной позицией ребенка и учителя (Солнцева Л И , 2000) 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92100" algn="l"/>
              </a:tabLst>
            </a:pP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92100" algn="l"/>
              </a:tabLst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работе с данной категорией детей используется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метод практических упражнений,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основанный на двигательной деятельности обучающегося  через многократное повторение изучаемых движений (больше, чем нормально видящим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92100" algn="l"/>
              </a:tabLst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92100" algn="l"/>
              </a:tabLs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Учитывая трудности восприятия учебного материала, ребенок с нарушением зрения, 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нуждается в особом подходе и в подборе упражнений, которые вызывают доверие у обучающихся; ощущение безопасности, комфортности и надежной страховки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92100" algn="l"/>
              </a:tabLst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92100" algn="l"/>
              </a:tabLst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Выполнение упражнений по частям, изучая каждую фазу движения отдельно, а затем объединяя их в целое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92100" algn="l"/>
              </a:tabLst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92100" algn="l"/>
              </a:tabLs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Выполнение движения в облегченных условиях (например, бег под уклон; кувырок вперед с небольшой горки и т.д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.).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92100" algn="l"/>
              </a:tabLst>
            </a:pP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92100" algn="l"/>
              </a:tabLst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9210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357166"/>
            <a:ext cx="7072362" cy="7325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92100" algn="l"/>
              </a:tabLs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Выполнение движения в усложненных условиях (например, использование дополнительных отягощений — гантели 0,5 кг;  сужение площади опоры при передвижении.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92100" algn="l"/>
              </a:tabLst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92100" algn="l"/>
              </a:tabLs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Использование сопротивлений (упражнения в парах; с резиновыми амортизаторами).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92100" algn="l"/>
              </a:tabLst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92100" algn="l"/>
              </a:tabLs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Использование ориентиров при передвижении (звуковые, осязательные, обонятельные).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92100" algn="l"/>
              </a:tabLst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92100" algn="l"/>
              </a:tabLs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Использование имитационных упражнений (например, «велосипед» в положение лежа; метание без снаряда).   Подражательные упражнения («как ходит медведь, лиса», «стойка аиста», «лягушка»).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92100" algn="l"/>
              </a:tabLst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92100" algn="l"/>
              </a:tabLs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Использование при ходьбе, беге лидера (дети ориентируются на звук шагов бегущего рядом или бегущего на один шаг впереди).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92100" algn="l"/>
              </a:tabLst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92100" algn="l"/>
              </a:tabLs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Использование страховки, помощи и сопровождения, которые дают уверенность ребенку при выполнении движения, использование изученного движения в сочетании с другими действиями (например, ведение мяча в движении с последующим броском в цель.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tabLst>
                <a:tab pos="292100" algn="l"/>
              </a:tabLst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92100" algn="l"/>
              </a:tabLs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Изменение в процессе выполнения упражнений таких характеристик, как темп, ритм, скорость, ускорение, направление движения, амплитуда, траектория движения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921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92100" algn="l"/>
              </a:tabLs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92100" algn="l"/>
              </a:tabLst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642918"/>
            <a:ext cx="828680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92100" algn="l"/>
              </a:tabLs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Изменение исходных положений для выполнения упражнения (например, сгибание и разгибание рук в упоре лежа от гимнастической скамейки или от пола).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92100" algn="l"/>
              </a:tabLst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92100" algn="l"/>
              </a:tabLs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Использование мелкого спортивного инвентаря для манипуляции пальцами и развития мелкой моторики руки (мяч «ежик», массажное кольцо, мяч  ручной эспандер).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92100" algn="l"/>
              </a:tabLst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92100" algn="l"/>
              </a:tabLs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Для дифференцировки тактильных ощущений — отделение риса от гороха.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92100" algn="l"/>
              </a:tabLst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92100" algn="l"/>
              </a:tabLs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Изменение внешних условий выполнения упражнений на повышенной опоре, бег в зале и по траве, передвижение на лыжах по рыхлому снегу и по накатанной лыжне.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92100" algn="l"/>
              </a:tabLst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92100" algn="l"/>
              </a:tabLs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Варьирование состояния учащихся при выполнении физических упражнений в условиях проверки (самоконтроль, взаимоконтроль, зачетный урок). В соревновательных условиях (внутри класса, школьные, районные соревнования).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92100" algn="l"/>
              </a:tabLst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92100" algn="l"/>
              </a:tabLs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Использование разученных двигательных умений в повседневной жизни.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tabLst>
                <a:tab pos="292100" algn="l"/>
              </a:tabLst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92100" algn="l"/>
              </a:tabLs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Использование упражнений, которые требуют согласованных и синхронных действий партнеров  (бег парами с передачей мяча друг другу с постепенным увеличением расстояния между партнерами).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357166"/>
            <a:ext cx="8286808" cy="9787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2.Изменения, внесённые в содержание программы.</a:t>
            </a:r>
          </a:p>
          <a:p>
            <a:pPr algn="ctr"/>
            <a:r>
              <a:rPr lang="ru-RU" sz="2400" b="1" i="1" dirty="0" smtClean="0"/>
              <a:t>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2.1. Для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детей с нарушением зрения предусматриваются следующие ограничения: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Arial" pitchFamily="34" charset="0"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резкие наклоны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Arial" pitchFamily="34" charset="0"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прыжки;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упражнения с отягощением;  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акробатические упражнения (кувырки, стойки на голове,  руках, висы вниз головой); 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соскоки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 снарядов;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упражнения с сотрясением тела и наклонным положением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головы, резким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перемещением положения тела и возможными травмами головы;  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упражнения высокой интенсивности; 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длительные мышечные напряжения и статические упражнения; 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нагрузки с большой интенсивностью в беге.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Arial" pitchFamily="34" charset="0"/>
              <a:buChar char="•"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Пример для 2 класса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214414" y="4500570"/>
          <a:ext cx="6077585" cy="1962912"/>
        </p:xfrm>
        <a:graphic>
          <a:graphicData uri="http://schemas.openxmlformats.org/drawingml/2006/table">
            <a:tbl>
              <a:tblPr/>
              <a:tblGrid>
                <a:gridCol w="878840"/>
                <a:gridCol w="2610485"/>
                <a:gridCol w="258826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1400" b="1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1400" b="1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Изменение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Обоснование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Исключён раздел «Плавание»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Нет условий. Часы дополняют разделы «Подвижные игры» и «Лёгкая атлетика»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В разделе гимнастика с элементами акробатики исключены кувырки вперёд и назад. Опорный прыжок.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Так как слабовидящим детям противопоказаны такие упражнения.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306</TotalTime>
  <Words>1739</Words>
  <Application>Microsoft Office PowerPoint</Application>
  <PresentationFormat>Экран (4:3)</PresentationFormat>
  <Paragraphs>280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32</cp:revision>
  <dcterms:created xsi:type="dcterms:W3CDTF">2016-04-23T03:26:37Z</dcterms:created>
  <dcterms:modified xsi:type="dcterms:W3CDTF">2017-02-12T15:53:51Z</dcterms:modified>
</cp:coreProperties>
</file>