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01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62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03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6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2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5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20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94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55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684F84B-0CD4-44CF-8A0E-D84A7C3F247A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9584100-F235-4BC2-BE25-730A9EE19D2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51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5%D1%80%D0%BE%D0%BC%D0%BE%D1%81%D0%BE%D0%BC%D0%B0" TargetMode="External"/><Relationship Id="rId2" Type="http://schemas.openxmlformats.org/officeDocument/2006/relationships/hyperlink" Target="https://ru.wikipedia.org/wiki/%D0%9A%D0%B0%D1%80%D0%B8%D0%BE%D1%82%D0%B8%D0%B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hyperlink" Target="https://ru.wikipedia.org/wiki/%D0%9A%D0%B0%D0%BD%D0%B0%D0%B4%D1%81%D0%BA%D0%B8%D0%B9_%D0%B1%D0%BE%D0%B1%D1%8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91%D0%B3%D0%BA%D0%B8%D0%B5" TargetMode="External"/><Relationship Id="rId2" Type="http://schemas.openxmlformats.org/officeDocument/2006/relationships/hyperlink" Target="https://ru.wikipedia.org/wiki/%D0%A1%D1%82%D0%B0%D1%80%D0%B8%D1%86%D0%B0_(%D1%80%D1%83%D1%81%D0%BB%D0%BE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hyperlink" Target="https://ru.wikipedia.org/wiki/%D0%9F%D0%B5%D1%87%D0%B5%D0%BD%D1%8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1%80%D0%B8%D1%81_(%D1%80%D0%B0%D1%81%D1%82%D0%B5%D0%BD%D0%B8%D0%B5)" TargetMode="External"/><Relationship Id="rId13" Type="http://schemas.openxmlformats.org/officeDocument/2006/relationships/hyperlink" Target="https://ru.wikipedia.org/wiki/%D0%92%D1%8F%D0%B7" TargetMode="External"/><Relationship Id="rId18" Type="http://schemas.openxmlformats.org/officeDocument/2006/relationships/hyperlink" Target="https://ru.wikipedia.org/wiki/%D0%A6%D0%B5%D0%BB%D0%BB%D1%8E%D0%BB%D0%BE%D0%B7%D0%B0" TargetMode="External"/><Relationship Id="rId3" Type="http://schemas.openxmlformats.org/officeDocument/2006/relationships/hyperlink" Target="https://ru.wikipedia.org/wiki/%D0%98%D0%B2%D0%B0" TargetMode="External"/><Relationship Id="rId7" Type="http://schemas.openxmlformats.org/officeDocument/2006/relationships/hyperlink" Target="https://ru.wikipedia.org/wiki/%D0%9A%D1%83%D0%B1%D1%8B%D1%88%D0%BA%D0%B0_(%D1%80%D0%B0%D1%81%D1%82%D0%B5%D0%BD%D0%B8%D0%B5)" TargetMode="External"/><Relationship Id="rId12" Type="http://schemas.openxmlformats.org/officeDocument/2006/relationships/hyperlink" Target="https://ru.wikipedia.org/wiki/%D0%9B%D0%B8%D0%BF%D0%B0" TargetMode="External"/><Relationship Id="rId17" Type="http://schemas.openxmlformats.org/officeDocument/2006/relationships/hyperlink" Target="https://ru.wikipedia.org/wiki/%D0%96%D1%91%D0%BB%D1%83%D0%B4%D1%8C" TargetMode="External"/><Relationship Id="rId2" Type="http://schemas.openxmlformats.org/officeDocument/2006/relationships/hyperlink" Target="https://ru.wikipedia.org/wiki/%D0%9E%D1%81%D0%B8%D0%BD%D0%B0" TargetMode="External"/><Relationship Id="rId16" Type="http://schemas.openxmlformats.org/officeDocument/2006/relationships/hyperlink" Target="https://ru.wikipedia.org/wiki/%D0%94%D1%83%D0%B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1%83%D0%B2%D1%88%D0%B8%D0%BD%D0%BA%D0%B0" TargetMode="External"/><Relationship Id="rId11" Type="http://schemas.openxmlformats.org/officeDocument/2006/relationships/hyperlink" Target="https://ru.wikipedia.org/wiki/%D0%9B%D0%B5%D1%89%D0%B8%D0%BD%D0%B0" TargetMode="External"/><Relationship Id="rId5" Type="http://schemas.openxmlformats.org/officeDocument/2006/relationships/hyperlink" Target="https://ru.wikipedia.org/wiki/%D0%91%D0%B5%D1%80%D1%91%D0%B7%D0%B0" TargetMode="External"/><Relationship Id="rId15" Type="http://schemas.openxmlformats.org/officeDocument/2006/relationships/hyperlink" Target="https://ru.wikipedia.org/wiki/%D0%9E%D0%BB%D1%8C%D1%85%D0%B0" TargetMode="External"/><Relationship Id="rId10" Type="http://schemas.openxmlformats.org/officeDocument/2006/relationships/hyperlink" Target="https://ru.wikipedia.org/wiki/%D0%A2%D1%80%D0%BE%D1%81%D1%82%D0%BD%D0%B8%D0%BA" TargetMode="External"/><Relationship Id="rId19" Type="http://schemas.openxmlformats.org/officeDocument/2006/relationships/image" Target="../media/image6.jpg"/><Relationship Id="rId4" Type="http://schemas.openxmlformats.org/officeDocument/2006/relationships/hyperlink" Target="https://ru.wikipedia.org/wiki/%D0%A2%D0%BE%D0%BF%D0%BE%D0%BB%D1%8C" TargetMode="External"/><Relationship Id="rId9" Type="http://schemas.openxmlformats.org/officeDocument/2006/relationships/hyperlink" Target="https://ru.wikipedia.org/wiki/%D0%A0%D0%BE%D0%B3%D0%BE%D0%B7" TargetMode="External"/><Relationship Id="rId14" Type="http://schemas.openxmlformats.org/officeDocument/2006/relationships/hyperlink" Target="https://ru.wikipedia.org/wiki/%D0%A7%D0%B5%D1%80%D1%91%D0%BC%D1%83%D1%85%D0%B0_%D0%BE%D0%B1%D1%8B%D0%BA%D0%BD%D0%BE%D0%B2%D0%B5%D0%BD%D0%BD%D0%B0%D1%8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3876" y="4960137"/>
            <a:ext cx="3968865" cy="1604356"/>
          </a:xfrm>
        </p:spPr>
        <p:txBody>
          <a:bodyPr/>
          <a:lstStyle/>
          <a:p>
            <a:pPr algn="ctr"/>
            <a:r>
              <a:rPr lang="ru-RU" dirty="0" smtClean="0"/>
              <a:t>О бобрах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Выполнила ученица 4а класса</a:t>
            </a:r>
          </a:p>
          <a:p>
            <a:pPr algn="ctr"/>
            <a:r>
              <a:rPr lang="ru-RU" dirty="0" smtClean="0"/>
              <a:t>Козлова Маша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90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798022"/>
          </a:xfrm>
        </p:spPr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0480" y="681645"/>
            <a:ext cx="12192000" cy="6409112"/>
          </a:xfrm>
        </p:spPr>
        <p:txBody>
          <a:bodyPr/>
          <a:lstStyle/>
          <a:p>
            <a:r>
              <a:rPr lang="ru-RU" dirty="0"/>
              <a:t>Бобр — крупный грызун, приспособленный к полуводному образу жизни. Длина его тела достигает 1—1,3 м, высота в плече — до 35,5 см, а масса — до 30—32 кг. Половой диморфизм выражен слабо, самки крупнее. Тело у бобра приземистое, с укороченными 5-палыми конечностями; задние значительно сильнее передних. Между пальцами имеются плавательные перепонки, сильно развитые на задних конечностях и слабо — на передних. Когти на лапах сильные, уплощённые. Коготь II пальца задних конечностей раздвоен — им бобр расчёсывает мех. Хвост веслообразный, сильно уплощённый сверху вниз; его длина — до 30 см, ширина — 10—13 см. Волосы на хвосте имеются лишь у его основания. </a:t>
            </a:r>
            <a:r>
              <a:rPr lang="ru-RU" dirty="0" err="1"/>
              <a:t>Бо́льшая</a:t>
            </a:r>
            <a:r>
              <a:rPr lang="ru-RU" dirty="0"/>
              <a:t> его часть покрыта крупными роговыми щитками, между которыми растут редкие, короткие и жёсткие волоски. Наверху по средней линии хвоста тянется роговой киль. Глаза у бобра небольшие; уши широкие и короткие, едва выступающие над уровнем меха. Ушные отверстия и ноздри смыкаются под водой, глаза закрываются мигательными перепонками. Коренные зубы обычно не имеют корней; слабо обособленные корни образуются лишь у отдельных старых особей. Резцы позади изолированы от ротовой полости особыми выростами губ, что позволяет бобру грызть под водой. В </a:t>
            </a:r>
            <a:r>
              <a:rPr lang="ru-RU" dirty="0">
                <a:hlinkClick r:id="rId2" tooltip="Кариотип"/>
              </a:rPr>
              <a:t>кариотипе</a:t>
            </a:r>
            <a:r>
              <a:rPr lang="ru-RU" dirty="0"/>
              <a:t> обыкновенного бобра 48 </a:t>
            </a:r>
            <a:r>
              <a:rPr lang="ru-RU" dirty="0">
                <a:hlinkClick r:id="rId3" tooltip="Хромосома"/>
              </a:rPr>
              <a:t>хромосом</a:t>
            </a:r>
            <a:r>
              <a:rPr lang="ru-RU" dirty="0"/>
              <a:t> (у </a:t>
            </a:r>
            <a:r>
              <a:rPr lang="ru-RU" dirty="0">
                <a:hlinkClick r:id="rId4" tooltip="Канадский бобр"/>
              </a:rPr>
              <a:t>канадского бобра</a:t>
            </a:r>
            <a:r>
              <a:rPr lang="ru-RU" dirty="0"/>
              <a:t> — 40)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884" y="5045825"/>
            <a:ext cx="3316778" cy="181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31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6733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40"/>
            <a:ext cx="12192000" cy="6309360"/>
          </a:xfrm>
        </p:spPr>
        <p:txBody>
          <a:bodyPr/>
          <a:lstStyle/>
          <a:p>
            <a:r>
              <a:rPr lang="ru-RU" dirty="0"/>
              <a:t>Бобры предпочитают селиться по берегам медленно текущих речек, </a:t>
            </a:r>
            <a:r>
              <a:rPr lang="ru-RU" dirty="0">
                <a:hlinkClick r:id="rId2" tooltip="Старица (русло)"/>
              </a:rPr>
              <a:t>стариц</a:t>
            </a:r>
            <a:r>
              <a:rPr lang="ru-RU" dirty="0"/>
              <a:t>, прудов и озёр, водохранилищ, ирригационных каналов и карьеров. Избегают широких и быстрых рек, а также водоёмов, промерзающих зимой до дна. Для бобров важно наличие по берегам водоёма древесно-кустарниковой растительности из мягких лиственных пород, а также обилие водной и прибрежной травянистой растительности, составляющей их рацион. Бобры превосходно плавают и ныряют. Большие </a:t>
            </a:r>
            <a:r>
              <a:rPr lang="ru-RU" dirty="0">
                <a:hlinkClick r:id="rId3" tooltip="Лёгкие"/>
              </a:rPr>
              <a:t>лёгкие</a:t>
            </a:r>
            <a:r>
              <a:rPr lang="ru-RU" dirty="0"/>
              <a:t> и </a:t>
            </a:r>
            <a:r>
              <a:rPr lang="ru-RU" dirty="0">
                <a:hlinkClick r:id="rId4" tooltip="Печень"/>
              </a:rPr>
              <a:t>печень</a:t>
            </a:r>
            <a:r>
              <a:rPr lang="ru-RU" dirty="0"/>
              <a:t> обеспечивают им такие запасы воздуха и артериальной крови, что под водой бобры могут оставаться 10—15 минут, проплывая за это время до 750 м. На суше бобры довольно </a:t>
            </a:r>
            <a:r>
              <a:rPr lang="ru-RU" dirty="0" smtClean="0"/>
              <a:t>неуклюжи.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142" y="3142211"/>
            <a:ext cx="4430683" cy="371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10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731520"/>
          </a:xfrm>
        </p:spPr>
        <p:txBody>
          <a:bodyPr/>
          <a:lstStyle/>
          <a:p>
            <a:r>
              <a:rPr lang="ru-RU" dirty="0" smtClean="0"/>
              <a:t>Бобровые хатки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" y="573578"/>
            <a:ext cx="12133811" cy="6284421"/>
          </a:xfrm>
        </p:spPr>
        <p:txBody>
          <a:bodyPr/>
          <a:lstStyle/>
          <a:p>
            <a:r>
              <a:rPr lang="ru-RU" dirty="0"/>
              <a:t>Живут бобры в норах или хатках. Вход в жилище бобра для безопасности всегда располагается под водой. Норы бобры роют в крутых и обрывистых берегах; они представляют собой сложный лабиринт с 4—5 входами. Стены и потолок норы старательно разравниваются и утрамбовываются. Жилая камера внутри норы устраивается на глубине не более 1 м. Ширина жилой камеры немногим более метра, высота — 40—50 сантиметров. Пол обязательно находится на 20 сантиметров выше уровня воды. Если вода в реке поднимается, бобр приподнимает пол, соскребая землю с потолка. Чтобы участок реки над входом в нору зимой не замёрз и не запер животных в норе, они накрывают это место особым навесом. Иногда потолок норы разрушается и на его месте устраивается прочный настил из веток и хвороста, превращая нору в переходный тип убежища — </a:t>
            </a:r>
            <a:r>
              <a:rPr lang="ru-RU" dirty="0" err="1"/>
              <a:t>полухатку</a:t>
            </a:r>
            <a:r>
              <a:rPr lang="ru-RU" dirty="0"/>
              <a:t>. Весной в паводок бобры строят на вершинах кустов гамаки-лёжки из веток и сучьев с подстилкой из сухой травы.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284" y="3832167"/>
            <a:ext cx="4937760" cy="302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73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789709"/>
          </a:xfrm>
        </p:spPr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5721" y="665019"/>
            <a:ext cx="12237721" cy="6192981"/>
          </a:xfrm>
        </p:spPr>
        <p:txBody>
          <a:bodyPr/>
          <a:lstStyle/>
          <a:p>
            <a:r>
              <a:rPr lang="ru-RU" dirty="0"/>
              <a:t>Бобры строго </a:t>
            </a:r>
            <a:r>
              <a:rPr lang="ru-RU" dirty="0" err="1"/>
              <a:t>растительноядны</a:t>
            </a:r>
            <a:r>
              <a:rPr lang="ru-RU" dirty="0"/>
              <a:t>. Питаются они корой и побегами деревьев, предпочитая </a:t>
            </a:r>
            <a:r>
              <a:rPr lang="ru-RU" dirty="0">
                <a:hlinkClick r:id="rId2" tooltip="Осина"/>
              </a:rPr>
              <a:t>осину</a:t>
            </a:r>
            <a:r>
              <a:rPr lang="ru-RU" dirty="0"/>
              <a:t>, </a:t>
            </a:r>
            <a:r>
              <a:rPr lang="ru-RU" dirty="0">
                <a:hlinkClick r:id="rId3" tooltip="Ива"/>
              </a:rPr>
              <a:t>иву</a:t>
            </a:r>
            <a:r>
              <a:rPr lang="ru-RU" dirty="0"/>
              <a:t>, </a:t>
            </a:r>
            <a:r>
              <a:rPr lang="ru-RU" dirty="0">
                <a:hlinkClick r:id="rId4" tooltip="Тополь"/>
              </a:rPr>
              <a:t>тополь</a:t>
            </a:r>
            <a:r>
              <a:rPr lang="ru-RU" dirty="0"/>
              <a:t> и </a:t>
            </a:r>
            <a:r>
              <a:rPr lang="ru-RU" dirty="0">
                <a:hlinkClick r:id="rId5" tooltip="Берёза"/>
              </a:rPr>
              <a:t>берёзу</a:t>
            </a:r>
            <a:r>
              <a:rPr lang="ru-RU" dirty="0"/>
              <a:t>, а также различными травянистыми растениями (</a:t>
            </a:r>
            <a:r>
              <a:rPr lang="ru-RU" dirty="0">
                <a:hlinkClick r:id="rId6" tooltip="Кувшинка"/>
              </a:rPr>
              <a:t>кувшинкой</a:t>
            </a:r>
            <a:r>
              <a:rPr lang="ru-RU" dirty="0"/>
              <a:t>, </a:t>
            </a:r>
            <a:r>
              <a:rPr lang="ru-RU" dirty="0">
                <a:hlinkClick r:id="rId7" tooltip="Кубышка (растение)"/>
              </a:rPr>
              <a:t>кубышкой</a:t>
            </a:r>
            <a:r>
              <a:rPr lang="ru-RU" dirty="0"/>
              <a:t>, </a:t>
            </a:r>
            <a:r>
              <a:rPr lang="ru-RU" dirty="0">
                <a:hlinkClick r:id="rId8" tooltip="Ирис (растение)"/>
              </a:rPr>
              <a:t>ирисом</a:t>
            </a:r>
            <a:r>
              <a:rPr lang="ru-RU" dirty="0"/>
              <a:t>, </a:t>
            </a:r>
            <a:r>
              <a:rPr lang="ru-RU" dirty="0">
                <a:hlinkClick r:id="rId9" tooltip="Рогоз"/>
              </a:rPr>
              <a:t>рогозом</a:t>
            </a:r>
            <a:r>
              <a:rPr lang="ru-RU" dirty="0"/>
              <a:t>, </a:t>
            </a:r>
            <a:r>
              <a:rPr lang="ru-RU" dirty="0">
                <a:hlinkClick r:id="rId10" tooltip="Тростник"/>
              </a:rPr>
              <a:t>тростником</a:t>
            </a:r>
            <a:r>
              <a:rPr lang="ru-RU" dirty="0"/>
              <a:t> и т. п., до 300 наименований). Обилие деревьев мягких пород составляет необходимое условие их обитания. </a:t>
            </a:r>
            <a:r>
              <a:rPr lang="ru-RU" dirty="0">
                <a:hlinkClick r:id="rId11" tooltip="Лещина"/>
              </a:rPr>
              <a:t>Лещина</a:t>
            </a:r>
            <a:r>
              <a:rPr lang="ru-RU" dirty="0"/>
              <a:t>, </a:t>
            </a:r>
            <a:r>
              <a:rPr lang="ru-RU" dirty="0">
                <a:hlinkClick r:id="rId12" tooltip="Липа"/>
              </a:rPr>
              <a:t>липа</a:t>
            </a:r>
            <a:r>
              <a:rPr lang="ru-RU" dirty="0"/>
              <a:t>, </a:t>
            </a:r>
            <a:r>
              <a:rPr lang="ru-RU" dirty="0">
                <a:hlinkClick r:id="rId13" tooltip="Вяз"/>
              </a:rPr>
              <a:t>вяз</a:t>
            </a:r>
            <a:r>
              <a:rPr lang="ru-RU" dirty="0"/>
              <a:t>, </a:t>
            </a:r>
            <a:r>
              <a:rPr lang="ru-RU" dirty="0" smtClean="0">
                <a:hlinkClick r:id="rId14" tooltip="Черёмуха обыкновенная"/>
              </a:rPr>
              <a:t>черемуха</a:t>
            </a:r>
            <a:r>
              <a:rPr lang="ru-RU" dirty="0" smtClean="0"/>
              <a:t> и </a:t>
            </a:r>
            <a:r>
              <a:rPr lang="ru-RU" dirty="0"/>
              <a:t>некоторые другие деревья имеют второстепенное значение в их рационе. </a:t>
            </a:r>
            <a:r>
              <a:rPr lang="ru-RU" dirty="0">
                <a:hlinkClick r:id="rId15" tooltip="Ольха"/>
              </a:rPr>
              <a:t>Ольху</a:t>
            </a:r>
            <a:r>
              <a:rPr lang="ru-RU" dirty="0"/>
              <a:t> и </a:t>
            </a:r>
            <a:r>
              <a:rPr lang="ru-RU" dirty="0">
                <a:hlinkClick r:id="rId16" tooltip="Дуб"/>
              </a:rPr>
              <a:t>дуб</a:t>
            </a:r>
            <a:r>
              <a:rPr lang="ru-RU" dirty="0"/>
              <a:t>, обычно, не едят, но используют для построек. Охотно поедают </a:t>
            </a:r>
            <a:r>
              <a:rPr lang="ru-RU" dirty="0">
                <a:hlinkClick r:id="rId17" tooltip="Жёлудь"/>
              </a:rPr>
              <a:t>жёлуди</a:t>
            </a:r>
            <a:r>
              <a:rPr lang="ru-RU" dirty="0"/>
              <a:t>. Ежедневное количество пищи составляет до 20 % веса бобра. Крупные зубы и мощный прикус позволяют бобрам легко справляться с твёрдыми растительными кормами. Богатая </a:t>
            </a:r>
            <a:r>
              <a:rPr lang="ru-RU" dirty="0" smtClean="0">
                <a:hlinkClick r:id="rId18" tooltip="Целлюлоза"/>
              </a:rPr>
              <a:t>целлюлозой</a:t>
            </a:r>
            <a:r>
              <a:rPr lang="ru-RU" dirty="0" smtClean="0"/>
              <a:t> пища </a:t>
            </a:r>
            <a:r>
              <a:rPr lang="ru-RU" dirty="0"/>
              <a:t>переваривается с участием микрофлоры кишечного тракта. Обычно бобр потребляет в пищу лишь несколько пород деревьев; для перехода на новое питание ему требуется адаптационный период, в течение которого микроорганизмы приспосабливаются к новой диете.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09" y="4015047"/>
            <a:ext cx="4089861" cy="28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13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6733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9545"/>
            <a:ext cx="12192000" cy="6276109"/>
          </a:xfrm>
        </p:spPr>
        <p:txBody>
          <a:bodyPr/>
          <a:lstStyle/>
          <a:p>
            <a:r>
              <a:rPr lang="ru-RU" dirty="0"/>
              <a:t>Бобры моногамны, самка доминирует. Потомство приносят 1 раз в год. Брачный сезон длится с середины января до конца февраля; спаривание происходит в воде подо льдом. Беременность длится 105—107 дней. Детёныши (1—6 в выводке) родятся в апреле—мае. Они </a:t>
            </a:r>
            <a:r>
              <a:rPr lang="ru-RU" dirty="0" err="1"/>
              <a:t>полузрячие</a:t>
            </a:r>
            <a:r>
              <a:rPr lang="ru-RU" dirty="0"/>
              <a:t>, хорошо опушённые, весят в среднем 0,45 кг. Через 1—2 суток они уже могут плавать; мать обучает бобрят, буквально выталкивая их в подводный коридор. В возрасте 3—4 недель бобрята переходят на питание листьями и мягкими стеблями трав, но мать продолжает подкармливать их молоком до 3 месяцев. Подросший молодняк обычно ещё 2 года не покидает родителей. Лишь в 2 года молодые бобры достигают половой зрелости и отселяются.</a:t>
            </a:r>
          </a:p>
          <a:p>
            <a:r>
              <a:rPr lang="ru-RU" dirty="0"/>
              <a:t>В неволе бобр живёт до 35 лет, в природе 10—17 лет.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3657600"/>
            <a:ext cx="10058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09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9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2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</TotalTime>
  <Words>147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Tw Cen MT</vt:lpstr>
      <vt:lpstr>Tw Cen MT Condensed</vt:lpstr>
      <vt:lpstr>Wingdings 3</vt:lpstr>
      <vt:lpstr>Интеграл</vt:lpstr>
      <vt:lpstr>О бобрах</vt:lpstr>
      <vt:lpstr>описание</vt:lpstr>
      <vt:lpstr>Образ жизни</vt:lpstr>
      <vt:lpstr>Бобровые хатки</vt:lpstr>
      <vt:lpstr>питание</vt:lpstr>
      <vt:lpstr>размножение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бобрах</dc:title>
  <dc:creator>ПК</dc:creator>
  <cp:lastModifiedBy>ПК</cp:lastModifiedBy>
  <cp:revision>4</cp:revision>
  <dcterms:created xsi:type="dcterms:W3CDTF">2016-12-07T16:49:44Z</dcterms:created>
  <dcterms:modified xsi:type="dcterms:W3CDTF">2016-12-22T04:43:46Z</dcterms:modified>
</cp:coreProperties>
</file>