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4" r:id="rId15"/>
    <p:sldId id="275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00"/>
    <a:srgbClr val="194B32"/>
    <a:srgbClr val="006600"/>
    <a:srgbClr val="CC0000"/>
    <a:srgbClr val="6C0000"/>
    <a:srgbClr val="753805"/>
    <a:srgbClr val="7A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950_%D0%B3%D0%BE%D0%B4" TargetMode="External"/><Relationship Id="rId2" Type="http://schemas.openxmlformats.org/officeDocument/2006/relationships/hyperlink" Target="https://ru.wikipedia.org/wiki/1879_%D0%B3%D0%BE%D0%B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856" y="1268760"/>
            <a:ext cx="4824536" cy="424847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  П. П. Бажов. </a:t>
            </a:r>
            <a:b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Рассказ о жизни и творчестве писателя. «Медной горы Хозяйка».</a:t>
            </a:r>
            <a:b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 Отличие сказа от сказки</a:t>
            </a:r>
            <a:endParaRPr lang="ru-RU" sz="3600" b="1" spc="150" dirty="0">
              <a:ln w="19050" cmpd="sng">
                <a:solidFill>
                  <a:srgbClr val="194B32">
                    <a:alpha val="54902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BodoniNova" pitchFamily="18" charset="-52"/>
            </a:endParaRPr>
          </a:p>
        </p:txBody>
      </p:sp>
      <p:pic>
        <p:nvPicPr>
          <p:cNvPr id="8" name="Рисунок 7" descr="15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08" y="836712"/>
            <a:ext cx="2451185" cy="576064"/>
          </a:xfrm>
          <a:prstGeom prst="rect">
            <a:avLst/>
          </a:prstGeom>
        </p:spPr>
      </p:pic>
      <p:pic>
        <p:nvPicPr>
          <p:cNvPr id="10" name="Рисунок 9" descr="15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V="1">
            <a:off x="4860032" y="5445224"/>
            <a:ext cx="2592288" cy="60922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3826768" cy="4525963"/>
          </a:xfrm>
        </p:spPr>
        <p:txBody>
          <a:bodyPr/>
          <a:lstStyle/>
          <a:p>
            <a:pPr marL="177800" indent="-177800">
              <a:lnSpc>
                <a:spcPct val="80000"/>
              </a:lnSpc>
              <a:buNone/>
            </a:pP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Его близкие  были и его первыми читателями, а вернее слушателями.</a:t>
            </a:r>
          </a:p>
          <a:p>
            <a:pPr marL="177800" indent="-177800">
              <a:lnSpc>
                <a:spcPct val="80000"/>
              </a:lnSpc>
              <a:buNone/>
            </a:pP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Все свои сказы Павел Петрович прежде всего читал для них. Жена Валентина была ему настоящим другом и помощницей.</a:t>
            </a:r>
          </a:p>
          <a:p>
            <a:pPr marL="177800" indent="-177800">
              <a:lnSpc>
                <a:spcPct val="80000"/>
              </a:lnSpc>
              <a:buNone/>
            </a:pPr>
            <a:endParaRPr lang="ru-RU" sz="2400" dirty="0" smtClean="0"/>
          </a:p>
          <a:p>
            <a:endParaRPr lang="ru-RU" dirty="0"/>
          </a:p>
        </p:txBody>
      </p:sp>
      <p:pic>
        <p:nvPicPr>
          <p:cNvPr id="4" name="Picture 14" descr="с семьей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4644008" y="941200"/>
            <a:ext cx="3744416" cy="2659027"/>
          </a:xfrm>
          <a:prstGeom prst="rect">
            <a:avLst/>
          </a:prstGeom>
          <a:noFill/>
        </p:spPr>
      </p:pic>
      <p:pic>
        <p:nvPicPr>
          <p:cNvPr id="5" name="Picture 13" descr="с женой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>
          <a:xfrm>
            <a:off x="3059832" y="3933056"/>
            <a:ext cx="3240088" cy="2398713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Сказ «Медной горы Хозяйка»</a:t>
            </a: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Похож ли сказ на сказку?</a:t>
            </a:r>
          </a:p>
          <a:p>
            <a:pPr>
              <a:buNone/>
            </a:pPr>
            <a:r>
              <a:rPr lang="ru-RU" dirty="0" smtClean="0"/>
              <a:t> Чем он отличается от нее?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      </a:t>
            </a:r>
            <a:r>
              <a:rPr lang="ru-RU" b="1" i="1" dirty="0" smtClean="0">
                <a:solidFill>
                  <a:srgbClr val="C00000"/>
                </a:solidFill>
              </a:rPr>
              <a:t>Сказ — жанр эпоса, опирающийся на народные предания и легенды, повествование, ведущееся от лица рассказчика.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Размышляем о прочитанном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 Какие предания лежат в основе сказов Бажова?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 Как вы представляете себе рассказчика?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Чем интересен был для вас сказ П.Бажова «Медной горы хозяйка»?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Что понравилось Хозяйке Медной горы в Степане Петровиче?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Как исполнила Хозяйка Медной горы свои обещания?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Как закончилась жизнь Степана?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Что в сказе волшебного и что реального? </a:t>
            </a:r>
            <a:endParaRPr lang="ru-RU" sz="24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836712"/>
            <a:ext cx="8003232" cy="528945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     Хозяйка </a:t>
            </a:r>
            <a:r>
              <a:rPr lang="ru-RU" b="1" i="1" dirty="0" smtClean="0">
                <a:solidFill>
                  <a:srgbClr val="7030A0"/>
                </a:solidFill>
              </a:rPr>
              <a:t>медной горы - покровительница земных недр. Она красива собой и живет в горе. Образ этот был связан с горными сокровищами. К людям хозяйка горных недр относилась либо благосклонно, указывая путь к богатому месту, либо враждебно. У Бажова Хозяйка Медной горы не только хранительница сокровищ, но покровительница смелых и мужественных, творчески одаренных людей. Писатель наделяет ее необыкновенной внешностью.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Основные характеристики образов сказа Бажова: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b="1" i="1" dirty="0" smtClean="0"/>
              <a:t>Хозяйка Медной горы</a:t>
            </a:r>
            <a:r>
              <a:rPr lang="ru-RU" i="1" dirty="0" smtClean="0"/>
              <a:t>  — таинственный персонаж сказа —  прекрасная  хранительница драгоценных камней, предстающая перед читателем то в образе женщины, то в образе ящерицы.</a:t>
            </a:r>
          </a:p>
          <a:p>
            <a:pPr fontAlgn="base">
              <a:buNone/>
            </a:pPr>
            <a:r>
              <a:rPr lang="ru-RU" i="1" dirty="0" smtClean="0"/>
              <a:t>Великий Полоз — яркий запоминающийся образ сказа. Это змей, отвечающий  за золото.</a:t>
            </a:r>
          </a:p>
          <a:p>
            <a:pPr fontAlgn="base">
              <a:buNone/>
            </a:pPr>
            <a:r>
              <a:rPr lang="ru-RU" i="1" dirty="0" smtClean="0"/>
              <a:t>Бабка </a:t>
            </a:r>
            <a:r>
              <a:rPr lang="ru-RU" i="1" dirty="0" err="1" smtClean="0"/>
              <a:t>Синюшка</a:t>
            </a:r>
            <a:r>
              <a:rPr lang="ru-RU" i="1" dirty="0" smtClean="0"/>
              <a:t> — персонифицированный герой болотного газа, схожий по функциям с Бабой-Ягой.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cka3ke.ru/sites/default/files/styles/large_tale/public/mednoy_gory_hozyayka_1.jpg?itok=k8zsXl0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60000">
            <a:off x="4975937" y="865859"/>
            <a:ext cx="3384376" cy="5060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chaika4444.narod.ru/hoz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836712"/>
            <a:ext cx="3456384" cy="48830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Домашнее задание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rgbClr val="7030A0"/>
                </a:solidFill>
              </a:rPr>
              <a:t>    Используя ресурсы Интернета, подготовьте электронную презентацию «Сказы П.Бажова в иллюстрациях художников Палеха».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148064" y="1916832"/>
            <a:ext cx="3024336" cy="77809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</a:rPr>
              <a:t>Павел Петрович Бажов</a:t>
            </a:r>
            <a:b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</a:rPr>
              <a:t> </a:t>
            </a:r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  <a:hlinkClick r:id="rId2" tooltip="1879 год"/>
              </a:rPr>
              <a:t>1879</a:t>
            </a:r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</a:rPr>
              <a:t>-</a:t>
            </a:r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  <a:hlinkClick r:id="rId3" tooltip="1950 год"/>
              </a:rPr>
              <a:t>1950</a:t>
            </a:r>
            <a:endParaRPr lang="ru-RU" sz="3200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683568" y="1412776"/>
            <a:ext cx="770485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SzPct val="75000"/>
              <a:buFontTx/>
              <a:buBlip>
                <a:blip r:embed="rId4"/>
              </a:buBlip>
            </a:pPr>
            <a:endParaRPr lang="ru-RU" sz="2800" dirty="0"/>
          </a:p>
        </p:txBody>
      </p:sp>
      <p:pic>
        <p:nvPicPr>
          <p:cNvPr id="3076" name="Picture 4" descr="http://www.pravenc.ru/data/151/461/1234/i4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3974" y="692696"/>
            <a:ext cx="3766018" cy="5380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644008" y="3789040"/>
            <a:ext cx="4032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Живинка во всяком деле есть, впереди мастерства</a:t>
            </a:r>
            <a:b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бежит и человека за собой тянет.</a:t>
            </a:r>
            <a:b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 П.Бажов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o3.imgsmail.ru/imgpreview?key=1acaff0c55811a11&amp;mb=imgdb_preview_6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4536504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2040" y="836712"/>
            <a:ext cx="3466728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/>
              <a:t>  </a:t>
            </a: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   </a:t>
            </a: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</a:rPr>
              <a:t>Детство и отрочество прошли в городке Сысерти и на Полевском заводе, входившем в </a:t>
            </a:r>
            <a:r>
              <a:rPr lang="ru-RU" sz="2800" b="1" i="1" dirty="0" err="1" smtClean="0">
                <a:solidFill>
                  <a:schemeClr val="accent4">
                    <a:lumMod val="75000"/>
                  </a:schemeClr>
                </a:solidFill>
              </a:rPr>
              <a:t>Сысертский</a:t>
            </a: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</a:rPr>
              <a:t> горный округ. Отец его в ту пору был рабочим.</a:t>
            </a:r>
            <a:endParaRPr lang="ru-RU" sz="28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Слышко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>
          <a:xfrm>
            <a:off x="4427984" y="908720"/>
            <a:ext cx="4167999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4114800" cy="5688632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ru-RU" sz="1900" i="1" dirty="0" smtClean="0">
                <a:cs typeface="Calibri" pitchFamily="34" charset="0"/>
              </a:rPr>
              <a:t> </a:t>
            </a:r>
            <a:r>
              <a:rPr lang="ru-RU" sz="2900" b="1" i="1" dirty="0" smtClean="0">
                <a:cs typeface="Calibri" pitchFamily="34" charset="0"/>
              </a:rPr>
              <a:t>   </a:t>
            </a:r>
            <a:r>
              <a:rPr lang="ru-RU" sz="2900" b="1" i="1" dirty="0" smtClean="0">
                <a:solidFill>
                  <a:schemeClr val="accent4">
                    <a:lumMod val="75000"/>
                  </a:schemeClr>
                </a:solidFill>
                <a:cs typeface="Calibri" pitchFamily="34" charset="0"/>
              </a:rPr>
              <a:t>        Дома Бажов слушал рассказы отца и бабушки о былой жизни, о труде рабочих и искусстве уральских камнерезов. В Сысерти были хорошие рассказчики — знатоки прошлого Алексей Ефимович Клюква и Иван Петрович Короб. Но самым лучшим и любимым у детворы рассказчиком был старый </a:t>
            </a:r>
            <a:r>
              <a:rPr lang="ru-RU" sz="2900" b="1" i="1" dirty="0" err="1" smtClean="0">
                <a:solidFill>
                  <a:schemeClr val="accent4">
                    <a:lumMod val="75000"/>
                  </a:schemeClr>
                </a:solidFill>
                <a:cs typeface="Calibri" pitchFamily="34" charset="0"/>
              </a:rPr>
              <a:t>полевской</a:t>
            </a:r>
            <a:r>
              <a:rPr lang="ru-RU" sz="2900" b="1" i="1" dirty="0" smtClean="0">
                <a:solidFill>
                  <a:schemeClr val="accent4">
                    <a:lumMod val="75000"/>
                  </a:schemeClr>
                </a:solidFill>
                <a:cs typeface="Calibri" pitchFamily="34" charset="0"/>
              </a:rPr>
              <a:t> горняк Василий Алексеевич </a:t>
            </a:r>
            <a:r>
              <a:rPr lang="ru-RU" sz="2900" b="1" i="1" dirty="0" err="1" smtClean="0">
                <a:solidFill>
                  <a:schemeClr val="accent4">
                    <a:lumMod val="75000"/>
                  </a:schemeClr>
                </a:solidFill>
                <a:cs typeface="Calibri" pitchFamily="34" charset="0"/>
              </a:rPr>
              <a:t>Хмелинин</a:t>
            </a:r>
            <a:r>
              <a:rPr lang="ru-RU" sz="2900" b="1" i="1" dirty="0" smtClean="0">
                <a:solidFill>
                  <a:schemeClr val="accent4">
                    <a:lumMod val="75000"/>
                  </a:schemeClr>
                </a:solidFill>
                <a:cs typeface="Calibri" pitchFamily="34" charset="0"/>
              </a:rPr>
              <a:t>.</a:t>
            </a:r>
            <a:br>
              <a:rPr lang="ru-RU" sz="2900" b="1" i="1" dirty="0" smtClean="0">
                <a:solidFill>
                  <a:schemeClr val="accent4">
                    <a:lumMod val="75000"/>
                  </a:schemeClr>
                </a:solidFill>
                <a:cs typeface="Calibri" pitchFamily="34" charset="0"/>
              </a:rPr>
            </a:br>
            <a:r>
              <a:rPr lang="ru-RU" sz="2900" b="1" i="1" dirty="0" smtClean="0">
                <a:solidFill>
                  <a:schemeClr val="accent4">
                    <a:lumMod val="75000"/>
                  </a:schemeClr>
                </a:solidFill>
                <a:cs typeface="Calibri" pitchFamily="34" charset="0"/>
              </a:rPr>
              <a:t>      «Он работал сторожем дровяных складов при заводе, и у его сторожки на Думной горе собирались ребятишки послушать интересные истории. В то время </a:t>
            </a:r>
            <a:r>
              <a:rPr lang="ru-RU" sz="2900" b="1" i="1" dirty="0" err="1" smtClean="0">
                <a:solidFill>
                  <a:schemeClr val="accent4">
                    <a:lumMod val="75000"/>
                  </a:schemeClr>
                </a:solidFill>
                <a:cs typeface="Calibri" pitchFamily="34" charset="0"/>
              </a:rPr>
              <a:t>Хмелинину</a:t>
            </a:r>
            <a:r>
              <a:rPr lang="ru-RU" sz="2900" b="1" i="1" dirty="0" smtClean="0">
                <a:solidFill>
                  <a:schemeClr val="accent4">
                    <a:lumMod val="75000"/>
                  </a:schemeClr>
                </a:solidFill>
                <a:cs typeface="Calibri" pitchFamily="34" charset="0"/>
              </a:rPr>
              <a:t> уже шел восьмой десяток» </a:t>
            </a:r>
            <a:endParaRPr lang="ru-RU" sz="2900" b="1" i="1" dirty="0">
              <a:solidFill>
                <a:schemeClr val="accent4">
                  <a:lumMod val="75000"/>
                </a:schemeClr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752947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1889—1893 </a:t>
            </a:r>
            <a:r>
              <a:rPr lang="ru-RU" b="1" i="1" dirty="0" err="1" smtClean="0">
                <a:solidFill>
                  <a:schemeClr val="tx2">
                    <a:lumMod val="75000"/>
                  </a:schemeClr>
                </a:solidFill>
              </a:rPr>
              <a:t>гг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– обучение в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Екатеринбургском духовном училище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9458" name="Picture 2" descr="Уктусская ули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92696"/>
            <a:ext cx="6621715" cy="4330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1396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    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После учебы П. П. Бажов почти двадцать лет работал учителем.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Picture 17" descr="молодой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>
          <a:xfrm>
            <a:off x="5508104" y="620688"/>
            <a:ext cx="3024336" cy="39431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10" descr="школьни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115616" y="3284984"/>
            <a:ext cx="4103188" cy="2631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4402832" cy="21168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/>
              <a:t>  </a:t>
            </a:r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</a:rPr>
              <a:t>    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В годы гражданской войны он сражался в крестьянских партизанских отрядах против белой армии на Урале, в Сибири и на Алтае. После войны он начал работать редактором газеты.</a:t>
            </a:r>
            <a:endParaRPr lang="ru-RU" sz="20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Picture 10" descr="партизан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932040" y="1196752"/>
            <a:ext cx="3744913" cy="3092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11" descr="в редакц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27585" y="3665440"/>
            <a:ext cx="3816424" cy="24887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00200"/>
            <a:ext cx="3240360" cy="4525963"/>
          </a:xfrm>
        </p:spPr>
        <p:txBody>
          <a:bodyPr/>
          <a:lstStyle/>
          <a:p>
            <a:pPr>
              <a:buNone/>
            </a:pP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</a:rPr>
              <a:t>     В 1924 году выходит его первая книга </a:t>
            </a: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</a:rPr>
              <a:t>«Уральские были»</a:t>
            </a:r>
          </a:p>
          <a:p>
            <a:endParaRPr lang="ru-RU" dirty="0"/>
          </a:p>
        </p:txBody>
      </p:sp>
      <p:pic>
        <p:nvPicPr>
          <p:cNvPr id="4" name="Picture 13" descr="Уральские был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283968" y="980728"/>
            <a:ext cx="3569068" cy="5091058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196752"/>
            <a:ext cx="3970784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        В 1936 г., когда Бажову самому было уже пятьдесят семь лет, в журнале «Красная новь» были опубликованы первые сказы Бажова, и среди них — «Медной горы Хозяйка». Успех этих сказов побудил Бажова продолжить работу. С этого момента и до конца своей жизни Бажов посвящает себя работе над книгой «Малахитовая шкатулка». 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Picture 10" descr="книга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908720"/>
            <a:ext cx="3600400" cy="4957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769</TotalTime>
  <Words>216</Words>
  <Application>Microsoft Office PowerPoint</Application>
  <PresentationFormat>Экран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  П. П. Бажов.  Рассказ о жизни и творчестве писателя. «Медной горы Хозяйка».  Отличие сказа от сказки</vt:lpstr>
      <vt:lpstr>Павел Петрович Бажов  1879-1950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Сказ «Медной горы Хозяйка»</vt:lpstr>
      <vt:lpstr>Размышляем о прочитанном</vt:lpstr>
      <vt:lpstr>Слайд 13</vt:lpstr>
      <vt:lpstr>Основные характеристики образов сказа Бажова:</vt:lpstr>
      <vt:lpstr>Слайд 15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cp:lastModifiedBy>Admin</cp:lastModifiedBy>
  <cp:revision>5</cp:revision>
  <dcterms:created xsi:type="dcterms:W3CDTF">2014-08-08T16:01:14Z</dcterms:created>
  <dcterms:modified xsi:type="dcterms:W3CDTF">2015-11-02T13:12:19Z</dcterms:modified>
</cp:coreProperties>
</file>