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82" r:id="rId5"/>
    <p:sldId id="283" r:id="rId6"/>
    <p:sldId id="262" r:id="rId7"/>
    <p:sldId id="261" r:id="rId8"/>
    <p:sldId id="260" r:id="rId9"/>
    <p:sldId id="258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1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0" autoAdjust="0"/>
    <p:restoredTop sz="94660"/>
  </p:normalViewPr>
  <p:slideViewPr>
    <p:cSldViewPr>
      <p:cViewPr varScale="1">
        <p:scale>
          <a:sx n="68" d="100"/>
          <a:sy n="68" d="100"/>
        </p:scale>
        <p:origin x="146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AEC7B-DCC4-4A6C-9500-98469F0AEAD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9F843-691E-4DFA-98E4-E2A9330F3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41;&#1241;&#1081;&#1088;&#1241;&#1084;%20&#1082;&#1080;&#1090;&#1077;&#1088;&#1076;&#1077;&#1082;%20&#1241;&#1073;&#1080;&#1075;&#1241;.do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050;&#1086;&#1085;&#1094;&#1077;&#1088;&#1090;%20&#1087;&#1088;&#1086;&#1075;&#1088;&#1072;&#1084;&#1084;&#1072;&#1089;&#1099;(&#1041;&#1040;&#1051;&#1058;&#1040;&#1049;).do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175;&#1257;&#1084;&#1083;&#1241;%20&#1082;&#1080;&#1089;&#1241;&#1082;&#1083;&#1241;&#1088;&#1077;.xl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20%20&#1085;&#1095;&#1077;%20&#1081;&#1257;&#1079;%20&#1073;&#1072;&#1096;&#1099;%20&#1087;&#1088;&#1086;&#1079;&#1072;&#1089;&#1099;.xls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080;&#1089;&#1093;&#1072;&#1082;&#1099;&#1081;.do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044;.&#1042;&#1072;&#1083;&#1080;&#1076;&#1080;.pp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5;&#1088;&#1072;&#1084;&#1084;&#1072;%20&#1101;&#1083;&#1077;&#1082;&#1090;&#1080;&#1074;&#1085;&#1086;&#1075;&#1086;%20&#1082;&#1091;&#1088;&#1089;&#1072;.do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85728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 «</a:t>
            </a:r>
            <a:r>
              <a:rPr lang="ru-RU" sz="20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Каратунская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СОШ с углубленным изучением отдельных предметов» </a:t>
            </a:r>
            <a:r>
              <a:rPr lang="ru-RU" sz="20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Республики Татарстан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928802"/>
            <a:ext cx="45720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1432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i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Учителя татарского языка и литературы</a:t>
            </a:r>
          </a:p>
          <a:p>
            <a:pPr algn="ctr"/>
            <a:r>
              <a:rPr lang="ru-RU" sz="2400" i="1" kern="10" dirty="0" err="1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Шигабутдиновой</a:t>
            </a:r>
            <a:r>
              <a:rPr lang="ru-RU" sz="2400" i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ru-RU" sz="2400" i="1" kern="10" dirty="0" err="1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Гульнур</a:t>
            </a:r>
            <a:r>
              <a:rPr lang="ru-RU" sz="2400" i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ru-RU" sz="2400" i="1" kern="10" dirty="0" err="1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Фазылахметовны</a:t>
            </a:r>
            <a:r>
              <a:rPr lang="ru-RU" i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5000636"/>
            <a:ext cx="1564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Каратун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290"/>
            <a:ext cx="6400800" cy="1357322"/>
          </a:xfrm>
        </p:spPr>
        <p:txBody>
          <a:bodyPr/>
          <a:lstStyle/>
          <a:p>
            <a:r>
              <a:rPr lang="ru-RU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педагогической деятельности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4" descr="ветеран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15716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ветеран 00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071942"/>
            <a:ext cx="157163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ветеран 00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214422"/>
            <a:ext cx="1500198" cy="2476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928794" y="2143116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 плодотворную работу по пропаганде педагогических знаний</a:t>
            </a:r>
          </a:p>
        </p:txBody>
      </p:sp>
      <p:pic>
        <p:nvPicPr>
          <p:cNvPr id="13" name="Picture 5" descr="ветеран 00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1571636" cy="216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43438" y="2500306"/>
            <a:ext cx="1071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 творческое участие в районном конкурсе кабинетов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71670" y="56435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857356" y="4929198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 обмен опытом по педагогическим проектам на семинаре МО классных руководителей  (мастер-класс)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00628" y="5572140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 активное участие в пропаганде татарской литературы.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Издательство «Х</a:t>
            </a:r>
            <a:r>
              <a:rPr lang="tt-RU" sz="1200" dirty="0">
                <a:latin typeface="Times New Roman" pitchFamily="18" charset="0"/>
                <a:cs typeface="Times New Roman" pitchFamily="18" charset="0"/>
              </a:rPr>
              <a:t>әтер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028" name="Picture 4" descr="D:\Documents and Settings\Комп\Рабочий стол\гульнур портфолио\гульнур 00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285860"/>
            <a:ext cx="1500198" cy="2286016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7215206" y="2428868"/>
            <a:ext cx="142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1200" dirty="0">
                <a:latin typeface="Times New Roman" pitchFamily="18" charset="0"/>
                <a:cs typeface="Times New Roman" pitchFamily="18" charset="0"/>
              </a:rPr>
              <a:t>За активное участие в ежегодном конкурсе МВД по РТ “Территория закона”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6" descr="ветеран 00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071942"/>
            <a:ext cx="1642555" cy="232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8215338" y="4714884"/>
            <a:ext cx="928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1200" dirty="0">
                <a:latin typeface="Times New Roman" pitchFamily="18" charset="0"/>
                <a:cs typeface="Times New Roman" pitchFamily="18" charset="0"/>
              </a:rPr>
              <a:t>За подготовку уча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щи</a:t>
            </a:r>
            <a:r>
              <a:rPr lang="tt-RU" sz="1200" dirty="0">
                <a:latin typeface="Times New Roman" pitchFamily="18" charset="0"/>
                <a:cs typeface="Times New Roman" pitchFamily="18" charset="0"/>
              </a:rPr>
              <a:t>хся к конкурсам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6" descr="ветеран 01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142852"/>
            <a:ext cx="1571627" cy="207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Documents and Settings\Комп\Рабочий стол\гульнур портфолио\гульнур 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42" cy="2214578"/>
          </a:xfrm>
          <a:prstGeom prst="rect">
            <a:avLst/>
          </a:prstGeom>
          <a:noFill/>
        </p:spPr>
      </p:pic>
      <p:pic>
        <p:nvPicPr>
          <p:cNvPr id="2051" name="Picture 3" descr="D:\Documents and Settings\Комп\Рабочий стол\гульнур портфолио\гульнур 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14290"/>
            <a:ext cx="2006879" cy="2928958"/>
          </a:xfrm>
          <a:prstGeom prst="rect">
            <a:avLst/>
          </a:prstGeom>
          <a:noFill/>
        </p:spPr>
      </p:pic>
      <p:pic>
        <p:nvPicPr>
          <p:cNvPr id="2052" name="Picture 4" descr="D:\Documents and Settings\Комп\Рабочий стол\гульнур портфолио\гульнур 0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285992"/>
            <a:ext cx="1643042" cy="2428892"/>
          </a:xfrm>
          <a:prstGeom prst="rect">
            <a:avLst/>
          </a:prstGeom>
          <a:noFill/>
        </p:spPr>
      </p:pic>
      <p:pic>
        <p:nvPicPr>
          <p:cNvPr id="2053" name="Picture 5" descr="D:\Documents and Settings\Комп\Рабочий стол\гульнур портфолио\гульнур 0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285728"/>
            <a:ext cx="2000264" cy="3081576"/>
          </a:xfrm>
          <a:prstGeom prst="rect">
            <a:avLst/>
          </a:prstGeom>
          <a:noFill/>
        </p:spPr>
      </p:pic>
      <p:pic>
        <p:nvPicPr>
          <p:cNvPr id="2054" name="Picture 6" descr="D:\Documents and Settings\Комп\Рабочий стол\гульнур портфолио\гуля 00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4500570"/>
            <a:ext cx="1632248" cy="2071678"/>
          </a:xfrm>
          <a:prstGeom prst="rect">
            <a:avLst/>
          </a:prstGeom>
          <a:noFill/>
        </p:spPr>
      </p:pic>
      <p:pic>
        <p:nvPicPr>
          <p:cNvPr id="10" name="Picture 4" descr="ветеран 01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429000"/>
            <a:ext cx="1571636" cy="233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ветеран 01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429132"/>
            <a:ext cx="1498081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29058" y="1071546"/>
            <a:ext cx="19288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За значительный успех, высокие результаты в обучении и воспитании подрастающего поколения и многолетний плодотворный труд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9322" y="3286124"/>
            <a:ext cx="235745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За долголетнюю и плодотворную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работу в сфере образования и воспитания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Молодого поколения </a:t>
            </a:r>
          </a:p>
        </p:txBody>
      </p:sp>
      <p:pic>
        <p:nvPicPr>
          <p:cNvPr id="2055" name="Picture 7" descr="D:\Documents and Settings\Комп\Рабочий стол\гульнур портфолио\гульнур 01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429132"/>
            <a:ext cx="1428792" cy="2300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гульнур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28604"/>
            <a:ext cx="2690205" cy="2000264"/>
          </a:xfrm>
          <a:prstGeom prst="rect">
            <a:avLst/>
          </a:prstGeom>
        </p:spPr>
      </p:pic>
      <p:pic>
        <p:nvPicPr>
          <p:cNvPr id="6" name="Рисунок 5" descr="гульнур 0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142852"/>
            <a:ext cx="2286016" cy="3500462"/>
          </a:xfrm>
          <a:prstGeom prst="rect">
            <a:avLst/>
          </a:prstGeom>
        </p:spPr>
      </p:pic>
      <p:pic>
        <p:nvPicPr>
          <p:cNvPr id="7" name="Рисунок 6" descr="гуля 00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143248"/>
            <a:ext cx="2543053" cy="3500438"/>
          </a:xfrm>
          <a:prstGeom prst="rect">
            <a:avLst/>
          </a:prstGeom>
        </p:spPr>
      </p:pic>
      <p:pic>
        <p:nvPicPr>
          <p:cNvPr id="8" name="Рисунок 7" descr="гуля 00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3714752"/>
            <a:ext cx="3976332" cy="2861276"/>
          </a:xfrm>
          <a:prstGeom prst="rect">
            <a:avLst/>
          </a:prstGeom>
        </p:spPr>
      </p:pic>
      <p:pic>
        <p:nvPicPr>
          <p:cNvPr id="9" name="Рисунок 8" descr="гуля 003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857232"/>
            <a:ext cx="3286148" cy="233400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42852"/>
            <a:ext cx="6400800" cy="1752600"/>
          </a:xfrm>
        </p:spPr>
        <p:txBody>
          <a:bodyPr/>
          <a:lstStyle/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деятельности моих учеников</a:t>
            </a:r>
          </a:p>
          <a:p>
            <a:endParaRPr lang="ru-RU" dirty="0"/>
          </a:p>
        </p:txBody>
      </p:sp>
      <p:pic>
        <p:nvPicPr>
          <p:cNvPr id="5" name="Picture 4" descr="ветеран 00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1500198" cy="230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ветеран 00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785794"/>
            <a:ext cx="1643074" cy="217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Documents and Settings\Комп\Рабочий стол\гульнур портфолио\гульнур 0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1785950" cy="2392579"/>
          </a:xfrm>
          <a:prstGeom prst="rect">
            <a:avLst/>
          </a:prstGeom>
          <a:noFill/>
        </p:spPr>
      </p:pic>
      <p:pic>
        <p:nvPicPr>
          <p:cNvPr id="3075" name="Picture 3" descr="D:\Documents and Settings\Комп\Рабочий стол\гульнур портфолио\гульнур 0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681889"/>
            <a:ext cx="1571636" cy="2176111"/>
          </a:xfrm>
          <a:prstGeom prst="rect">
            <a:avLst/>
          </a:prstGeom>
          <a:noFill/>
        </p:spPr>
      </p:pic>
      <p:pic>
        <p:nvPicPr>
          <p:cNvPr id="3076" name="Picture 4" descr="D:\Documents and Settings\Комп\Рабочий стол\гульнур портфолио\гуля 00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4651397"/>
            <a:ext cx="1391446" cy="2206603"/>
          </a:xfrm>
          <a:prstGeom prst="rect">
            <a:avLst/>
          </a:prstGeom>
          <a:noFill/>
        </p:spPr>
      </p:pic>
      <p:pic>
        <p:nvPicPr>
          <p:cNvPr id="3077" name="Picture 5" descr="D:\Documents and Settings\Комп\Рабочий стол\гульнур портфолио\гуля 00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3357562"/>
            <a:ext cx="1571636" cy="2296108"/>
          </a:xfrm>
          <a:prstGeom prst="rect">
            <a:avLst/>
          </a:prstGeom>
          <a:noFill/>
        </p:spPr>
      </p:pic>
      <p:pic>
        <p:nvPicPr>
          <p:cNvPr id="11" name="Рисунок 10" descr="с учениками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7422" y="1285860"/>
            <a:ext cx="4071966" cy="3053975"/>
          </a:xfrm>
          <a:prstGeom prst="rect">
            <a:avLst/>
          </a:prstGeom>
        </p:spPr>
      </p:pic>
      <p:pic>
        <p:nvPicPr>
          <p:cNvPr id="12" name="Picture 4" descr="ветеран 00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742730"/>
            <a:ext cx="1500198" cy="211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грамоты 20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52"/>
            <a:ext cx="1410968" cy="1928826"/>
          </a:xfrm>
          <a:prstGeom prst="rect">
            <a:avLst/>
          </a:prstGeom>
        </p:spPr>
      </p:pic>
      <p:pic>
        <p:nvPicPr>
          <p:cNvPr id="8" name="Рисунок 7" descr="гульнур 0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428868"/>
            <a:ext cx="1421470" cy="1785950"/>
          </a:xfrm>
          <a:prstGeom prst="rect">
            <a:avLst/>
          </a:prstGeom>
        </p:spPr>
      </p:pic>
      <p:pic>
        <p:nvPicPr>
          <p:cNvPr id="10" name="Рисунок 9" descr="ден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643445"/>
            <a:ext cx="1285884" cy="1769981"/>
          </a:xfrm>
          <a:prstGeom prst="rect">
            <a:avLst/>
          </a:prstGeom>
        </p:spPr>
      </p:pic>
      <p:pic>
        <p:nvPicPr>
          <p:cNvPr id="11" name="Рисунок 10" descr="ден 00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142852"/>
            <a:ext cx="1401284" cy="1928826"/>
          </a:xfrm>
          <a:prstGeom prst="rect">
            <a:avLst/>
          </a:prstGeom>
        </p:spPr>
      </p:pic>
      <p:pic>
        <p:nvPicPr>
          <p:cNvPr id="12" name="Рисунок 11" descr="регина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2500306"/>
            <a:ext cx="1364038" cy="1877559"/>
          </a:xfrm>
          <a:prstGeom prst="rect">
            <a:avLst/>
          </a:prstGeom>
        </p:spPr>
      </p:pic>
      <p:pic>
        <p:nvPicPr>
          <p:cNvPr id="13" name="Рисунок 12" descr="дипломы 2012 005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958" y="4643446"/>
            <a:ext cx="1214446" cy="1671649"/>
          </a:xfrm>
          <a:prstGeom prst="rect">
            <a:avLst/>
          </a:prstGeom>
        </p:spPr>
      </p:pic>
      <p:pic>
        <p:nvPicPr>
          <p:cNvPr id="14" name="Рисунок 13" descr="награждение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7422" y="285728"/>
            <a:ext cx="3905277" cy="2928958"/>
          </a:xfrm>
          <a:prstGeom prst="rect">
            <a:avLst/>
          </a:prstGeom>
        </p:spPr>
      </p:pic>
      <p:pic>
        <p:nvPicPr>
          <p:cNvPr id="15" name="Picture 6" descr="ветеран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796111"/>
            <a:ext cx="1928826" cy="275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ветеран 006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786190"/>
            <a:ext cx="185738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ветеран 0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1571636" cy="2255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ветеран 0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285728"/>
            <a:ext cx="1643074" cy="230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ветеран 00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38230"/>
            <a:ext cx="1428760" cy="211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ветеран 00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643314"/>
            <a:ext cx="146869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ветеран 00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643446"/>
            <a:ext cx="153977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ветеран 00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3643314"/>
            <a:ext cx="17218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ученики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0232" y="642918"/>
            <a:ext cx="4876814" cy="365761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ветеран 00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7" y="285728"/>
            <a:ext cx="178775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ветеран 00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285728"/>
            <a:ext cx="1895195" cy="262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ветеран 00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439576"/>
            <a:ext cx="1817671" cy="27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ветеран 00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357166"/>
            <a:ext cx="1590040" cy="2543263"/>
          </a:xfrm>
          <a:prstGeom prst="rect">
            <a:avLst/>
          </a:prstGeom>
          <a:noFill/>
        </p:spPr>
      </p:pic>
      <p:pic>
        <p:nvPicPr>
          <p:cNvPr id="9" name="Picture 5" descr="ветеран 01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57166"/>
            <a:ext cx="1643074" cy="25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ветеран 01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429000"/>
            <a:ext cx="17665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ветеран 01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571876"/>
            <a:ext cx="1724060" cy="271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ветеран 01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1714511" cy="272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42852"/>
            <a:ext cx="6400800" cy="1000132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 по предмету</a:t>
            </a:r>
          </a:p>
          <a:p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885828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lang="ru-RU" sz="12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lang="ru-RU" sz="12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lang="ru-RU" sz="12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endParaRPr lang="ru-RU" sz="1200" b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«Казани 1000 лет» - на районном семинаре школы молодых учителей, открытый классный час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“Гаилә бәйрәме”- с участием родителей класса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 Бөек  Җиңүгә -  </a:t>
            </a:r>
            <a:r>
              <a:rPr lang="tt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70</a:t>
            </a: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ел”,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показательное внеклассное   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мероприятие для учителей и учащихся школы</a:t>
            </a:r>
            <a:r>
              <a:rPr lang="tt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«Правила дорожного движения» - показательное внеклассное   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мероприятие для учителей и учащихся школы</a:t>
            </a:r>
            <a:r>
              <a:rPr lang="tt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file"/>
              </a:rPr>
              <a:t>“ Дәү әнием күңеле – ал кояш ”, с участием бабушек учеников класса;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 Веселые старты ” с учениками пара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ллельного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класса 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Тематические открытые классные часы на тему: </a:t>
            </a: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 Самообразование ”;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В честь Года благотворительности подготовка и показ концерта пожилым 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Средне – Балтаевском реабилитационном центре Апастовского района  РТ;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честь Года семьи подготовка и показ отрывка из драмы Т.Миннуллина  “ Әниләр һәм бәбиләр ”  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честь Года семьи “ Иң кадерле кешем - әнием “-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праздник с участием мам класса;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Все в твоих руках » , классный час против наркомании;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tt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endParaRPr kumimoji="0" lang="tt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Обобщение опыта</a:t>
            </a:r>
          </a:p>
          <a:p>
            <a:pPr lvl="0"/>
            <a:endParaRPr lang="ru-RU" sz="1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материалов по обобщению опыта , научных работ , публикаций ,</a:t>
            </a:r>
          </a:p>
          <a:p>
            <a:r>
              <a:rPr 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выступлений на образовательных форумах различного уровня, выставках – </a:t>
            </a:r>
          </a:p>
          <a:p>
            <a:r>
              <a:rPr lang="ru-RU" sz="1100" dirty="0">
                <a:solidFill>
                  <a:schemeClr val="tx1"/>
                </a:solidFill>
              </a:rPr>
              <a:t>    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Участвуя в работе районного методического объединения учителей татарского языка и литературы , «Школы молодого учителя» постоянно делюсь опытом работы, дала открытые уроки и внеклассные мероприятия :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1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«С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әбәп хәле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» ,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урок татарского языка в 7 классе 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открытый урок на районном семинаре заместителей директоров по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учебно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- воспитательной работе школ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района по теме «Школьная документация»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Каратунской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района    Республики Татарстан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    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Татар теле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һәм әдәбияты дәресләрендә тестлар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куллану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Уку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сыйфатын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анализлау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на районном  семинаре учителей татарского языка и литературы школ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«Татар теле 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дәресләрендә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уку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сыйфаты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Больше-Коккузовской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Олыласа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ң олыны , олыларлар үзеңне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открытый классный час на районном семинаре классных руководителей школ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«Реализация программы Конвенции о правах ребенка»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 </a:t>
            </a:r>
          </a:p>
          <a:p>
            <a:pPr lvl="0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Тормыш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өйләшәбез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классный час на районном  семинаре школы молодых учителей школ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«Концепция эффективного воспитания»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 Татарстан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endParaRPr lang="ru-RU" sz="1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Иярчен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җөмләләр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,татарский язык в 8 классе </a:t>
            </a:r>
            <a:r>
              <a:rPr lang="tt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урок на районном  семинаре школы молодых учителей школ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«Как построить современный урок» на базе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 </a:t>
            </a:r>
          </a:p>
          <a:p>
            <a:pPr lvl="0">
              <a:buFont typeface="Arial" pitchFamily="34" charset="0"/>
              <a:buChar char="•"/>
            </a:pP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«Как улучшить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обучаемость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школьников» , выступление на  районном семинаре школы молодых учителей школ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«Роль учителя на мотивацию достижения у учеников на уроке» на базе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endParaRPr lang="ru-RU" sz="1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Мен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 без бер елга үстек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 открытый классный час на районном семинаре школы молодых учителей школ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«Как ускорить профессиональное становление учителя» на базе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endParaRPr lang="ru-RU" sz="1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Үткәнен белмәгән халыкның киләчәге юк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 татарская литература в 9 классе 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открытый урок на  районном семинаре учителей татарского языка и литературы школ Апастовского района  по теме 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«Применение ИКТ на уроках  » на базе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 </a:t>
            </a:r>
          </a:p>
          <a:p>
            <a:pPr lvl="0"/>
            <a:endParaRPr lang="ru-RU" sz="1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Татар теле 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һәм әдәбияты дәресләрендә информацион технологияләр куллану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 выступление на районном  семинаре учителей  татарского языка и литературы школ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 по теме «Применение ИКТ на уроках » на базе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14612" y="928670"/>
            <a:ext cx="3008313" cy="1162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500430" y="2571744"/>
            <a:ext cx="3008313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DC1077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357166"/>
            <a:ext cx="1643074" cy="421484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00364" y="357166"/>
            <a:ext cx="3286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928670"/>
            <a:ext cx="50569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классов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2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общеобразовательных   класса ( 5, 8а, 9а, 9б )                                         </a:t>
            </a:r>
            <a:r>
              <a:rPr lang="ru-RU" sz="1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Используемая образовательная программа </a:t>
            </a:r>
            <a:r>
              <a:rPr kumimoji="0" lang="ru-RU" sz="1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20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традиционно-развивающая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3150" algn="l"/>
              </a:tabLst>
            </a:pP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 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Татар урта гомуми белем мәктәпләре өчен татар теленнән программа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5 – 11 сыйныфлар, Казан, “ Мәгариф” , 2005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73150" algn="l"/>
              </a:tabLst>
            </a:pP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Татар урта гомуми белем мәктәпләре өчен әдәбияттан программа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5 – 11 сыйныфлар, Казан, “ Мәгариф ” , 2005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073150" algn="l"/>
              </a:tabLst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Образование - 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высшее , Казанский государственный педагогический институт , историко-филологический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факультет, отделение татарского и русского языка , 1992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073150" algn="l"/>
              </a:tabLst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стаж/ в  том числе в данной должности/ в данном учреждении  -</a:t>
            </a:r>
            <a:r>
              <a:rPr kumimoji="0" lang="ru-RU" sz="1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24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года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Квалификационная категория, год присвоения</a:t>
            </a:r>
            <a:r>
              <a:rPr lang="ru-RU" sz="1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высшая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квалификационная категория по должности «Учитель» ,  2008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073150" algn="l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Курсы повышения квалификации, год прохождения: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2015г., апрель, г.Казань, Институт развития образования РТ, « Методика преподавания татарского языка и литературы в современных условиях»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2008г., октябрь, г.Казань, ГУ РЦМКО «Семинар для </a:t>
            </a:r>
            <a:r>
              <a:rPr kumimoji="0" lang="ru-RU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тьюторов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</a:t>
            </a:r>
            <a:r>
              <a:rPr lang="ru-RU" sz="1200" dirty="0">
                <a:latin typeface="Times New Roman" pitchFamily="18" charset="0"/>
                <a:cs typeface="Arial" charset="0"/>
              </a:rPr>
              <a:t>«Опыт проектирования цифровых учебно-методических материалов» ИРО РТ (108 ч.)</a:t>
            </a:r>
          </a:p>
          <a:p>
            <a:pPr marL="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073150" algn="l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 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Самообразование на районных семинарах учителей татарского языка и литературы .Изучение новинок научно- методической литературы, журналов «М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ru-RU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гариф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«Казан </a:t>
            </a:r>
            <a:r>
              <a:rPr kumimoji="0" lang="ru-RU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утлары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«М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</a:t>
            </a:r>
            <a:r>
              <a:rPr kumimoji="0" lang="ru-RU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йдан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kumimoji="0" lang="ru-RU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Мирас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«Татарстан»</a:t>
            </a:r>
            <a:r>
              <a:rPr kumimoji="0" lang="tt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Ялкын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r>
              <a:rPr kumimoji="0" lang="ru-RU" sz="12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методики организации уроков коллективного творчества.</a:t>
            </a:r>
            <a:endParaRPr kumimoji="0" lang="ru-RU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4734342"/>
            <a:ext cx="2571752" cy="21236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</a:rPr>
              <a:t> Учитель татарского языка и литературы </a:t>
            </a:r>
          </a:p>
          <a:p>
            <a:endParaRPr lang="ru-RU" sz="12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</a:rPr>
              <a:t>Заместитель директора по воспитательной работе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</a:rPr>
              <a:t>Каратунской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</a:rPr>
              <a:t> СОШ </a:t>
            </a:r>
          </a:p>
          <a:p>
            <a:endParaRPr lang="ru-RU" sz="12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</a:rPr>
              <a:t>Классный руководитель (1992-2017гг.)</a:t>
            </a:r>
          </a:p>
          <a:p>
            <a:endParaRPr lang="ru-RU" sz="12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</a:rPr>
              <a:t>Организатор ЕГЭ  (2006-2011гг)</a:t>
            </a:r>
          </a:p>
        </p:txBody>
      </p:sp>
      <p:pic>
        <p:nvPicPr>
          <p:cNvPr id="10" name="Рисунок 9" descr="гульнур1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71636" cy="100010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Якташ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композиторыбыз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Сара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Садыйкованы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еллыгына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багышлап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«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Җидегән чишмәләр- моң чишмәләре туганда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 выступление на районной  научно- практической конференции , посвященной 100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Сары Садыковой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«Реализация программы воспитательной работы  «Самообразование» , открытый классный час на  районном семинаре заместителей директоров по воспитательной работе школ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по теме «Реализация программы воспитательной работы»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Каратунской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>
              <a:buFont typeface="Arial" pitchFamily="34" charset="0"/>
              <a:buChar char="•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Т.Ш.Гыйла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җевның “ Әдәбият. Тарих һәм заман “ китабына презентация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  выступление на республиканской научно- практической конференции с использованием  презентации , посвященной 120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Джамала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Валиди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Гаяз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Исхакый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и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җатында күтәрелгән әхлак мәсьәләләре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»,урок-проект в 10 классе, открытый урок на районном семинаре школы молодых учителей  школ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района по теме «Проект. Проектирование в учебно-воспитательном процессе» на базе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Каратунской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средней школы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Апастовского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района Республики Татарстан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Дәресләрдә милли-региональ компонент куллану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, выступление на республиканских курсах учителей татарского языка и литературы  в Институте развития образования Республики Татарстан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«Проза 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әсәрләренә анализ ясау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выступление на районном семинаре учителей татарского языка и литературы школ Апастовского района по теме 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Әдәбият укытуда инновацион технологияләр куллану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на базе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Кзыл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Тауской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Алишны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олылап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…» открытое внеклассное мероприятие  , посвященное 100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Абдуллы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Алиша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районном семинаре  учителей татарского языка и литературы , библиотекарей школ и сельских библиотек 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 на базе центральной районной библиотеки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</a:p>
          <a:p>
            <a:pPr lvl="0"/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«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Хөрмәткә лаек якташыбыз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»</a:t>
            </a:r>
            <a:r>
              <a:rPr lang="tt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, выступление на республиканской научно- практической конференции , с использованием компьютерной презентации , посвященной творчеству Джамала Валиди.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endParaRPr lang="tt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Якташ композиторыбыз Сара Садыйкованың 100 еллыгына багышлап Апас урта мәктәбендә үткәрелгән фәнни-гамәли конференциядә чыгыш “Җидегән чишмәләр - моң чишмәләре туганда”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tt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Әдәбият галиме Җамал Вәлидинең 120 еллыгына багышланган республикакүләм фәнни-гамәли конференциядә чыгыш”Т.Ш.Гыйлаҗевның “Әдәбият.Тарих һәм заман” китабына презентация”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tt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Әдәбият галиме Җ.Вәлиди иҗаты буенча үткәрелгән фәнни-гамәли конференциядә 9 нчы сыйныф укучысы Хәсәнова Алсу чыгышы”Хөрмәткә лаек якташыбыз”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tt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Хәйрия елы уңаеннан Урта Балтай авылында урнашкан социаль-тернәкләндерү үзәгендә куелган концерт программасы « Деятельность школы в рамках Года благотворительности» җыентыгына кертелгән, 18-23  битләр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tt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Гаилә елы уңаеннан әниләр катнашында уздырылган “Иң кадерлем син минем” дип аталган кичә үрнәге “ Взаимодействие семьи и школы”№1 җыентыгына кертелгән, 68-   битләр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Гаилә елы уңаеннан язылган сочинениеләр( Миңнебаев Д., Галиуллина А.) “Взаимодействие семьи и школы”№2 җыентыгына кертелгән,   битләр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endParaRPr lang="ru-RU" b="1" u="sng" dirty="0">
              <a:solidFill>
                <a:schemeClr val="tx1"/>
              </a:solidFill>
            </a:endParaRPr>
          </a:p>
          <a:p>
            <a:pPr algn="l"/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      </a:t>
            </a:r>
            <a:r>
              <a:rPr lang="ru-RU" alt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Шигабутдинова</a:t>
            </a:r>
            <a:b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</a:br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            </a:t>
            </a:r>
            <a:r>
              <a:rPr lang="ru-RU" alt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Гульнур</a:t>
            </a:r>
            <a:b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</a:br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      </a:t>
            </a:r>
            <a:r>
              <a:rPr lang="ru-RU" alt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Фазылахметовна</a:t>
            </a:r>
            <a:r>
              <a:rPr lang="ru-RU" dirty="0"/>
              <a:t>                </a:t>
            </a:r>
          </a:p>
        </p:txBody>
      </p:sp>
      <p:pic>
        <p:nvPicPr>
          <p:cNvPr id="5" name="Рисунок 4" descr="SDC1077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57166"/>
            <a:ext cx="1800200" cy="42148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2828836"/>
            <a:ext cx="59766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учитель татарского языка и литературы</a:t>
            </a:r>
          </a:p>
          <a:p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 высшей квалификационной категории</a:t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МБОУ «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Каратунская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средняя  общеобразовательная школа с углубленным изучением отдельных предметов»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Апастовского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 муниципального района 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Республики Татарстан </a:t>
            </a: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Стаж работы: </a:t>
            </a: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24 года</a:t>
            </a:r>
          </a:p>
          <a:p>
            <a:r>
              <a:rPr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Методическая тема : </a:t>
            </a:r>
            <a:br>
              <a:rPr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</a:br>
            <a:r>
              <a:rPr lang="ru-RU" alt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«Развитие творческого и критического мышления через </a:t>
            </a:r>
            <a:r>
              <a:rPr lang="ru-RU" altLang="ru-RU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деятельностный</a:t>
            </a:r>
            <a:r>
              <a:rPr lang="ru-RU" alt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 подход </a:t>
            </a:r>
            <a:br>
              <a:rPr lang="ru-RU" alt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</a:br>
            <a:r>
              <a:rPr lang="ru-RU" alt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  <a:t>на уроках татарского языка и литературы»</a:t>
            </a:r>
            <a:b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alt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Публикации </a:t>
            </a:r>
          </a:p>
          <a:p>
            <a:pPr lvl="0">
              <a:buFont typeface="Arial" pitchFamily="34" charset="0"/>
              <a:buChar char="•"/>
            </a:pP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“Эш тәҗрибәсеннән кулланма”, Каратун урта мәктәбенең татар теле һәм әдәбияты укытучыларының эш тәҗрибәсеннән, 2006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“Журналистика нигезләре” профиль алды укыту курсы программасы. Район  методик берләшмә утырышында расланды, рецензенты район методик берләшмә җитәкчесе, югары категорияле укытучы Исмәгыйлова Ә.Г.,2006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tt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“Гарәп графикасы һәм шәҗәрә”электив курс программасы.Район методик берләшмә утырышында расланды, рецензенты район</a:t>
            </a:r>
          </a:p>
          <a:p>
            <a:pPr lvl="0"/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мәгариф бүлеге җитәкчесе В.З.Сагдиева,2009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спасиб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7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42852"/>
            <a:ext cx="6400800" cy="1000132"/>
          </a:xfrm>
        </p:spPr>
        <p:txBody>
          <a:bodyPr/>
          <a:lstStyle/>
          <a:p>
            <a:r>
              <a:rPr lang="ru-RU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гуля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5186476"/>
            <a:ext cx="2303768" cy="167152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773560"/>
              </p:ext>
            </p:extLst>
          </p:nvPr>
        </p:nvGraphicFramePr>
        <p:xfrm>
          <a:off x="323528" y="670005"/>
          <a:ext cx="5000660" cy="6217920"/>
        </p:xfrm>
        <a:graphic>
          <a:graphicData uri="http://schemas.openxmlformats.org/drawingml/2006/table">
            <a:tbl>
              <a:tblPr/>
              <a:tblGrid>
                <a:gridCol w="1457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прохождения переподготовки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прохождения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Названия курсов, семинаров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68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2007 г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2009 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2008 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2010 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2011 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tt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2015г 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ИРО РТ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ИРО РТ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ИРО РТ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ИРО РТ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ИРО РТ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КФУ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«Методика преподавания татарского языка  и литературы в современных условиях» ( 108 ч.)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«Информационные технологии в практике учителя-предметника»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(72 ч.)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«Подготовка к ЕРЭ по предмету татарский язык»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(24 ч)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«Образование и карьера: введение в должность заместителя директора по воспитательной работе 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(108 ч)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«Опыт проектирования цифровых учебно-методических материалов»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(108 ч)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Рисунок 7" descr="гуля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2714620"/>
            <a:ext cx="2427154" cy="1877080"/>
          </a:xfrm>
          <a:prstGeom prst="rect">
            <a:avLst/>
          </a:prstGeom>
        </p:spPr>
      </p:pic>
      <p:pic>
        <p:nvPicPr>
          <p:cNvPr id="9" name="Рисунок 8" descr="гуля 00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642918"/>
            <a:ext cx="2214578" cy="16669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4766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260648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b="1" dirty="0">
                <a:solidFill>
                  <a:srgbClr val="0070C0"/>
                </a:solidFill>
              </a:rPr>
              <a:t>Татар теле һәм  әдәбияты  буенча   мониторинг</a:t>
            </a:r>
            <a:endParaRPr lang="ru-RU" dirty="0">
              <a:solidFill>
                <a:srgbClr val="0070C0"/>
              </a:solidFill>
            </a:endParaRPr>
          </a:p>
          <a:p>
            <a:pPr algn="just"/>
            <a:r>
              <a:rPr lang="tt-RU" b="1" dirty="0">
                <a:solidFill>
                  <a:srgbClr val="0070C0"/>
                </a:solidFill>
              </a:rPr>
              <a:t>Апас 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err="1">
                <a:solidFill>
                  <a:srgbClr val="0070C0"/>
                </a:solidFill>
              </a:rPr>
              <a:t>муниципаль</a:t>
            </a:r>
            <a:r>
              <a:rPr lang="ru-RU" b="1" dirty="0">
                <a:solidFill>
                  <a:srgbClr val="0070C0"/>
                </a:solidFill>
              </a:rPr>
              <a:t> районы </a:t>
            </a:r>
            <a:r>
              <a:rPr lang="ru-RU" b="1" dirty="0" err="1">
                <a:solidFill>
                  <a:srgbClr val="0070C0"/>
                </a:solidFill>
              </a:rPr>
              <a:t>Каратун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err="1">
                <a:solidFill>
                  <a:srgbClr val="0070C0"/>
                </a:solidFill>
              </a:rPr>
              <a:t>урта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tt-RU" b="1" dirty="0">
                <a:solidFill>
                  <a:srgbClr val="0070C0"/>
                </a:solidFill>
              </a:rPr>
              <a:t>мәктәбе</a:t>
            </a: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tt-RU" b="1" dirty="0">
                <a:solidFill>
                  <a:srgbClr val="0070C0"/>
                </a:solidFill>
              </a:rPr>
              <a:t>Татар теле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266124"/>
              </p:ext>
            </p:extLst>
          </p:nvPr>
        </p:nvGraphicFramePr>
        <p:xfrm>
          <a:off x="1619672" y="1340768"/>
          <a:ext cx="6306167" cy="1076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8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7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34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38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2013-2014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2014-2015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2015-2016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Мәктәп буенча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75,12%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77%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81%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 dirty="0">
                          <a:effectLst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712308" y="2996952"/>
            <a:ext cx="1764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>
                <a:solidFill>
                  <a:srgbClr val="0070C0"/>
                </a:solidFill>
              </a:rPr>
              <a:t>Татар</a:t>
            </a:r>
            <a:r>
              <a:rPr lang="tt-RU" b="1" dirty="0"/>
              <a:t> </a:t>
            </a:r>
            <a:r>
              <a:rPr lang="tt-RU" b="1" dirty="0">
                <a:solidFill>
                  <a:srgbClr val="0070C0"/>
                </a:solidFill>
              </a:rPr>
              <a:t>әдәбияты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58939"/>
              </p:ext>
            </p:extLst>
          </p:nvPr>
        </p:nvGraphicFramePr>
        <p:xfrm>
          <a:off x="1427148" y="3717032"/>
          <a:ext cx="6289704" cy="8969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5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2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1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32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2013-2014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2014-2015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2015-2016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Мәктәп буенча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91%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86%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83%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 dirty="0">
                          <a:effectLst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119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476672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400" b="1" dirty="0">
                <a:solidFill>
                  <a:srgbClr val="0070C0"/>
                </a:solidFill>
              </a:rPr>
              <a:t>Татар теле һәм әдәбиятыннан республика тестлаштыру нәтиҗәләре</a:t>
            </a:r>
            <a:endParaRPr lang="ru-RU" sz="2400" dirty="0">
              <a:solidFill>
                <a:srgbClr val="0070C0"/>
              </a:solidFill>
            </a:endParaRPr>
          </a:p>
          <a:p>
            <a:pPr algn="ctr"/>
            <a:r>
              <a:rPr lang="tt-RU" sz="2400" b="1" dirty="0">
                <a:solidFill>
                  <a:srgbClr val="0070C0"/>
                </a:solidFill>
              </a:rPr>
              <a:t>Каратун урта мәктәбе  9 нчы сыйныфлар</a:t>
            </a:r>
            <a:endParaRPr lang="ru-RU" sz="2400" dirty="0">
              <a:solidFill>
                <a:srgbClr val="0070C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490184"/>
              </p:ext>
            </p:extLst>
          </p:nvPr>
        </p:nvGraphicFramePr>
        <p:xfrm>
          <a:off x="1763688" y="2132856"/>
          <a:ext cx="5832648" cy="2880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8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8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8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15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Барлык укучы саны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2013-2014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2014-2015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2015-2016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өлгереш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сыйфат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74%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92%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Уртача билге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4.69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3.9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4.40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“5”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“4”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“3”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Укучы саны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100" dirty="0">
                          <a:effectLst/>
                        </a:rPr>
                        <a:t>25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178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14290"/>
            <a:ext cx="6400800" cy="928694"/>
          </a:xfrm>
        </p:spPr>
        <p:txBody>
          <a:bodyPr/>
          <a:lstStyle/>
          <a:p>
            <a:r>
              <a:rPr lang="ru-RU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Учебно-материальная база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857232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Хоть я и не являюсь заведующим кабинета, но во время работы использую все необходимые ресурсы, которые необходимы для повышения  мотивации моих учеников.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85926"/>
            <a:ext cx="35719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Проектор;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Ноутбук;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Магнитофон;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Аудиозаписи 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CD)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для всех классов;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Мультимедиа  диски для 5 – 11 классов;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Плакаты для 5 – 11 классов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Презентации, выполненные учителем, учащимися и заимствованные в Интернете;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Словари и справочники;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Книги для внеклассного чтения;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Беспроводной выход в Интернет;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Мобильный класс (30 нетбуков) .</a:t>
            </a:r>
          </a:p>
        </p:txBody>
      </p:sp>
      <p:pic>
        <p:nvPicPr>
          <p:cNvPr id="7" name="Picture 1" descr="DSC0640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643050"/>
            <a:ext cx="2786082" cy="206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SC0640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143380"/>
            <a:ext cx="2736895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14290"/>
            <a:ext cx="6400800" cy="785818"/>
          </a:xfrm>
        </p:spPr>
        <p:txBody>
          <a:bodyPr/>
          <a:lstStyle/>
          <a:p>
            <a:r>
              <a:rPr lang="ru-RU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кабинете</a:t>
            </a:r>
            <a:endParaRPr lang="ru-RU" dirty="0"/>
          </a:p>
        </p:txBody>
      </p:sp>
      <p:pic>
        <p:nvPicPr>
          <p:cNvPr id="4099" name="Picture 3" descr="DSC0640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1000108"/>
            <a:ext cx="24288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DSC0642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714356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DSC0639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3000396" cy="118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DSC0638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214950"/>
            <a:ext cx="4170193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Копия DSC0637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143512"/>
            <a:ext cx="354403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DSC0638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285752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DSC0641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285860"/>
            <a:ext cx="32401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85728"/>
            <a:ext cx="6400800" cy="1357322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педагогической деятельности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75226"/>
              </p:ext>
            </p:extLst>
          </p:nvPr>
        </p:nvGraphicFramePr>
        <p:xfrm>
          <a:off x="1071538" y="2071678"/>
          <a:ext cx="6077585" cy="1828800"/>
        </p:xfrm>
        <a:graphic>
          <a:graphicData uri="http://schemas.openxmlformats.org/drawingml/2006/table">
            <a:tbl>
              <a:tblPr/>
              <a:tblGrid>
                <a:gridCol w="1209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0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9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3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4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учебный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Предмет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Успеваемость</a:t>
                      </a: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 (%)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Качество знаний</a:t>
                      </a: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  (%)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2012-2013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91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91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Татар теле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72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450647"/>
              </p:ext>
            </p:extLst>
          </p:nvPr>
        </p:nvGraphicFramePr>
        <p:xfrm>
          <a:off x="1071538" y="3929066"/>
          <a:ext cx="6096000" cy="2194560"/>
        </p:xfrm>
        <a:graphic>
          <a:graphicData uri="http://schemas.openxmlformats.org/drawingml/2006/table">
            <a:tbl>
              <a:tblPr/>
              <a:tblGrid>
                <a:gridCol w="1205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1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1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2013-2014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91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71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72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89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2014-2015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Татар теле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82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83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85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19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tt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Әдәбият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1571612"/>
            <a:ext cx="803576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584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Показатели результативности учащихся  за 3 года (на основе  итоговых годовых оценок)</a:t>
            </a:r>
            <a:endParaRPr kumimoji="0" lang="en-US" sz="1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57166"/>
            <a:ext cx="6400800" cy="21431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984999"/>
              </p:ext>
            </p:extLst>
          </p:nvPr>
        </p:nvGraphicFramePr>
        <p:xfrm>
          <a:off x="1500166" y="642918"/>
          <a:ext cx="6286544" cy="2500331"/>
        </p:xfrm>
        <a:graphic>
          <a:graphicData uri="http://schemas.openxmlformats.org/drawingml/2006/table">
            <a:tbl>
              <a:tblPr/>
              <a:tblGrid>
                <a:gridCol w="930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5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68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7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25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6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34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Дата проведения среза знаний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Предмет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Вид работы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учащихся-участников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Справились (кол-во)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Качество знаний (в %)</a:t>
                      </a: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7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14.11.2013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диктант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71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7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14.11.2014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8А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диктант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7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12.11.2015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9А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диктант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7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12.11.2016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Татар теле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Times New Roman"/>
                        </a:rPr>
                        <a:t>9Б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диктант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749300" algn="l"/>
                        </a:tabLs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82	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142852"/>
            <a:ext cx="8755961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584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749300" algn="l"/>
              </a:tabLst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Итоги  административных контрольных  срезов по предмету в период аттестации</a:t>
            </a:r>
            <a:endParaRPr kumimoji="0" lang="en-US" sz="16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295978"/>
              </p:ext>
            </p:extLst>
          </p:nvPr>
        </p:nvGraphicFramePr>
        <p:xfrm>
          <a:off x="1500168" y="4143380"/>
          <a:ext cx="6357979" cy="2571769"/>
        </p:xfrm>
        <a:graphic>
          <a:graphicData uri="http://schemas.openxmlformats.org/drawingml/2006/table">
            <a:tbl>
              <a:tblPr/>
              <a:tblGrid>
                <a:gridCol w="931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70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4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42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0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430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Дата  проведения  среза  знаний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Предмет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Вид 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 учащихся - участников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Успеваемость (в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Качество  знаний 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в%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18. 11 2013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Тат. 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контр.раб.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tt-RU" sz="12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18.11.2014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Тат.язык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8А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контр.раб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Times New Roman"/>
                        </a:rPr>
                        <a:t>67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18.11.2015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Тат.яз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контр.раб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18.11.20016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Тат.яз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контр.раб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        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Ср. показ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85786" y="342900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Итоги  контрольных  срезов  по предмету, проведенных филиалом РЦИМК ,</a:t>
            </a:r>
          </a:p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в период аттестации </a:t>
            </a: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2071</Words>
  <Application>Microsoft Office PowerPoint</Application>
  <PresentationFormat>Экран (4:3)</PresentationFormat>
  <Paragraphs>460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Ange</cp:lastModifiedBy>
  <cp:revision>63</cp:revision>
  <dcterms:created xsi:type="dcterms:W3CDTF">2013-01-26T12:24:32Z</dcterms:created>
  <dcterms:modified xsi:type="dcterms:W3CDTF">2017-02-12T15:55:51Z</dcterms:modified>
</cp:coreProperties>
</file>