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3" r:id="rId7"/>
    <p:sldId id="262" r:id="rId8"/>
    <p:sldId id="261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30994-565F-47FB-8264-2891BCBA714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B46D-5E58-46D7-B0F5-B4084C628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881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30994-565F-47FB-8264-2891BCBA714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B46D-5E58-46D7-B0F5-B4084C628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14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30994-565F-47FB-8264-2891BCBA714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B46D-5E58-46D7-B0F5-B4084C628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508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30994-565F-47FB-8264-2891BCBA714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B46D-5E58-46D7-B0F5-B4084C628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076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30994-565F-47FB-8264-2891BCBA714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B46D-5E58-46D7-B0F5-B4084C628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793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30994-565F-47FB-8264-2891BCBA714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B46D-5E58-46D7-B0F5-B4084C628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203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30994-565F-47FB-8264-2891BCBA714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B46D-5E58-46D7-B0F5-B4084C628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349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30994-565F-47FB-8264-2891BCBA714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B46D-5E58-46D7-B0F5-B4084C628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527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30994-565F-47FB-8264-2891BCBA714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B46D-5E58-46D7-B0F5-B4084C628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11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30994-565F-47FB-8264-2891BCBA714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B46D-5E58-46D7-B0F5-B4084C628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778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30994-565F-47FB-8264-2891BCBA714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8B46D-5E58-46D7-B0F5-B4084C628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022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30994-565F-47FB-8264-2891BCBA714C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8B46D-5E58-46D7-B0F5-B4084C628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344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fotohomka.ru/images/Jan/10/433fc3f784691471b136a534cc6948e3/mini_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24614" y="295321"/>
            <a:ext cx="8712968" cy="5704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4000" b="1" dirty="0" smtClean="0">
              <a:gradFill>
                <a:gsLst>
                  <a:gs pos="0">
                    <a:srgbClr val="FC7B79"/>
                  </a:gs>
                  <a:gs pos="75000">
                    <a:srgbClr val="CF2C28"/>
                  </a:gs>
                  <a:gs pos="100000">
                    <a:srgbClr val="C90000"/>
                  </a:gs>
                </a:gsLst>
                <a:lin ang="5400000" scaled="0"/>
              </a:gradFill>
              <a:effectLst>
                <a:outerShdw blurRad="50800" dist="39002" dir="5460000" algn="tl">
                  <a:srgbClr val="000000">
                    <a:alpha val="38000"/>
                  </a:srgbClr>
                </a:outerShdw>
              </a:effectLst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gradFill>
                  <a:gsLst>
                    <a:gs pos="0">
                      <a:srgbClr val="FC7B79"/>
                    </a:gs>
                    <a:gs pos="75000">
                      <a:srgbClr val="CF2C28"/>
                    </a:gs>
                    <a:gs pos="100000">
                      <a:srgbClr val="C90000"/>
                    </a:gs>
                  </a:gsLst>
                  <a:lin ang="5400000"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  <a:t>Творческий </a:t>
            </a:r>
            <a:r>
              <a:rPr lang="ru-RU" sz="4400" b="1" dirty="0">
                <a:gradFill>
                  <a:gsLst>
                    <a:gs pos="0">
                      <a:srgbClr val="FC7B79"/>
                    </a:gs>
                    <a:gs pos="75000">
                      <a:srgbClr val="CF2C28"/>
                    </a:gs>
                    <a:gs pos="100000">
                      <a:srgbClr val="C90000"/>
                    </a:gs>
                  </a:gsLst>
                  <a:lin ang="5400000"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  <a:t>проект </a:t>
            </a:r>
            <a:endParaRPr lang="ru-RU" sz="4400" b="1" dirty="0" smtClean="0">
              <a:gradFill>
                <a:gsLst>
                  <a:gs pos="0">
                    <a:srgbClr val="FC7B79"/>
                  </a:gs>
                  <a:gs pos="75000">
                    <a:srgbClr val="CF2C28"/>
                  </a:gs>
                  <a:gs pos="100000">
                    <a:srgbClr val="C90000"/>
                  </a:gs>
                </a:gsLst>
                <a:lin ang="5400000" scaled="0"/>
              </a:gradFill>
              <a:effectLst>
                <a:outerShdw blurRad="50800" dist="39002" dir="5460000" algn="tl">
                  <a:srgbClr val="000000">
                    <a:alpha val="38000"/>
                  </a:srgbClr>
                </a:outerShdw>
              </a:effectLst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gradFill>
                  <a:gsLst>
                    <a:gs pos="0">
                      <a:srgbClr val="FC7B79"/>
                    </a:gs>
                    <a:gs pos="75000">
                      <a:srgbClr val="CF2C28"/>
                    </a:gs>
                    <a:gs pos="100000">
                      <a:srgbClr val="C90000"/>
                    </a:gs>
                  </a:gsLst>
                  <a:lin ang="5400000"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  <a:t>в подготовительной</a:t>
            </a:r>
            <a:r>
              <a:rPr lang="ru-RU" sz="4400" dirty="0" smtClean="0">
                <a:ea typeface="Calibri"/>
                <a:cs typeface="Times New Roman"/>
              </a:rPr>
              <a:t> </a:t>
            </a:r>
            <a:r>
              <a:rPr lang="ru-RU" sz="4400" b="1" dirty="0" smtClean="0">
                <a:gradFill>
                  <a:gsLst>
                    <a:gs pos="0">
                      <a:srgbClr val="FC7B79"/>
                    </a:gs>
                    <a:gs pos="75000">
                      <a:srgbClr val="CF2C28"/>
                    </a:gs>
                    <a:gs pos="100000">
                      <a:srgbClr val="C90000"/>
                    </a:gs>
                  </a:gsLst>
                  <a:lin ang="5400000"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  <a:t>группе</a:t>
            </a:r>
            <a:endParaRPr lang="ru-RU" sz="4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>
                <a:gradFill>
                  <a:gsLst>
                    <a:gs pos="0">
                      <a:srgbClr val="FC7B79"/>
                    </a:gs>
                    <a:gs pos="75000">
                      <a:srgbClr val="CF2C28"/>
                    </a:gs>
                    <a:gs pos="100000">
                      <a:srgbClr val="C90000"/>
                    </a:gs>
                  </a:gsLst>
                  <a:lin ang="5400000" scaled="0"/>
                </a:gra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  <a:t>«Мультфильм своими руками»</a:t>
            </a:r>
            <a:endParaRPr lang="ru-RU" sz="4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4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4400" b="1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800" b="1" dirty="0" smtClean="0">
                <a:effectLst/>
                <a:latin typeface="Times New Roman"/>
                <a:ea typeface="Times New Roman"/>
                <a:cs typeface="Times New Roman"/>
              </a:rPr>
              <a:t>  </a:t>
            </a: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Подготовил воспитатель </a:t>
            </a:r>
            <a:endParaRPr lang="ru-RU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err="1" smtClean="0">
                <a:effectLst/>
                <a:latin typeface="Times New Roman"/>
                <a:ea typeface="Calibri"/>
                <a:cs typeface="Times New Roman"/>
              </a:rPr>
              <a:t>Тартина</a:t>
            </a: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 Е.В. </a:t>
            </a: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742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fotohomka.ru/images/Jan/10/433fc3f784691471b136a534cc6948e3/mini_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G:\для проекта Мультик\DSC0056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3960440" cy="3176192"/>
          </a:xfrm>
          <a:prstGeom prst="rect">
            <a:avLst/>
          </a:prstGeom>
          <a:ln w="38100" cap="sq">
            <a:solidFill>
              <a:srgbClr val="F79646">
                <a:lumMod val="75000"/>
              </a:srgb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G:\для проекта Мультик\DSC0056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852936"/>
            <a:ext cx="3960440" cy="3240360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004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fotohomka.ru/images/Jan/10/433fc3f784691471b136a534cc6948e3/mini_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188640"/>
            <a:ext cx="7776864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III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Заключительный этап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spcBef>
                <a:spcPts val="225"/>
              </a:spcBef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Родительское собрание на тему  «Дети и мультипликация».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spcBef>
                <a:spcPts val="225"/>
              </a:spcBef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Премьера мультфильма. Просмотр (результат работы).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spcBef>
                <a:spcPts val="225"/>
              </a:spcBef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Презентация проекта.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6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65" y="2276872"/>
            <a:ext cx="4077335" cy="288607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7" name="Рисунок 6" descr="C:\Users\Пользователь\Documents\фото для проекта мультик\DSC0077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3140968"/>
            <a:ext cx="4036695" cy="3027045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030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fotohomka.ru/images/Jan/10/433fc3f784691471b136a534cc6948e3/mini_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120402"/>
            <a:ext cx="8496944" cy="5815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53975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          </a:t>
            </a:r>
          </a:p>
          <a:p>
            <a:pPr indent="-53975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endParaRPr lang="ru-RU" sz="2400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indent="-539750" algn="ctr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Ожидаемый результат:</a:t>
            </a:r>
          </a:p>
          <a:p>
            <a:pPr indent="-53975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В рамках проекта «Мультфильм своими руками» дети получили определенные знания, умения и навыки: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-53975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            Проявление эмоциональной отзывчивости, развитие мышления, воображения, умение выражать свои чувства средствами искусства.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-53975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            Развитие личностных качеств: самостоятельности, инициативы, взаимовыручки, сопричастность общему делу, ответственность, уважение друг к другу, самооценка.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-539750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            Развитие коммуникативных навыков, проявления творческой самостоятельности, активности в создании образа, развитие мелкой моторики рук, возможность проявить свои таланты. Это дало новый импульс игровой деятельности, дети заимствуют сказочные сюжеты и начинают сами мастерить героев для своих игр.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6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homka.ru/images/Jan/10/433fc3f784691471b136a534cc6948e3/mini_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674" y="701363"/>
            <a:ext cx="7212651" cy="5409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430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fotohomka.ru/images/Jan/10/433fc3f784691471b136a534cc6948e3/mini_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611560" y="1325604"/>
            <a:ext cx="7992888" cy="4171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675"/>
              </a:spcAft>
            </a:pP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Характеристика проекта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Вид проекта</a:t>
            </a: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 – краткосрочный, совместный детско-родительский творческий проект.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Продолжительность:</a:t>
            </a:r>
            <a:r>
              <a:rPr lang="ru-RU" sz="2400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1 месяц 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Участники проекта:</a:t>
            </a: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 воспитатель группы, дети, родители.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Суть проекта:</a:t>
            </a:r>
            <a:r>
              <a:rPr lang="ru-RU" sz="2400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осваивая и используя  навыки лепки, рисования, конструирования, выполнения аппликации и поделок, дети изготавливают персонажей и декорации для игр, постановки спектаклей и съемки мультфильмов.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1205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fotohomka.ru/images/Jan/10/433fc3f784691471b136a534cc6948e3/mini_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656446"/>
            <a:ext cx="8280920" cy="6126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Актуальность проекта</a:t>
            </a:r>
            <a:endParaRPr lang="ru-RU" sz="24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Все дети любят смотреть мультики. Мультфильмы помогают им узнавать мир, развивают воображение, пространственное мышление, логику, расширяют кругозор. Но дети не задумываются об этом. Они просто очень любят мультфильмы!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Сделать мультик самому – это невероятно! В смысле – невероятно интересно!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Современные условия диктуют и новые требования к человеку: сегодня востребованы активные, коммуникабельные, творческие личности, способные масштабно мыслить и действовать. Искусство анимации и представляет собой совокупность различных видов деятельности, формирующих гармонично развитую личность.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742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fotohomka.ru/images/Jan/10/433fc3f784691471b136a534cc6948e3/mini_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31540" y="260648"/>
            <a:ext cx="8280920" cy="4654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Цель:</a:t>
            </a:r>
            <a:r>
              <a:rPr lang="ru-RU" sz="2400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Раскрыть секреты создания мультфильмов. Создать мультфильм своими руками.</a:t>
            </a:r>
            <a:endParaRPr lang="ru-RU" dirty="0"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Задачи: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2000" b="1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Образовательные</a:t>
            </a:r>
            <a:endParaRPr lang="ru-RU" sz="20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>
              <a:spcBef>
                <a:spcPts val="225"/>
              </a:spcBef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Познакомить детей с историей возникновения и развития мультипликации.</a:t>
            </a:r>
            <a:endParaRPr lang="ru-RU" dirty="0">
              <a:ea typeface="Calibri"/>
              <a:cs typeface="Times New Roman"/>
            </a:endParaRPr>
          </a:p>
          <a:p>
            <a:pPr marL="342900" lvl="0" indent="-342900">
              <a:spcBef>
                <a:spcPts val="225"/>
              </a:spcBef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Познакомить детей с технологией создания мультипликационных фильмов.</a:t>
            </a:r>
            <a:endParaRPr lang="ru-RU" dirty="0">
              <a:ea typeface="Calibri"/>
              <a:cs typeface="Times New Roman"/>
            </a:endParaRPr>
          </a:p>
          <a:p>
            <a:pPr marL="342900" lvl="0" indent="-342900">
              <a:spcBef>
                <a:spcPts val="225"/>
              </a:spcBef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Расширить знания детей о профессиях: сценарист, режиссер, художник-мультипликатор, оператор, звукорежиссер.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000" b="1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Развивающие</a:t>
            </a:r>
            <a:endParaRPr lang="ru-RU" sz="20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>
              <a:spcBef>
                <a:spcPts val="150"/>
              </a:spcBef>
              <a:spcAft>
                <a:spcPts val="15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Развивать творческое мышление и воображение.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spcBef>
                <a:spcPts val="225"/>
              </a:spcBef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Формировать художественные навыки и умения.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spcBef>
                <a:spcPts val="225"/>
              </a:spcBef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Формировать навыки связной речи.</a:t>
            </a:r>
          </a:p>
          <a:p>
            <a:pPr marL="342900" lvl="0" indent="-342900">
              <a:spcBef>
                <a:spcPts val="225"/>
              </a:spcBef>
              <a:spcAft>
                <a:spcPts val="0"/>
              </a:spcAft>
              <a:buFont typeface="Symbol"/>
              <a:buChar char=""/>
            </a:pPr>
            <a:endParaRPr lang="ru-RU" sz="1400" dirty="0">
              <a:latin typeface="Times New Roman"/>
              <a:ea typeface="Calibri"/>
              <a:cs typeface="Times New Roman"/>
            </a:endParaRPr>
          </a:p>
          <a:p>
            <a:pPr lvl="0">
              <a:lnSpc>
                <a:spcPts val="1465"/>
              </a:lnSpc>
              <a:spcBef>
                <a:spcPts val="225"/>
              </a:spcBef>
              <a:spcAft>
                <a:spcPts val="0"/>
              </a:spcAft>
            </a:pPr>
            <a:r>
              <a:rPr lang="ru-RU" b="1" i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Воспитывающие</a:t>
            </a:r>
            <a:endParaRPr lang="ru-RU" sz="2000" b="1" i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5336" y="4727817"/>
            <a:ext cx="6256903" cy="1528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225"/>
              </a:spcBef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Воспитать интерес, внимание и последовательность в процессе создания   мультфильма.</a:t>
            </a:r>
            <a:endParaRPr lang="ru-RU" dirty="0">
              <a:ea typeface="Calibri"/>
              <a:cs typeface="Times New Roman"/>
            </a:endParaRPr>
          </a:p>
          <a:p>
            <a:pPr marL="342900" lvl="0" indent="-342900">
              <a:spcBef>
                <a:spcPts val="225"/>
              </a:spcBef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Воспитывать эстетическое чувство красоты и гармонии в жизни и искусстве.</a:t>
            </a:r>
            <a:endParaRPr lang="ru-RU" dirty="0">
              <a:ea typeface="Calibri"/>
              <a:cs typeface="Times New Roman"/>
            </a:endParaRPr>
          </a:p>
          <a:p>
            <a:pPr marL="342900" lvl="0" indent="-342900">
              <a:spcBef>
                <a:spcPts val="225"/>
              </a:spcBef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Прививать ответственное отношение к своей работе.</a:t>
            </a: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742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fotohomka.ru/images/Jan/10/433fc3f784691471b136a534cc6948e3/mini_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0" y="-42976"/>
            <a:ext cx="9036496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2400" b="1" dirty="0" smtClean="0">
              <a:solidFill>
                <a:srgbClr val="C00000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Этапы работы над проектом</a:t>
            </a:r>
          </a:p>
          <a:p>
            <a:pPr algn="ctr">
              <a:spcAft>
                <a:spcPts val="0"/>
              </a:spcAft>
            </a:pPr>
            <a:endParaRPr lang="ru-RU" sz="2800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54013" algn="ctr" fontAlgn="base">
              <a:spcAft>
                <a:spcPts val="0"/>
              </a:spcAft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I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-Подготовительный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этап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540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Просмотр презентации «</a:t>
            </a:r>
            <a:r>
              <a:rPr lang="ru-RU" sz="2000" dirty="0" err="1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Союзмультфильм</a:t>
            </a: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».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540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Просмотр мультфильмов (знакомство с видами мультфильмов: пластилиновый, рисованный, кукольный).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540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Беседы «История возникновения мультипликации», «Как снимают рисованный мультфильм», «Какие бывают мультфильмы».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540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Рисование «Любимый мультипликационный герой».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540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Пересказ сказки, рассказывание по ролям.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540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Инсценировка сказки.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540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Игры «Путешествие в Мир эмоций» (умение различать эмоциональные состояния персонажей); «Отгадай персонажа по мимике и жестам.</a:t>
            </a: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540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Консультации для родителей  «Секреты мультипликации», «Методы и приемы нетрадиционных способов рисования».</a:t>
            </a: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54013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742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fotohomka.ru/images/Jan/10/433fc3f784691471b136a534cc6948e3/mini_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Пользователь\AppData\Local\Microsoft\Windows\Temporary Internet Files\Content.Word\DSC0043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3456384" cy="2592288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F:\педагог года 2017\икт технологии\DSC0043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4664"/>
            <a:ext cx="3241164" cy="258974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C:\Users\Пользователь\AppData\Local\Microsoft\Windows\Temporary Internet Files\Content.Word\DSC0039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45020"/>
            <a:ext cx="3456384" cy="2664297"/>
          </a:xfrm>
          <a:prstGeom prst="rect">
            <a:avLst/>
          </a:prstGeom>
          <a:ln w="38100" cap="sq">
            <a:solidFill>
              <a:srgbClr val="F79646">
                <a:lumMod val="75000"/>
              </a:srgb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F:\педагог года 2017\фотки2\DSC00402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834" y="3645021"/>
            <a:ext cx="3230780" cy="2664297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742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fotohomka.ru/images/Jan/10/433fc3f784691471b136a534cc6948e3/mini_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25760" y="404664"/>
            <a:ext cx="8892480" cy="5246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13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endParaRPr lang="ru-RU" sz="2800" b="1" dirty="0" smtClean="0">
              <a:solidFill>
                <a:srgbClr val="C00000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265113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r>
              <a:rPr lang="en-US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II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- Основной этап работы (реализация проекта)</a:t>
            </a:r>
          </a:p>
          <a:p>
            <a:pPr marL="265113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</a:pPr>
            <a:endParaRPr lang="ru-RU" sz="2800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651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  <a:tabLst>
                <a:tab pos="90170" algn="l"/>
              </a:tabLst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Создание творческой группы родителей, заинтересованных данной темой.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651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  <a:tabLst>
                <a:tab pos="90170" algn="l"/>
              </a:tabLst>
            </a:pPr>
            <a:r>
              <a:rPr lang="ru-RU" sz="20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Выбор сценария нашего мультфильма. 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651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  <a:tabLst>
                <a:tab pos="90170" algn="l"/>
              </a:tabLst>
            </a:pPr>
            <a:r>
              <a:rPr lang="ru-RU" sz="20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Прочитывание произведения.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651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  <a:tabLst>
                <a:tab pos="90170" algn="l"/>
              </a:tabLst>
            </a:pPr>
            <a:r>
              <a:rPr lang="ru-RU" sz="20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Просмотр кукольного театра по сказке.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651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  <a:tabLst>
                <a:tab pos="90170" algn="l"/>
              </a:tabLst>
            </a:pPr>
            <a:r>
              <a:rPr lang="ru-RU" sz="20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Разработка и создание персонажей и декораций. 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651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  <a:tabLst>
                <a:tab pos="90170" algn="l"/>
              </a:tabLst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Оживление персонажей.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651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  <a:tabLst>
                <a:tab pos="90170" algn="l"/>
              </a:tabLst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Обыгрывание сюжета.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651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  <a:tabLst>
                <a:tab pos="90170" algn="l"/>
              </a:tabLst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Съемка мультфильма.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651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  <a:tabLst>
                <a:tab pos="90170" algn="l"/>
              </a:tabLst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Монтаж отснятого материала на компьютере.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65113" lvl="0">
              <a:spcBef>
                <a:spcPts val="225"/>
              </a:spcBef>
              <a:spcAft>
                <a:spcPts val="0"/>
              </a:spcAft>
              <a:buFont typeface="Symbol"/>
              <a:buChar char=""/>
              <a:tabLst>
                <a:tab pos="90170" algn="l"/>
              </a:tabLst>
            </a:pP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Озвучивание  (распределение ролей).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65113" algn="just">
              <a:lnSpc>
                <a:spcPts val="1575"/>
              </a:lnSpc>
              <a:spcAft>
                <a:spcPts val="0"/>
              </a:spcAft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42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fotohomka.ru/images/Jan/10/433fc3f784691471b136a534cc6948e3/mini_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Пользователь\Documents\фото для проекта мультик\DSC0077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3312368" cy="2372479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F:\педагог года 2017\тартина 40\DSC0050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76672"/>
            <a:ext cx="3312368" cy="2372479"/>
          </a:xfrm>
          <a:prstGeom prst="rect">
            <a:avLst/>
          </a:prstGeom>
          <a:ln w="38100" cap="sq">
            <a:solidFill>
              <a:srgbClr val="F79646">
                <a:lumMod val="75000"/>
              </a:srgb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F:\педагог года 2017\тартина 40\DSC0050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3429000"/>
            <a:ext cx="3312369" cy="2304256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F:\педагог года 2017\тартина 40\DSC00505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29000"/>
            <a:ext cx="3312368" cy="2304256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742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fotohomka.ru/images/Jan/10/433fc3f784691471b136a534cc6948e3/mini_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85929"/>
            <a:ext cx="3240361" cy="2727047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6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01972"/>
            <a:ext cx="3096344" cy="2711004"/>
          </a:xfrm>
          <a:prstGeom prst="rect">
            <a:avLst/>
          </a:prstGeom>
          <a:ln w="38100" cap="sq">
            <a:solidFill>
              <a:srgbClr val="F79646">
                <a:lumMod val="75000"/>
              </a:srgb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7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3717032"/>
            <a:ext cx="3240360" cy="2448272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8" name="Рисунок 7" descr="G:\для проекта Мультик\DSC00552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3717032"/>
            <a:ext cx="3096345" cy="2448272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742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304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5</cp:revision>
  <dcterms:created xsi:type="dcterms:W3CDTF">2017-02-06T16:47:16Z</dcterms:created>
  <dcterms:modified xsi:type="dcterms:W3CDTF">2017-02-06T17:38:26Z</dcterms:modified>
</cp:coreProperties>
</file>