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3" r:id="rId2"/>
  </p:sldMasterIdLst>
  <p:sldIdLst>
    <p:sldId id="256" r:id="rId3"/>
    <p:sldId id="257" r:id="rId4"/>
    <p:sldId id="258" r:id="rId5"/>
    <p:sldId id="259" r:id="rId6"/>
    <p:sldId id="260" r:id="rId7"/>
    <p:sldId id="261"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62" r:id="rId23"/>
    <p:sldId id="263" r:id="rId24"/>
    <p:sldId id="264" r:id="rId25"/>
    <p:sldId id="288" r:id="rId26"/>
    <p:sldId id="265" r:id="rId27"/>
    <p:sldId id="266" r:id="rId28"/>
    <p:sldId id="284" r:id="rId29"/>
    <p:sldId id="285" r:id="rId30"/>
    <p:sldId id="286" r:id="rId31"/>
    <p:sldId id="287" r:id="rId32"/>
    <p:sldId id="269" r:id="rId33"/>
    <p:sldId id="289" r:id="rId34"/>
    <p:sldId id="290" r:id="rId35"/>
    <p:sldId id="291" r:id="rId36"/>
    <p:sldId id="292"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360013"/>
    <a:srgbClr val="F8D7D4"/>
    <a:srgbClr val="0033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58" autoAdjust="0"/>
  </p:normalViewPr>
  <p:slideViewPr>
    <p:cSldViewPr>
      <p:cViewPr varScale="1">
        <p:scale>
          <a:sx n="73" d="100"/>
          <a:sy n="73" d="100"/>
        </p:scale>
        <p:origin x="-10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0250" y="1905000"/>
            <a:ext cx="7681913" cy="1523495"/>
          </a:xfrm>
        </p:spPr>
        <p:txBody>
          <a:bodyPr>
            <a:noAutofit/>
          </a:bodyPr>
          <a:lstStyle>
            <a:lvl1pPr>
              <a:lnSpc>
                <a:spcPct val="90000"/>
              </a:lnSpc>
              <a:defRPr sz="5400"/>
            </a:lvl1pPr>
          </a:lstStyle>
          <a:p>
            <a:r>
              <a:rPr lang="ru-RU" noProof="0" smtClean="0"/>
              <a:t>Образец заголовка</a:t>
            </a:r>
            <a:endParaRPr lang="ru-RU" noProof="0"/>
          </a:p>
        </p:txBody>
      </p:sp>
      <p:sp>
        <p:nvSpPr>
          <p:cNvPr id="3" name="Подзаголовок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noProof="0" smtClean="0"/>
              <a:t>Образец подзаголовка</a:t>
            </a:r>
            <a:endParaRPr lang="ru-RU" noProof="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Заголовок и объект">
    <p:bg bwMode="black">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white"/>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Заголовок и объект">
    <p:bg bwMode="black">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white"/>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4" name="Текст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ru-RU" noProof="0" smtClean="0"/>
              <a:t>Образец текста</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ролик, видео и прочие особые слайды">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noProof="0" smtClean="0"/>
              <a:t>Образец заголовка</a:t>
            </a:r>
            <a:endParaRPr lang="ru-RU" noProof="0"/>
          </a:p>
        </p:txBody>
      </p:sp>
      <p:sp>
        <p:nvSpPr>
          <p:cNvPr id="3" name="Подзаголовок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noProof="0" smtClean="0"/>
              <a:t>Образец подзаголовка</a:t>
            </a:r>
            <a:endParaRPr lang="ru-RU" noProof="0"/>
          </a:p>
        </p:txBody>
      </p:sp>
      <p:sp>
        <p:nvSpPr>
          <p:cNvPr id="7" name="Текст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75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ru-RU" noProof="0" smtClean="0"/>
              <a:t>щелкните, чтобы…</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Используется для слайдов с кодом программного обеспечени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a:xfrm>
            <a:off x="722313" y="1905000"/>
            <a:ext cx="8040688" cy="2117503"/>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ролик, видео и прочие особые слайды">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noProof="0" smtClean="0"/>
              <a:t>Образец заголовка</a:t>
            </a:r>
            <a:endParaRPr lang="ru-RU" noProof="0"/>
          </a:p>
        </p:txBody>
      </p:sp>
      <p:sp>
        <p:nvSpPr>
          <p:cNvPr id="3" name="Подзаголовок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noProof="0" smtClean="0"/>
              <a:t>Образец подзаголовка</a:t>
            </a:r>
            <a:endParaRPr lang="ru-RU" noProof="0"/>
          </a:p>
        </p:txBody>
      </p:sp>
      <p:sp>
        <p:nvSpPr>
          <p:cNvPr id="7" name="Текст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75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ru-RU" noProof="0" smtClean="0"/>
              <a:t>щелкните, чтобы…</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6" name="Текст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3" name="Объект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
        <p:nvSpPr>
          <p:cNvPr id="3" name="Объект 2"/>
          <p:cNvSpPr>
            <a:spLocks noGrp="1"/>
          </p:cNvSpPr>
          <p:nvPr>
            <p:ph sz="half" idx="1"/>
          </p:nvPr>
        </p:nvSpPr>
        <p:spPr>
          <a:xfrm>
            <a:off x="381000" y="1411553"/>
            <a:ext cx="41148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4" name="Объект 3"/>
          <p:cNvSpPr>
            <a:spLocks noGrp="1"/>
          </p:cNvSpPr>
          <p:nvPr>
            <p:ph sz="half" idx="2"/>
          </p:nvPr>
        </p:nvSpPr>
        <p:spPr>
          <a:xfrm>
            <a:off x="4648200" y="1411553"/>
            <a:ext cx="41148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noProof="0" smtClean="0"/>
              <a:t>Образец заголовка</a:t>
            </a:r>
            <a:endParaRPr lang="ru-RU" noProof="0"/>
          </a:p>
        </p:txBody>
      </p:sp>
      <p:sp>
        <p:nvSpPr>
          <p:cNvPr id="3" name="Текст 2"/>
          <p:cNvSpPr>
            <a:spLocks noGrp="1"/>
          </p:cNvSpPr>
          <p:nvPr>
            <p:ph type="body" idx="1"/>
          </p:nvPr>
        </p:nvSpPr>
        <p:spPr>
          <a:xfrm>
            <a:off x="381000" y="1757802"/>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noProof="0" smtClean="0"/>
              <a:t>Образец текста</a:t>
            </a:r>
          </a:p>
        </p:txBody>
      </p:sp>
      <p:sp>
        <p:nvSpPr>
          <p:cNvPr id="4" name="Объект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5" name="Текст 4"/>
          <p:cNvSpPr>
            <a:spLocks noGrp="1"/>
          </p:cNvSpPr>
          <p:nvPr>
            <p:ph type="body" sz="quarter" idx="3"/>
          </p:nvPr>
        </p:nvSpPr>
        <p:spPr>
          <a:xfrm>
            <a:off x="4645981" y="1757802"/>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noProof="0" smtClean="0"/>
              <a:t>Образец текста</a:t>
            </a:r>
          </a:p>
        </p:txBody>
      </p:sp>
      <p:sp>
        <p:nvSpPr>
          <p:cNvPr id="6" name="Объект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печать с использованием оттенков серого">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ru-RU" noProof="0" smtClean="0"/>
              <a:t>Образец заголовка</a:t>
            </a:r>
            <a:endParaRPr lang="ru-RU" noProof="0"/>
          </a:p>
        </p:txBody>
      </p:sp>
      <p:sp>
        <p:nvSpPr>
          <p:cNvPr id="3" name="Текст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screen">
            <a:lum/>
          </a:blip>
          <a:srcRect/>
          <a:stretch>
            <a:fillRect/>
          </a:stretch>
        </a:blipFill>
        <a:effectLst/>
      </p:bgPr>
    </p:bg>
    <p:spTree>
      <p:nvGrpSpPr>
        <p:cNvPr id="1" name=""/>
        <p:cNvGrpSpPr/>
        <p:nvPr/>
      </p:nvGrpSpPr>
      <p:grpSpPr>
        <a:xfrm>
          <a:off x="0" y="0"/>
          <a:ext cx="0" cy="0"/>
          <a:chOff x="0" y="0"/>
          <a:chExt cx="0" cy="0"/>
        </a:xfrm>
      </p:grpSpPr>
      <p:pic>
        <p:nvPicPr>
          <p:cNvPr id="4" name="Рисунок 3" descr="white rectangle.png"/>
          <p:cNvPicPr>
            <a:picLocks noChangeAspect="1"/>
          </p:cNvPicPr>
          <p:nvPr/>
        </p:nvPicPr>
        <p:blipFill>
          <a:blip r:embed="rId4" cstate="screen"/>
          <a:srcRect b="10453"/>
          <a:stretch>
            <a:fillRect/>
          </a:stretch>
        </p:blipFill>
        <p:spPr>
          <a:xfrm>
            <a:off x="0" y="1299706"/>
            <a:ext cx="9144000" cy="5558294"/>
          </a:xfrm>
          <a:prstGeom prst="rect">
            <a:avLst/>
          </a:prstGeom>
        </p:spPr>
      </p:pic>
      <p:sp>
        <p:nvSpPr>
          <p:cNvPr id="2" name="Заголовок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ru-RU" noProof="0" smtClean="0"/>
              <a:t>Образец заголовка</a:t>
            </a:r>
            <a:endParaRPr lang="ru-RU" noProof="0"/>
          </a:p>
        </p:txBody>
      </p:sp>
      <p:sp>
        <p:nvSpPr>
          <p:cNvPr id="3" name="Текст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Tree>
  </p:cSld>
  <p:clrMap bg1="lt1" tx1="dk1" bg2="lt2" tx2="dk2" accent1="accent1" accent2="accent2" accent3="accent3" accent4="accent4" accent5="accent5" accent6="accent6" hlink="hlink" folHlink="folHlink"/>
  <p:sldLayoutIdLst>
    <p:sldLayoutId id="2147483794"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3.xml"/><Relationship Id="rId5" Type="http://schemas.openxmlformats.org/officeDocument/2006/relationships/image" Target="../media/image10.wmf"/><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wmf"/><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116632"/>
            <a:ext cx="4320480" cy="3311863"/>
          </a:xfrm>
        </p:spPr>
        <p:txBody>
          <a:bodyPr/>
          <a:lstStyle/>
          <a:p>
            <a:pPr algn="ctr"/>
            <a:r>
              <a:rPr lang="ru-RU" dirty="0" smtClean="0"/>
              <a:t>Проект </a:t>
            </a:r>
            <a:br>
              <a:rPr lang="ru-RU" dirty="0" smtClean="0"/>
            </a:br>
            <a:r>
              <a:rPr lang="ru-RU" dirty="0" smtClean="0"/>
              <a:t>«Театр и дети»</a:t>
            </a:r>
            <a:br>
              <a:rPr lang="ru-RU" dirty="0" smtClean="0"/>
            </a:br>
            <a:endParaRPr lang="ru-RU" dirty="0"/>
          </a:p>
        </p:txBody>
      </p:sp>
      <p:sp>
        <p:nvSpPr>
          <p:cNvPr id="3" name="Подзаголовок 2"/>
          <p:cNvSpPr>
            <a:spLocks noGrp="1"/>
          </p:cNvSpPr>
          <p:nvPr>
            <p:ph type="subTitle" idx="1"/>
          </p:nvPr>
        </p:nvSpPr>
        <p:spPr>
          <a:xfrm>
            <a:off x="4355976" y="4005064"/>
            <a:ext cx="4608512" cy="2088232"/>
          </a:xfrm>
        </p:spPr>
        <p:txBody>
          <a:bodyPr/>
          <a:lstStyle/>
          <a:p>
            <a:pPr algn="ctr"/>
            <a:r>
              <a:rPr lang="ru-RU" sz="2400" dirty="0" smtClean="0">
                <a:solidFill>
                  <a:srgbClr val="FFFF00"/>
                </a:solidFill>
                <a:latin typeface="Times New Roman" pitchFamily="18" charset="0"/>
                <a:cs typeface="Times New Roman" pitchFamily="18" charset="0"/>
              </a:rPr>
              <a:t>Подготовительная группа детского сада№9 «Радуга»</a:t>
            </a:r>
          </a:p>
          <a:p>
            <a:pPr algn="ctr"/>
            <a:r>
              <a:rPr lang="ru-RU" sz="2400" dirty="0" smtClean="0">
                <a:solidFill>
                  <a:srgbClr val="FFFF00"/>
                </a:solidFill>
                <a:latin typeface="Times New Roman" pitchFamily="18" charset="0"/>
                <a:cs typeface="Times New Roman" pitchFamily="18" charset="0"/>
              </a:rPr>
              <a:t>Воспитатель: Малыгина Татьяна Михайловна</a:t>
            </a:r>
          </a:p>
          <a:p>
            <a:pPr algn="ctr"/>
            <a:endParaRPr lang="ru-RU" sz="2400" dirty="0" smtClean="0">
              <a:solidFill>
                <a:srgbClr val="FFFF00"/>
              </a:solidFill>
              <a:latin typeface="Times New Roman" pitchFamily="18" charset="0"/>
              <a:cs typeface="Times New Roman" pitchFamily="18" charset="0"/>
            </a:endParaRPr>
          </a:p>
          <a:p>
            <a:pPr algn="ctr"/>
            <a:r>
              <a:rPr lang="ru-RU" sz="2400" dirty="0" smtClean="0">
                <a:solidFill>
                  <a:srgbClr val="FFFF00"/>
                </a:solidFill>
                <a:latin typeface="Times New Roman" pitchFamily="18" charset="0"/>
                <a:cs typeface="Times New Roman" pitchFamily="18" charset="0"/>
              </a:rPr>
              <a:t>  г.Куса 2014</a:t>
            </a:r>
            <a:endParaRPr lang="ru-RU" sz="2400" dirty="0">
              <a:solidFill>
                <a:srgbClr val="FFFF00"/>
              </a:solidFill>
              <a:latin typeface="Times New Roman" pitchFamily="18" charset="0"/>
              <a:cs typeface="Times New Roman" pitchFamily="18" charset="0"/>
            </a:endParaRPr>
          </a:p>
        </p:txBody>
      </p:sp>
      <p:pic>
        <p:nvPicPr>
          <p:cNvPr id="2051" name="Picture 3" descr="C:\Users\Admin\AppData\Local\Microsoft\Windows\Temporary Internet Files\Content.IE5\ZMIRMTM5\MC900355243[1].wmf"/>
          <p:cNvPicPr>
            <a:picLocks noChangeAspect="1" noChangeArrowheads="1"/>
          </p:cNvPicPr>
          <p:nvPr/>
        </p:nvPicPr>
        <p:blipFill>
          <a:blip r:embed="rId2" cstate="screen"/>
          <a:srcRect/>
          <a:stretch>
            <a:fillRect/>
          </a:stretch>
        </p:blipFill>
        <p:spPr bwMode="auto">
          <a:xfrm>
            <a:off x="179512" y="2780928"/>
            <a:ext cx="4032448" cy="3888432"/>
          </a:xfrm>
          <a:prstGeom prst="rect">
            <a:avLst/>
          </a:prstGeom>
          <a:noFill/>
        </p:spPr>
      </p:pic>
      <p:pic>
        <p:nvPicPr>
          <p:cNvPr id="2053" name="Picture 5" descr="C:\Users\Admin\AppData\Local\Microsoft\Windows\Temporary Internet Files\Content.IE5\YSX1SB9U\MC900343329[1].wmf"/>
          <p:cNvPicPr>
            <a:picLocks noChangeAspect="1" noChangeArrowheads="1"/>
          </p:cNvPicPr>
          <p:nvPr/>
        </p:nvPicPr>
        <p:blipFill>
          <a:blip r:embed="rId3" cstate="screen"/>
          <a:srcRect/>
          <a:stretch>
            <a:fillRect/>
          </a:stretch>
        </p:blipFill>
        <p:spPr bwMode="auto">
          <a:xfrm>
            <a:off x="4427984" y="101383"/>
            <a:ext cx="4464496" cy="3471633"/>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30188"/>
            <a:ext cx="7287344" cy="1254596"/>
          </a:xfrm>
        </p:spPr>
        <p:txBody>
          <a:bodyPr/>
          <a:lstStyle/>
          <a:p>
            <a:r>
              <a:rPr lang="ru-RU" b="1" dirty="0"/>
              <a:t>Описание  продукта, полученного в результате проекта:</a:t>
            </a:r>
            <a:r>
              <a:rPr lang="ru-RU" dirty="0"/>
              <a:t/>
            </a:r>
            <a:br>
              <a:rPr lang="ru-RU" dirty="0"/>
            </a:br>
            <a:endParaRPr lang="ru-RU" dirty="0"/>
          </a:p>
        </p:txBody>
      </p:sp>
      <p:sp>
        <p:nvSpPr>
          <p:cNvPr id="3" name="Содержимое 2"/>
          <p:cNvSpPr>
            <a:spLocks noGrp="1"/>
          </p:cNvSpPr>
          <p:nvPr>
            <p:ph idx="1"/>
          </p:nvPr>
        </p:nvSpPr>
        <p:spPr>
          <a:xfrm>
            <a:off x="381000" y="2492896"/>
            <a:ext cx="8382000" cy="3024336"/>
          </a:xfrm>
        </p:spPr>
        <p:txBody>
          <a:bodyPr/>
          <a:lstStyle/>
          <a:p>
            <a:pPr lvl="0"/>
            <a:r>
              <a:rPr lang="ru-RU" dirty="0" smtClean="0"/>
              <a:t>Альбом «За кулисами».</a:t>
            </a:r>
            <a:endParaRPr lang="ru-RU" dirty="0"/>
          </a:p>
        </p:txBody>
      </p:sp>
      <p:pic>
        <p:nvPicPr>
          <p:cNvPr id="5" name="Рисунок 4" descr="DSCN3163.JPG"/>
          <p:cNvPicPr>
            <a:picLocks noChangeAspect="1"/>
          </p:cNvPicPr>
          <p:nvPr/>
        </p:nvPicPr>
        <p:blipFill>
          <a:blip r:embed="rId2" cstate="screen"/>
          <a:stretch>
            <a:fillRect/>
          </a:stretch>
        </p:blipFill>
        <p:spPr>
          <a:xfrm>
            <a:off x="4067944" y="3050958"/>
            <a:ext cx="5076056" cy="3807042"/>
          </a:xfrm>
          <a:prstGeom prst="rect">
            <a:avLst/>
          </a:prstGeom>
        </p:spPr>
      </p:pic>
      <p:pic>
        <p:nvPicPr>
          <p:cNvPr id="2051" name="Picture 3" descr="C:\Users\Admin\AppData\Local\Microsoft\Windows\Temporary Internet Files\Content.IE5\YSX1SB9U\MC900089106[1].wmf"/>
          <p:cNvPicPr>
            <a:picLocks noChangeAspect="1" noChangeArrowheads="1"/>
          </p:cNvPicPr>
          <p:nvPr/>
        </p:nvPicPr>
        <p:blipFill>
          <a:blip r:embed="rId3" cstate="screen"/>
          <a:srcRect/>
          <a:stretch>
            <a:fillRect/>
          </a:stretch>
        </p:blipFill>
        <p:spPr bwMode="auto">
          <a:xfrm>
            <a:off x="1331640" y="4437112"/>
            <a:ext cx="1826971" cy="1351483"/>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382000" cy="5318379"/>
          </a:xfrm>
        </p:spPr>
        <p:txBody>
          <a:bodyPr/>
          <a:lstStyle/>
          <a:p>
            <a:pPr lvl="0"/>
            <a:r>
              <a:rPr lang="ru-RU" dirty="0"/>
              <a:t>Альбом  «Виды театра». </a:t>
            </a:r>
            <a:br>
              <a:rPr lang="ru-RU" dirty="0"/>
            </a:br>
            <a:r>
              <a:rPr lang="ru-RU" dirty="0"/>
              <a:t>Альбом «История театра».</a:t>
            </a:r>
            <a:br>
              <a:rPr lang="ru-RU" dirty="0"/>
            </a:br>
            <a:r>
              <a:rPr lang="ru-RU" dirty="0"/>
              <a:t>Фотоальбом «Изящные манеры»</a:t>
            </a:r>
            <a:br>
              <a:rPr lang="ru-RU" dirty="0"/>
            </a:br>
            <a:r>
              <a:rPr lang="ru-RU" dirty="0"/>
              <a:t>Опрос родителей  «Играете ли вы в театр с ребёнком?», «Читает ли ребёнок дома?», « Какая у него любимая книга?».</a:t>
            </a:r>
            <a:br>
              <a:rPr lang="ru-RU" dirty="0"/>
            </a:br>
            <a:endParaRPr lang="ru-RU"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3323987"/>
          </a:xfrm>
        </p:spPr>
        <p:txBody>
          <a:bodyPr/>
          <a:lstStyle/>
          <a:p>
            <a:pPr lvl="0"/>
            <a:r>
              <a:rPr lang="ru-RU" dirty="0"/>
              <a:t>Посещение театра «Омнибуса» в г. Златоусте.</a:t>
            </a:r>
            <a:br>
              <a:rPr lang="ru-RU" dirty="0"/>
            </a:br>
            <a:r>
              <a:rPr lang="ru-RU" dirty="0"/>
              <a:t>Просмотр выступления весёлых клоунов в детском саду.</a:t>
            </a:r>
            <a:br>
              <a:rPr lang="ru-RU" dirty="0"/>
            </a:br>
            <a:endParaRPr lang="ru-RU" dirty="0"/>
          </a:p>
        </p:txBody>
      </p:sp>
      <p:pic>
        <p:nvPicPr>
          <p:cNvPr id="3" name="Рисунок 2" descr="DSCN2932.JPG"/>
          <p:cNvPicPr>
            <a:picLocks noChangeAspect="1"/>
          </p:cNvPicPr>
          <p:nvPr/>
        </p:nvPicPr>
        <p:blipFill>
          <a:blip r:embed="rId2" cstate="screen"/>
          <a:stretch>
            <a:fillRect/>
          </a:stretch>
        </p:blipFill>
        <p:spPr>
          <a:xfrm>
            <a:off x="179512" y="2996952"/>
            <a:ext cx="4830680" cy="362301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descr="DSCN3006.JPG"/>
          <p:cNvPicPr>
            <a:picLocks noChangeAspect="1"/>
          </p:cNvPicPr>
          <p:nvPr/>
        </p:nvPicPr>
        <p:blipFill>
          <a:blip r:embed="rId3" cstate="screen"/>
          <a:stretch>
            <a:fillRect/>
          </a:stretch>
        </p:blipFill>
        <p:spPr>
          <a:xfrm>
            <a:off x="5076056" y="3356992"/>
            <a:ext cx="3851920" cy="28889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1994392"/>
          </a:xfrm>
        </p:spPr>
        <p:txBody>
          <a:bodyPr/>
          <a:lstStyle/>
          <a:p>
            <a:pPr lvl="0"/>
            <a:r>
              <a:rPr lang="ru-RU" dirty="0"/>
              <a:t>Выставка рисунков детей «Злые и добрые поступки».</a:t>
            </a:r>
            <a:br>
              <a:rPr lang="ru-RU" dirty="0"/>
            </a:br>
            <a:endParaRPr lang="ru-RU" dirty="0"/>
          </a:p>
        </p:txBody>
      </p:sp>
      <p:pic>
        <p:nvPicPr>
          <p:cNvPr id="3" name="Рисунок 2" descr="DSCN3117.JPG"/>
          <p:cNvPicPr>
            <a:picLocks noChangeAspect="1"/>
          </p:cNvPicPr>
          <p:nvPr/>
        </p:nvPicPr>
        <p:blipFill>
          <a:blip r:embed="rId2" cstate="screen"/>
          <a:stretch>
            <a:fillRect/>
          </a:stretch>
        </p:blipFill>
        <p:spPr>
          <a:xfrm>
            <a:off x="395536" y="2276872"/>
            <a:ext cx="4680520" cy="37710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Рисунок 3" descr="DSCN3119.JPG"/>
          <p:cNvPicPr>
            <a:picLocks noChangeAspect="1"/>
          </p:cNvPicPr>
          <p:nvPr/>
        </p:nvPicPr>
        <p:blipFill>
          <a:blip r:embed="rId3" cstate="screen"/>
          <a:stretch>
            <a:fillRect/>
          </a:stretch>
        </p:blipFill>
        <p:spPr>
          <a:xfrm>
            <a:off x="3995936" y="2204864"/>
            <a:ext cx="4644008" cy="348300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DSCN3118.JPG"/>
          <p:cNvPicPr>
            <a:picLocks noChangeAspect="1"/>
          </p:cNvPicPr>
          <p:nvPr/>
        </p:nvPicPr>
        <p:blipFill>
          <a:blip r:embed="rId4" cstate="screen"/>
          <a:stretch>
            <a:fillRect/>
          </a:stretch>
        </p:blipFill>
        <p:spPr>
          <a:xfrm>
            <a:off x="3923928" y="2024844"/>
            <a:ext cx="4896544" cy="367240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1994392"/>
          </a:xfrm>
        </p:spPr>
        <p:txBody>
          <a:bodyPr/>
          <a:lstStyle/>
          <a:p>
            <a:pPr lvl="0"/>
            <a:r>
              <a:rPr lang="ru-RU" dirty="0"/>
              <a:t>Изготовление персонажей к сказке «Зимовье зверей».</a:t>
            </a:r>
            <a:br>
              <a:rPr lang="ru-RU" dirty="0"/>
            </a:br>
            <a:endParaRPr lang="ru-RU" dirty="0"/>
          </a:p>
        </p:txBody>
      </p:sp>
      <p:pic>
        <p:nvPicPr>
          <p:cNvPr id="5" name="Рисунок 4" descr="DSCN3147.JPG"/>
          <p:cNvPicPr>
            <a:picLocks noChangeAspect="1"/>
          </p:cNvPicPr>
          <p:nvPr/>
        </p:nvPicPr>
        <p:blipFill>
          <a:blip r:embed="rId2" cstate="screen"/>
          <a:stretch>
            <a:fillRect/>
          </a:stretch>
        </p:blipFill>
        <p:spPr>
          <a:xfrm>
            <a:off x="3779912" y="2996952"/>
            <a:ext cx="5148064" cy="386104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Рисунок 8" descr="DSCN3121.JPG"/>
          <p:cNvPicPr>
            <a:picLocks noChangeAspect="1"/>
          </p:cNvPicPr>
          <p:nvPr/>
        </p:nvPicPr>
        <p:blipFill>
          <a:blip r:embed="rId3" cstate="screen"/>
          <a:stretch>
            <a:fillRect/>
          </a:stretch>
        </p:blipFill>
        <p:spPr>
          <a:xfrm>
            <a:off x="323528" y="1556792"/>
            <a:ext cx="5220072" cy="391505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318379"/>
          </a:xfrm>
        </p:spPr>
        <p:txBody>
          <a:bodyPr/>
          <a:lstStyle/>
          <a:p>
            <a:pPr lvl="0"/>
            <a:r>
              <a:rPr lang="ru-RU" dirty="0"/>
              <a:t>Литературно – театральная гостиная совместно с родителями</a:t>
            </a:r>
            <a:br>
              <a:rPr lang="ru-RU" dirty="0"/>
            </a:br>
            <a:r>
              <a:rPr lang="ru-RU" dirty="0"/>
              <a:t>(драматизация сказки «Колобок», показ кукольного театра «Репка», настольного «Три медведя» и «Маша  и  медведь», пальчикового «Кот, петух и лиса»)</a:t>
            </a:r>
            <a:br>
              <a:rPr lang="ru-RU" dirty="0"/>
            </a:br>
            <a:endParaRPr lang="ru-RU" dirty="0"/>
          </a:p>
        </p:txBody>
      </p:sp>
      <p:pic>
        <p:nvPicPr>
          <p:cNvPr id="35842" name="Picture 2" descr="C:\Users\Admin\AppData\Local\Microsoft\Windows\Temporary Internet Files\Content.IE5\ZMIRMTM5\MC900334170[3].wmf"/>
          <p:cNvPicPr>
            <a:picLocks noChangeAspect="1" noChangeArrowheads="1"/>
          </p:cNvPicPr>
          <p:nvPr/>
        </p:nvPicPr>
        <p:blipFill>
          <a:blip r:embed="rId2" cstate="screen"/>
          <a:srcRect/>
          <a:stretch>
            <a:fillRect/>
          </a:stretch>
        </p:blipFill>
        <p:spPr bwMode="auto">
          <a:xfrm>
            <a:off x="3347864" y="4797152"/>
            <a:ext cx="1732788" cy="1824228"/>
          </a:xfrm>
          <a:prstGeom prst="rect">
            <a:avLst/>
          </a:prstGeom>
          <a:noFill/>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N3077.JPG"/>
          <p:cNvPicPr>
            <a:picLocks noChangeAspect="1"/>
          </p:cNvPicPr>
          <p:nvPr/>
        </p:nvPicPr>
        <p:blipFill>
          <a:blip r:embed="rId2" cstate="screen"/>
          <a:stretch>
            <a:fillRect/>
          </a:stretch>
        </p:blipFill>
        <p:spPr>
          <a:xfrm>
            <a:off x="3635896" y="2726922"/>
            <a:ext cx="5508104" cy="413107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3" name="Рисунок 2" descr="DSCN3084.JPG"/>
          <p:cNvPicPr>
            <a:picLocks noChangeAspect="1"/>
          </p:cNvPicPr>
          <p:nvPr/>
        </p:nvPicPr>
        <p:blipFill>
          <a:blip r:embed="rId3" cstate="screen"/>
          <a:stretch>
            <a:fillRect/>
          </a:stretch>
        </p:blipFill>
        <p:spPr>
          <a:xfrm>
            <a:off x="179512" y="260648"/>
            <a:ext cx="5868144" cy="440110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SCN3089.JPG"/>
          <p:cNvPicPr>
            <a:picLocks noChangeAspect="1"/>
          </p:cNvPicPr>
          <p:nvPr/>
        </p:nvPicPr>
        <p:blipFill>
          <a:blip r:embed="rId2" cstate="screen"/>
          <a:stretch>
            <a:fillRect/>
          </a:stretch>
        </p:blipFill>
        <p:spPr>
          <a:xfrm>
            <a:off x="755576" y="476672"/>
            <a:ext cx="4464496" cy="322266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3" name="Рисунок 2" descr="DSCN3095.JPG"/>
          <p:cNvPicPr>
            <a:picLocks noChangeAspect="1"/>
          </p:cNvPicPr>
          <p:nvPr/>
        </p:nvPicPr>
        <p:blipFill>
          <a:blip r:embed="rId3" cstate="screen"/>
          <a:stretch>
            <a:fillRect/>
          </a:stretch>
        </p:blipFill>
        <p:spPr>
          <a:xfrm>
            <a:off x="3923928" y="2780928"/>
            <a:ext cx="5076056" cy="380704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N3101.JPG"/>
          <p:cNvPicPr>
            <a:picLocks noChangeAspect="1"/>
          </p:cNvPicPr>
          <p:nvPr/>
        </p:nvPicPr>
        <p:blipFill>
          <a:blip r:embed="rId2" cstate="screen"/>
          <a:stretch>
            <a:fillRect/>
          </a:stretch>
        </p:blipFill>
        <p:spPr>
          <a:xfrm>
            <a:off x="0" y="116632"/>
            <a:ext cx="5148064" cy="386104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3" name="Рисунок 2" descr="DSCN3098.JPG"/>
          <p:cNvPicPr>
            <a:picLocks noChangeAspect="1"/>
          </p:cNvPicPr>
          <p:nvPr/>
        </p:nvPicPr>
        <p:blipFill>
          <a:blip r:embed="rId3" cstate="screen"/>
          <a:stretch>
            <a:fillRect/>
          </a:stretch>
        </p:blipFill>
        <p:spPr>
          <a:xfrm>
            <a:off x="3635896" y="2888940"/>
            <a:ext cx="5292080" cy="39690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N3103.JPG"/>
          <p:cNvPicPr>
            <a:picLocks noChangeAspect="1"/>
          </p:cNvPicPr>
          <p:nvPr/>
        </p:nvPicPr>
        <p:blipFill>
          <a:blip r:embed="rId2" cstate="screen"/>
          <a:stretch>
            <a:fillRect/>
          </a:stretch>
        </p:blipFill>
        <p:spPr>
          <a:xfrm>
            <a:off x="179512" y="188640"/>
            <a:ext cx="5184576" cy="388843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3" name="Рисунок 2" descr="DSCN3102.JPG"/>
          <p:cNvPicPr>
            <a:picLocks noChangeAspect="1"/>
          </p:cNvPicPr>
          <p:nvPr/>
        </p:nvPicPr>
        <p:blipFill>
          <a:blip r:embed="rId3" cstate="screen"/>
          <a:stretch>
            <a:fillRect/>
          </a:stretch>
        </p:blipFill>
        <p:spPr>
          <a:xfrm>
            <a:off x="4139952" y="3104964"/>
            <a:ext cx="5004048" cy="37530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1" y="260648"/>
            <a:ext cx="6840760" cy="864096"/>
          </a:xfrm>
        </p:spPr>
        <p:txBody>
          <a:bodyPr/>
          <a:lstStyle/>
          <a:p>
            <a:pPr algn="ctr"/>
            <a:r>
              <a:rPr lang="ru-RU" sz="4400" b="1" dirty="0" smtClean="0">
                <a:latin typeface="Times New Roman" pitchFamily="18" charset="0"/>
                <a:cs typeface="Times New Roman" pitchFamily="18" charset="0"/>
              </a:rPr>
              <a:t>Актуальность проекта</a:t>
            </a:r>
            <a:r>
              <a:rPr lang="ru-RU" b="1" dirty="0" smtClean="0"/>
              <a:t>:</a:t>
            </a:r>
            <a:r>
              <a:rPr lang="ru-RU" dirty="0" smtClean="0"/>
              <a:t/>
            </a:r>
            <a:br>
              <a:rPr lang="ru-RU" dirty="0" smtClean="0"/>
            </a:br>
            <a:endParaRPr lang="ru-RU" dirty="0"/>
          </a:p>
        </p:txBody>
      </p:sp>
      <p:sp>
        <p:nvSpPr>
          <p:cNvPr id="3" name="Подзаголовок 2"/>
          <p:cNvSpPr>
            <a:spLocks noGrp="1"/>
          </p:cNvSpPr>
          <p:nvPr>
            <p:ph type="subTitle" idx="1"/>
          </p:nvPr>
        </p:nvSpPr>
        <p:spPr>
          <a:xfrm>
            <a:off x="251520" y="980728"/>
            <a:ext cx="8712967" cy="5616624"/>
          </a:xfrm>
        </p:spPr>
        <p:txBody>
          <a:bodyPr/>
          <a:lstStyle/>
          <a:p>
            <a:pPr lvl="0">
              <a:buFont typeface="Wingdings" pitchFamily="2" charset="2"/>
              <a:buChar char="§"/>
            </a:pPr>
            <a:r>
              <a:rPr lang="ru-RU" sz="2400" dirty="0" smtClean="0">
                <a:latin typeface="Times New Roman" pitchFamily="18" charset="0"/>
                <a:cs typeface="Times New Roman" pitchFamily="18" charset="0"/>
              </a:rPr>
              <a:t>Знакомясь с различными видами театра, а так же участвуя в театрализованной деятельности, дети знакомятся с окружающим миром во всем его многообразии через образы,  звуки.</a:t>
            </a:r>
          </a:p>
          <a:p>
            <a:pPr lvl="0">
              <a:buFont typeface="Wingdings" pitchFamily="2" charset="2"/>
              <a:buChar char="§"/>
            </a:pPr>
            <a:r>
              <a:rPr lang="ru-RU" sz="2400" dirty="0" smtClean="0">
                <a:latin typeface="Times New Roman" pitchFamily="18" charset="0"/>
                <a:cs typeface="Times New Roman" pitchFamily="18" charset="0"/>
              </a:rPr>
              <a:t>С театрализованной деятельностью тесно связано и совершенствование речи, так как в процессе работы над выразительностью реплик персонажей, собственных высказываний незаметно активизируется словарь ребенка, совершенствуется звуковая культура его речи, ее интонационный строй.</a:t>
            </a:r>
          </a:p>
          <a:p>
            <a:pPr lvl="0">
              <a:buFont typeface="Wingdings" pitchFamily="2" charset="2"/>
              <a:buChar char="§"/>
            </a:pPr>
            <a:r>
              <a:rPr lang="ru-RU" sz="2400" dirty="0" smtClean="0">
                <a:latin typeface="Times New Roman" pitchFamily="18" charset="0"/>
                <a:cs typeface="Times New Roman" pitchFamily="18" charset="0"/>
              </a:rPr>
              <a:t>Театрализованная деятельность является источником развития чувств, глубоких переживаний ребенка, приобщает его к духовным ценностям., заставляют его сочувствовать персонажам, сопереживать разыгрываемые события.</a:t>
            </a:r>
          </a:p>
          <a:p>
            <a:pPr lvl="0">
              <a:buFont typeface="Wingdings" pitchFamily="2" charset="2"/>
              <a:buChar char="§"/>
            </a:pPr>
            <a:r>
              <a:rPr lang="ru-RU" sz="2400" dirty="0" smtClean="0">
                <a:latin typeface="Times New Roman" pitchFamily="18" charset="0"/>
                <a:cs typeface="Times New Roman" pitchFamily="18" charset="0"/>
              </a:rPr>
              <a:t>Театрализованная деятельность также позволяет формировать опыт социальных навыков  поведения благодаря тому, что каждое литературное произведение или сказка для детей дошкольного возраста всегда имеют нравственную направленность. Любимые герои становятся образцами для подражания. </a:t>
            </a:r>
          </a:p>
          <a:p>
            <a:pPr algn="ctr">
              <a:buFont typeface="Arial" pitchFamily="34" charset="0"/>
              <a:buChar char="•"/>
            </a:pPr>
            <a:endParaRPr lang="ru-RU" sz="20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3323987"/>
          </a:xfrm>
        </p:spPr>
        <p:txBody>
          <a:bodyPr/>
          <a:lstStyle/>
          <a:p>
            <a:pPr lvl="0"/>
            <a:r>
              <a:rPr lang="ru-RU" dirty="0"/>
              <a:t>Выставка бутафорных предметов  из пластилина - «Чудо – букеты».</a:t>
            </a:r>
            <a:br>
              <a:rPr lang="ru-RU" dirty="0"/>
            </a:br>
            <a:r>
              <a:rPr lang="ru-RU" dirty="0"/>
              <a:t>Выставка рисунков по сказке «Два жадных медвежонка».</a:t>
            </a:r>
            <a:br>
              <a:rPr lang="ru-RU" dirty="0"/>
            </a:br>
            <a:endParaRPr lang="ru-RU" dirty="0"/>
          </a:p>
        </p:txBody>
      </p:sp>
      <p:pic>
        <p:nvPicPr>
          <p:cNvPr id="3" name="Рисунок 2" descr="DSCN3165.JPG"/>
          <p:cNvPicPr>
            <a:picLocks noChangeAspect="1"/>
          </p:cNvPicPr>
          <p:nvPr/>
        </p:nvPicPr>
        <p:blipFill>
          <a:blip r:embed="rId2" cstate="screen"/>
          <a:stretch>
            <a:fillRect/>
          </a:stretch>
        </p:blipFill>
        <p:spPr>
          <a:xfrm>
            <a:off x="4428474" y="3429000"/>
            <a:ext cx="4440003" cy="31683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DSCN3166.JPG"/>
          <p:cNvPicPr>
            <a:picLocks noChangeAspect="1"/>
          </p:cNvPicPr>
          <p:nvPr/>
        </p:nvPicPr>
        <p:blipFill>
          <a:blip r:embed="rId3" cstate="screen"/>
          <a:stretch>
            <a:fillRect/>
          </a:stretch>
        </p:blipFill>
        <p:spPr>
          <a:xfrm>
            <a:off x="395536" y="3068960"/>
            <a:ext cx="3888432" cy="29163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382000" cy="4653582"/>
          </a:xfrm>
        </p:spPr>
        <p:txBody>
          <a:bodyPr/>
          <a:lstStyle/>
          <a:p>
            <a:r>
              <a:rPr lang="ru-RU" b="1" dirty="0"/>
              <a:t>Участники проекта: </a:t>
            </a:r>
            <a:r>
              <a:rPr lang="ru-RU" dirty="0"/>
              <a:t>дети подготовительной группы, их родители, воспитатель, </a:t>
            </a:r>
            <a:r>
              <a:rPr lang="ru-RU" dirty="0" smtClean="0"/>
              <a:t>логопед, музыкальный руководитель, воспитатель по физической культуре.</a:t>
            </a:r>
            <a:r>
              <a:rPr lang="ru-RU" dirty="0"/>
              <a:t/>
            </a:r>
            <a:br>
              <a:rPr lang="ru-RU" dirty="0"/>
            </a:br>
            <a:endParaRPr lang="ru-RU" dirty="0"/>
          </a:p>
        </p:txBody>
      </p:sp>
      <p:pic>
        <p:nvPicPr>
          <p:cNvPr id="8" name="Рисунок 7" descr="DSCN2929.JPG"/>
          <p:cNvPicPr>
            <a:picLocks noChangeAspect="1"/>
          </p:cNvPicPr>
          <p:nvPr/>
        </p:nvPicPr>
        <p:blipFill>
          <a:blip r:embed="rId2" cstate="screen"/>
          <a:stretch>
            <a:fillRect/>
          </a:stretch>
        </p:blipFill>
        <p:spPr>
          <a:xfrm>
            <a:off x="5076056" y="3645024"/>
            <a:ext cx="3816424" cy="28803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descr="DSCN3156.JPG"/>
          <p:cNvPicPr>
            <a:picLocks noChangeAspect="1"/>
          </p:cNvPicPr>
          <p:nvPr/>
        </p:nvPicPr>
        <p:blipFill>
          <a:blip r:embed="rId3" cstate="screen"/>
          <a:stretch>
            <a:fillRect/>
          </a:stretch>
        </p:blipFill>
        <p:spPr>
          <a:xfrm>
            <a:off x="1403648" y="3789040"/>
            <a:ext cx="3923928" cy="294294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3988784"/>
          </a:xfrm>
        </p:spPr>
        <p:txBody>
          <a:bodyPr/>
          <a:lstStyle/>
          <a:p>
            <a:r>
              <a:rPr lang="ru-RU" b="1" dirty="0"/>
              <a:t>Материально – технические ресурсы: </a:t>
            </a:r>
            <a:r>
              <a:rPr lang="ru-RU" dirty="0"/>
              <a:t/>
            </a:r>
            <a:br>
              <a:rPr lang="ru-RU" dirty="0"/>
            </a:br>
            <a:r>
              <a:rPr lang="ru-RU" dirty="0"/>
              <a:t>- театральный уголок в </a:t>
            </a:r>
            <a:r>
              <a:rPr lang="ru-RU" dirty="0" smtClean="0"/>
              <a:t>группе</a:t>
            </a:r>
            <a:br>
              <a:rPr lang="ru-RU" dirty="0" smtClean="0"/>
            </a:br>
            <a:r>
              <a:rPr lang="ru-RU" dirty="0" smtClean="0"/>
              <a:t> </a:t>
            </a:r>
            <a:r>
              <a:rPr lang="ru-RU" dirty="0"/>
              <a:t>- разнообразные виды театров</a:t>
            </a:r>
            <a:br>
              <a:rPr lang="ru-RU" dirty="0"/>
            </a:br>
            <a:r>
              <a:rPr lang="ru-RU" dirty="0"/>
              <a:t/>
            </a:r>
            <a:br>
              <a:rPr lang="ru-RU" dirty="0"/>
            </a:br>
            <a:endParaRPr lang="ru-RU" dirty="0"/>
          </a:p>
        </p:txBody>
      </p:sp>
      <p:pic>
        <p:nvPicPr>
          <p:cNvPr id="5" name="Рисунок 4" descr="DSCN3170.JPG"/>
          <p:cNvPicPr>
            <a:picLocks noChangeAspect="1"/>
          </p:cNvPicPr>
          <p:nvPr/>
        </p:nvPicPr>
        <p:blipFill>
          <a:blip r:embed="rId2" cstate="screen"/>
          <a:stretch>
            <a:fillRect/>
          </a:stretch>
        </p:blipFill>
        <p:spPr>
          <a:xfrm>
            <a:off x="4139952" y="2996952"/>
            <a:ext cx="4788024" cy="3591018"/>
          </a:xfrm>
          <a:prstGeom prst="ellipse">
            <a:avLst/>
          </a:prstGeom>
          <a:ln>
            <a:noFill/>
          </a:ln>
          <a:effectLst>
            <a:softEdge rad="112500"/>
          </a:effectLst>
        </p:spPr>
      </p:pic>
      <p:pic>
        <p:nvPicPr>
          <p:cNvPr id="6" name="Рисунок 5" descr="DSCN3099.JPG"/>
          <p:cNvPicPr>
            <a:picLocks noChangeAspect="1"/>
          </p:cNvPicPr>
          <p:nvPr/>
        </p:nvPicPr>
        <p:blipFill>
          <a:blip r:embed="rId3" cstate="screen"/>
          <a:stretch>
            <a:fillRect/>
          </a:stretch>
        </p:blipFill>
        <p:spPr>
          <a:xfrm>
            <a:off x="323528" y="3140968"/>
            <a:ext cx="4187957" cy="3140968"/>
          </a:xfrm>
          <a:prstGeom prst="ellipse">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2492990"/>
          </a:xfrm>
        </p:spPr>
        <p:txBody>
          <a:bodyPr/>
          <a:lstStyle/>
          <a:p>
            <a:r>
              <a:rPr lang="ru-RU" sz="3600" dirty="0">
                <a:latin typeface="Times New Roman" pitchFamily="18" charset="0"/>
                <a:cs typeface="Times New Roman" pitchFamily="18" charset="0"/>
              </a:rPr>
              <a:t>- костюмы</a:t>
            </a:r>
            <a:br>
              <a:rPr lang="ru-RU" sz="3600" dirty="0">
                <a:latin typeface="Times New Roman" pitchFamily="18" charset="0"/>
                <a:cs typeface="Times New Roman" pitchFamily="18" charset="0"/>
              </a:rPr>
            </a:br>
            <a:r>
              <a:rPr lang="ru-RU" sz="3600" dirty="0">
                <a:latin typeface="Times New Roman" pitchFamily="18" charset="0"/>
                <a:cs typeface="Times New Roman" pitchFamily="18" charset="0"/>
              </a:rPr>
              <a:t>- детские музыкальные инструменты</a:t>
            </a:r>
            <a:br>
              <a:rPr lang="ru-RU" sz="3600" dirty="0">
                <a:latin typeface="Times New Roman" pitchFamily="18" charset="0"/>
                <a:cs typeface="Times New Roman" pitchFamily="18" charset="0"/>
              </a:rPr>
            </a:br>
            <a:r>
              <a:rPr lang="ru-RU" sz="3600" dirty="0">
                <a:latin typeface="Times New Roman" pitchFamily="18" charset="0"/>
                <a:cs typeface="Times New Roman" pitchFamily="18" charset="0"/>
              </a:rPr>
              <a:t>- наглядные иллюстрации сказок</a:t>
            </a:r>
            <a:br>
              <a:rPr lang="ru-RU" sz="3600" dirty="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smtClean="0"/>
              <a:t> </a:t>
            </a:r>
            <a:r>
              <a:rPr lang="ru-RU" sz="3600" dirty="0"/>
              <a:t>пособия  и материалы для продуктивной деятельности</a:t>
            </a:r>
            <a:endParaRPr lang="ru-RU" sz="3600" dirty="0">
              <a:latin typeface="Times New Roman" pitchFamily="18" charset="0"/>
              <a:cs typeface="Times New Roman" pitchFamily="18" charset="0"/>
            </a:endParaRPr>
          </a:p>
        </p:txBody>
      </p:sp>
      <p:pic>
        <p:nvPicPr>
          <p:cNvPr id="4" name="Рисунок 3" descr="DSCN3097.JPG"/>
          <p:cNvPicPr>
            <a:picLocks noChangeAspect="1"/>
          </p:cNvPicPr>
          <p:nvPr/>
        </p:nvPicPr>
        <p:blipFill>
          <a:blip r:embed="rId2" cstate="screen"/>
          <a:stretch>
            <a:fillRect/>
          </a:stretch>
        </p:blipFill>
        <p:spPr>
          <a:xfrm>
            <a:off x="4427984" y="3140968"/>
            <a:ext cx="4355976" cy="3266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DSCN3157.JPG"/>
          <p:cNvPicPr>
            <a:picLocks noChangeAspect="1"/>
          </p:cNvPicPr>
          <p:nvPr/>
        </p:nvPicPr>
        <p:blipFill>
          <a:blip r:embed="rId3" cstate="screen"/>
          <a:stretch>
            <a:fillRect/>
          </a:stretch>
        </p:blipFill>
        <p:spPr>
          <a:xfrm>
            <a:off x="179512" y="3212976"/>
            <a:ext cx="3852936" cy="28897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N3162.JPG"/>
          <p:cNvPicPr>
            <a:picLocks noChangeAspect="1"/>
          </p:cNvPicPr>
          <p:nvPr/>
        </p:nvPicPr>
        <p:blipFill>
          <a:blip r:embed="rId2" cstate="screen"/>
          <a:stretch>
            <a:fillRect/>
          </a:stretch>
        </p:blipFill>
        <p:spPr>
          <a:xfrm>
            <a:off x="251520" y="332656"/>
            <a:ext cx="5184576" cy="38884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Рисунок 2" descr="DSCN3172.JPG"/>
          <p:cNvPicPr>
            <a:picLocks noChangeAspect="1"/>
          </p:cNvPicPr>
          <p:nvPr/>
        </p:nvPicPr>
        <p:blipFill>
          <a:blip r:embed="rId3" cstate="screen"/>
          <a:stretch>
            <a:fillRect/>
          </a:stretch>
        </p:blipFill>
        <p:spPr>
          <a:xfrm>
            <a:off x="4283968" y="3140968"/>
            <a:ext cx="4475989" cy="3356992"/>
          </a:xfrm>
          <a:prstGeom prst="rect">
            <a:avLst/>
          </a:prstGeom>
          <a:ln>
            <a:noFill/>
          </a:ln>
          <a:effectLst>
            <a:outerShdw blurRad="190500" algn="tl" rotWithShape="0">
              <a:srgbClr val="000000">
                <a:alpha val="70000"/>
              </a:srgbClr>
            </a:outerShdw>
          </a:effectLst>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10026"/>
            <a:ext cx="8382000" cy="6537174"/>
          </a:xfrm>
        </p:spPr>
        <p:txBody>
          <a:bodyPr/>
          <a:lstStyle/>
          <a:p>
            <a:r>
              <a:rPr lang="ru-RU" sz="4000" b="1" dirty="0">
                <a:latin typeface="Times New Roman" pitchFamily="18" charset="0"/>
                <a:cs typeface="Times New Roman" pitchFamily="18" charset="0"/>
              </a:rPr>
              <a:t>Ожидаемый результат:</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Обогатится театральный опыт дошкольников, расширится их кругозор.</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У детей появится интерес к театрализованной игре, обогатится содержание игр, а также диапазон сюжетов и ролей.</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У детей сформируются представленье о правилах поведения в театре.</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У родителей сформируется представленье о театрализованной игре детей, как об одном из наиболее важных видов деятельности в дошкольном возрасте.</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Повысится культурный уровень дошкольников.</a:t>
            </a:r>
            <a:r>
              <a:rPr lang="ru-RU" dirty="0"/>
              <a:t/>
            </a:r>
            <a:br>
              <a:rPr lang="ru-RU" dirty="0"/>
            </a:br>
            <a:endParaRPr lang="ru-RU"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204776"/>
          </a:xfrm>
        </p:spPr>
        <p:txBody>
          <a:bodyPr/>
          <a:lstStyle/>
          <a:p>
            <a:r>
              <a:rPr lang="ru-RU" sz="3200" b="1" dirty="0"/>
              <a:t>Список используемой литературы:</a:t>
            </a:r>
            <a:r>
              <a:rPr lang="ru-RU" sz="3200" dirty="0"/>
              <a:t/>
            </a:r>
            <a:br>
              <a:rPr lang="ru-RU" sz="3200" dirty="0"/>
            </a:br>
            <a:r>
              <a:rPr lang="ru-RU" sz="3200" dirty="0"/>
              <a:t>Маханева М.Д. Занятия по театрализованной деятельности в детском саду. – М.:ТЦ Сфера,2007; Петрова Т.И., Сергеева Е.Л., Петрова Е.С. Театрализованные игры в детском саду: Разработки занятий для всех возрастных групп с методическими рекомендациями. – М.: Школьная пресса, 2004; Титова М.Г., Яковлева Г.В. Формирование творческих способностей детей дошкольного возраста через игры – драматизации и театрализованные представления /Методическое пособие для педагогов ДОУ. – Челябинск : Изд-во Марины Волковой, 2007.</a:t>
            </a:r>
            <a:br>
              <a:rPr lang="ru-RU" sz="3200" dirty="0"/>
            </a:br>
            <a:endParaRPr lang="ru-RU" sz="32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484578"/>
          </a:xfrm>
        </p:spPr>
        <p:txBody>
          <a:bodyPr/>
          <a:lstStyle/>
          <a:p>
            <a:r>
              <a:rPr lang="ru-RU" sz="3600" b="1" dirty="0"/>
              <a:t>Организационные формы работы над проектом:</a:t>
            </a:r>
            <a:r>
              <a:rPr lang="ru-RU" sz="3600" dirty="0"/>
              <a:t/>
            </a:r>
            <a:br>
              <a:rPr lang="ru-RU" sz="3600" dirty="0"/>
            </a:br>
            <a:r>
              <a:rPr lang="ru-RU" sz="3600" dirty="0"/>
              <a:t>Беседа,  наблюдения,  экскурсия, решение  проблемных  ситуаций,  ситуативный разговор,  пальчиковая  гимнастика,  чтение художественных произведений  (сказки, рассказы о животных),  артикуляционная гимнастика,  логоритмика,  заучивание небольших текстов театрализованных  игр,  проведение игры «Подскажи словечко»,  упражнение  «Расскажи стихи руками»,</a:t>
            </a:r>
            <a:endParaRPr lang="ru-RU" sz="36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481774"/>
          </a:xfrm>
        </p:spPr>
        <p:txBody>
          <a:bodyPr/>
          <a:lstStyle/>
          <a:p>
            <a:r>
              <a:rPr lang="ru-RU" sz="3600" dirty="0"/>
              <a:t>овладение  детьми  выразительными  средствами  для  создания  образа  персонажа:</a:t>
            </a:r>
            <a:br>
              <a:rPr lang="ru-RU" sz="3600" dirty="0"/>
            </a:br>
            <a:r>
              <a:rPr lang="ru-RU" sz="3600" dirty="0"/>
              <a:t>- движение</a:t>
            </a:r>
            <a:br>
              <a:rPr lang="ru-RU" sz="3600" dirty="0"/>
            </a:br>
            <a:r>
              <a:rPr lang="ru-RU" sz="3600" dirty="0"/>
              <a:t>-поза</a:t>
            </a:r>
            <a:br>
              <a:rPr lang="ru-RU" sz="3600" dirty="0"/>
            </a:br>
            <a:r>
              <a:rPr lang="ru-RU" sz="3600" dirty="0"/>
              <a:t>-мимика</a:t>
            </a:r>
            <a:br>
              <a:rPr lang="ru-RU" sz="3600" dirty="0"/>
            </a:br>
            <a:r>
              <a:rPr lang="ru-RU" sz="3600" dirty="0"/>
              <a:t>- жест</a:t>
            </a:r>
            <a:br>
              <a:rPr lang="ru-RU" sz="3600" dirty="0"/>
            </a:br>
            <a:r>
              <a:rPr lang="ru-RU" sz="3600" dirty="0"/>
              <a:t>- речевая интонация</a:t>
            </a:r>
            <a:br>
              <a:rPr lang="ru-RU" sz="3600" dirty="0"/>
            </a:br>
            <a:r>
              <a:rPr lang="ru-RU" sz="3600" dirty="0"/>
              <a:t>Игра творческая, театрализованная, дидактическая, сюжетно – ролевая, рисование, лепка, конструирование, моделирование, слушание и  исполнение песен;</a:t>
            </a:r>
            <a:br>
              <a:rPr lang="ru-RU" sz="3600" dirty="0"/>
            </a:br>
            <a:endParaRPr lang="ru-RU" sz="3600"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N3062.JPG"/>
          <p:cNvPicPr>
            <a:picLocks noChangeAspect="1"/>
          </p:cNvPicPr>
          <p:nvPr/>
        </p:nvPicPr>
        <p:blipFill>
          <a:blip r:embed="rId2" cstate="screen"/>
          <a:stretch>
            <a:fillRect/>
          </a:stretch>
        </p:blipFill>
        <p:spPr>
          <a:xfrm>
            <a:off x="251520" y="188640"/>
            <a:ext cx="5940152" cy="445511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4" name="Рисунок 3" descr="DSCN3072.JPG"/>
          <p:cNvPicPr>
            <a:picLocks noChangeAspect="1"/>
          </p:cNvPicPr>
          <p:nvPr/>
        </p:nvPicPr>
        <p:blipFill>
          <a:blip r:embed="rId3" cstate="screen"/>
          <a:stretch>
            <a:fillRect/>
          </a:stretch>
        </p:blipFill>
        <p:spPr>
          <a:xfrm>
            <a:off x="3995936" y="2924944"/>
            <a:ext cx="5004048" cy="375303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1994392"/>
          </a:xfrm>
        </p:spPr>
        <p:txBody>
          <a:bodyPr/>
          <a:lstStyle/>
          <a:p>
            <a:r>
              <a:rPr lang="ru-RU" b="1" dirty="0"/>
              <a:t>Вид проекта: </a:t>
            </a:r>
            <a:r>
              <a:rPr lang="ru-RU" b="1" dirty="0" smtClean="0"/>
              <a:t/>
            </a:r>
            <a:br>
              <a:rPr lang="ru-RU" b="1" dirty="0" smtClean="0"/>
            </a:br>
            <a:r>
              <a:rPr lang="ru-RU" dirty="0" smtClean="0"/>
              <a:t>литературно - </a:t>
            </a:r>
            <a:r>
              <a:rPr lang="ru-RU" dirty="0"/>
              <a:t>творческий</a:t>
            </a:r>
            <a:br>
              <a:rPr lang="ru-RU" dirty="0"/>
            </a:br>
            <a:endParaRPr lang="ru-RU" dirty="0"/>
          </a:p>
        </p:txBody>
      </p:sp>
      <p:sp>
        <p:nvSpPr>
          <p:cNvPr id="3" name="Текст 2"/>
          <p:cNvSpPr>
            <a:spLocks noGrp="1"/>
          </p:cNvSpPr>
          <p:nvPr>
            <p:ph type="body" sz="quarter" idx="10"/>
          </p:nvPr>
        </p:nvSpPr>
        <p:spPr>
          <a:xfrm flipV="1">
            <a:off x="3059832" y="1988840"/>
            <a:ext cx="5775176" cy="3862142"/>
          </a:xfrm>
        </p:spPr>
        <p:txBody>
          <a:bodyPr/>
          <a:lstStyle/>
          <a:p>
            <a:endParaRPr lang="ru-RU" dirty="0"/>
          </a:p>
        </p:txBody>
      </p:sp>
      <p:pic>
        <p:nvPicPr>
          <p:cNvPr id="1028" name="Picture 4" descr="C:\Users\Admin\AppData\Local\Microsoft\Windows\Temporary Internet Files\Content.IE5\T5H8DTR0\MC900412398[1].wmf"/>
          <p:cNvPicPr>
            <a:picLocks noChangeAspect="1" noChangeArrowheads="1"/>
          </p:cNvPicPr>
          <p:nvPr/>
        </p:nvPicPr>
        <p:blipFill>
          <a:blip r:embed="rId2" cstate="screen"/>
          <a:srcRect/>
          <a:stretch>
            <a:fillRect/>
          </a:stretch>
        </p:blipFill>
        <p:spPr bwMode="auto">
          <a:xfrm>
            <a:off x="6722198" y="0"/>
            <a:ext cx="2421802" cy="1623588"/>
          </a:xfrm>
          <a:prstGeom prst="rect">
            <a:avLst/>
          </a:prstGeom>
          <a:noFill/>
        </p:spPr>
      </p:pic>
      <p:pic>
        <p:nvPicPr>
          <p:cNvPr id="1029" name="Picture 5" descr="C:\Users\Admin\AppData\Local\Microsoft\Windows\Temporary Internet Files\Content.IE5\ZMIRMTM5\MC900334170[1].wmf"/>
          <p:cNvPicPr>
            <a:picLocks noChangeAspect="1" noChangeArrowheads="1"/>
          </p:cNvPicPr>
          <p:nvPr/>
        </p:nvPicPr>
        <p:blipFill>
          <a:blip r:embed="rId3" cstate="screen"/>
          <a:srcRect/>
          <a:stretch>
            <a:fillRect/>
          </a:stretch>
        </p:blipFill>
        <p:spPr bwMode="auto">
          <a:xfrm>
            <a:off x="179512" y="4509120"/>
            <a:ext cx="1732788" cy="1824228"/>
          </a:xfrm>
          <a:prstGeom prst="rect">
            <a:avLst/>
          </a:prstGeom>
          <a:noFill/>
        </p:spPr>
      </p:pic>
      <p:pic>
        <p:nvPicPr>
          <p:cNvPr id="9" name="Рисунок 8" descr="RSCN2976.JPG"/>
          <p:cNvPicPr>
            <a:picLocks noChangeAspect="1"/>
          </p:cNvPicPr>
          <p:nvPr/>
        </p:nvPicPr>
        <p:blipFill>
          <a:blip r:embed="rId4" cstate="screen"/>
          <a:stretch>
            <a:fillRect/>
          </a:stretch>
        </p:blipFill>
        <p:spPr>
          <a:xfrm>
            <a:off x="2123728" y="1700808"/>
            <a:ext cx="6768752" cy="4896544"/>
          </a:xfrm>
          <a:prstGeom prst="rect">
            <a:avLst/>
          </a:prstGeom>
        </p:spPr>
      </p:pic>
      <p:pic>
        <p:nvPicPr>
          <p:cNvPr id="1033" name="Picture 9" descr="C:\Users\Admin\AppData\Local\Microsoft\Windows\Temporary Internet Files\Content.IE5\5NFNDLZ8\MC900290684[1].wmf"/>
          <p:cNvPicPr>
            <a:picLocks noChangeAspect="1" noChangeArrowheads="1"/>
          </p:cNvPicPr>
          <p:nvPr/>
        </p:nvPicPr>
        <p:blipFill>
          <a:blip r:embed="rId5" cstate="screen"/>
          <a:srcRect/>
          <a:stretch>
            <a:fillRect/>
          </a:stretch>
        </p:blipFill>
        <p:spPr bwMode="auto">
          <a:xfrm>
            <a:off x="251520" y="2276872"/>
            <a:ext cx="2350883" cy="1148281"/>
          </a:xfrm>
          <a:prstGeom prst="rect">
            <a:avLst/>
          </a:prstGeom>
          <a:noFill/>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DSCN3111.JPG"/>
          <p:cNvPicPr>
            <a:picLocks noChangeAspect="1"/>
          </p:cNvPicPr>
          <p:nvPr/>
        </p:nvPicPr>
        <p:blipFill>
          <a:blip r:embed="rId2" cstate="screen"/>
          <a:stretch>
            <a:fillRect/>
          </a:stretch>
        </p:blipFill>
        <p:spPr>
          <a:xfrm>
            <a:off x="0" y="2708920"/>
            <a:ext cx="5076056" cy="380704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DSCN3174.JPG"/>
          <p:cNvPicPr>
            <a:picLocks noChangeAspect="1"/>
          </p:cNvPicPr>
          <p:nvPr/>
        </p:nvPicPr>
        <p:blipFill>
          <a:blip r:embed="rId3" cstate="screen"/>
          <a:stretch>
            <a:fillRect/>
          </a:stretch>
        </p:blipFill>
        <p:spPr>
          <a:xfrm>
            <a:off x="4283968" y="404664"/>
            <a:ext cx="4680520" cy="350100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3" name="Таблица 2"/>
          <p:cNvGraphicFramePr>
            <a:graphicFrameLocks noGrp="1"/>
          </p:cNvGraphicFramePr>
          <p:nvPr/>
        </p:nvGraphicFramePr>
        <p:xfrm>
          <a:off x="251520" y="188640"/>
          <a:ext cx="8640960" cy="6536040"/>
        </p:xfrm>
        <a:graphic>
          <a:graphicData uri="http://schemas.openxmlformats.org/drawingml/2006/table">
            <a:tbl>
              <a:tblPr firstRow="1" bandRow="1">
                <a:tableStyleId>{5C22544A-7EE6-4342-B048-85BDC9FD1C3A}</a:tableStyleId>
              </a:tblPr>
              <a:tblGrid>
                <a:gridCol w="864096"/>
                <a:gridCol w="1944216"/>
                <a:gridCol w="2304256"/>
                <a:gridCol w="3528392"/>
              </a:tblGrid>
              <a:tr h="648072">
                <a:tc gridSpan="4">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ru-RU" sz="3600" b="1" kern="1200" dirty="0" smtClean="0">
                          <a:solidFill>
                            <a:schemeClr val="lt1"/>
                          </a:solidFill>
                          <a:latin typeface="+mn-lt"/>
                          <a:ea typeface="+mn-ea"/>
                          <a:cs typeface="+mn-cs"/>
                        </a:rPr>
                        <a:t>Технологическая карта</a:t>
                      </a:r>
                    </a:p>
                    <a:p>
                      <a:endParaRPr lang="ru-RU" sz="3600" dirty="0" smtClean="0"/>
                    </a:p>
                    <a:p>
                      <a:pPr algn="ctr"/>
                      <a:endParaRPr lang="ru-RU" sz="1400" dirty="0">
                        <a:latin typeface="Times New Roman" pitchFamily="18" charset="0"/>
                        <a:cs typeface="Times New Roman" pitchFamily="18" charset="0"/>
                      </a:endParaRPr>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1080120">
                <a:tc>
                  <a:txBody>
                    <a:bodyPr/>
                    <a:lstStyle/>
                    <a:p>
                      <a:r>
                        <a:rPr lang="ru-RU" sz="1800" kern="1200" dirty="0" smtClean="0">
                          <a:solidFill>
                            <a:schemeClr val="dk1"/>
                          </a:solidFill>
                          <a:latin typeface="+mn-lt"/>
                          <a:ea typeface="+mn-ea"/>
                          <a:cs typeface="+mn-cs"/>
                        </a:rPr>
                        <a:t>№</a:t>
                      </a:r>
                    </a:p>
                    <a:p>
                      <a:r>
                        <a:rPr lang="ru-RU" sz="1800" kern="1200" dirty="0" smtClean="0">
                          <a:solidFill>
                            <a:schemeClr val="dk1"/>
                          </a:solidFill>
                          <a:latin typeface="+mn-lt"/>
                          <a:ea typeface="+mn-ea"/>
                          <a:cs typeface="+mn-cs"/>
                        </a:rPr>
                        <a:t>П/П</a:t>
                      </a:r>
                      <a:endParaRPr lang="ru-RU" dirty="0"/>
                    </a:p>
                  </a:txBody>
                  <a:tcPr/>
                </a:tc>
                <a:tc>
                  <a:txBody>
                    <a:bodyPr/>
                    <a:lstStyle/>
                    <a:p>
                      <a:pPr algn="ctr">
                        <a:lnSpc>
                          <a:spcPct val="115000"/>
                        </a:lnSpc>
                        <a:spcAft>
                          <a:spcPts val="0"/>
                        </a:spcAft>
                      </a:pPr>
                      <a:r>
                        <a:rPr lang="ru-RU" sz="2400" dirty="0">
                          <a:latin typeface="Times New Roman"/>
                          <a:ea typeface="Calibri"/>
                          <a:cs typeface="Times New Roman"/>
                        </a:rPr>
                        <a:t>Образовательная область</a:t>
                      </a:r>
                      <a:endParaRPr lang="ru-RU" sz="2400" dirty="0">
                        <a:latin typeface="Calibri"/>
                        <a:ea typeface="Calibri"/>
                        <a:cs typeface="Times New Roman"/>
                      </a:endParaRPr>
                    </a:p>
                  </a:txBody>
                  <a:tcPr marL="68580" marR="68580" marT="0" marB="0"/>
                </a:tc>
                <a:tc>
                  <a:txBody>
                    <a:bodyPr/>
                    <a:lstStyle/>
                    <a:p>
                      <a:r>
                        <a:rPr lang="ru-RU" sz="2400" kern="1200" dirty="0" smtClean="0">
                          <a:solidFill>
                            <a:schemeClr val="dk1"/>
                          </a:solidFill>
                          <a:latin typeface="Times New Roman" pitchFamily="18" charset="0"/>
                          <a:ea typeface="+mn-ea"/>
                          <a:cs typeface="Times New Roman" pitchFamily="18" charset="0"/>
                        </a:rPr>
                        <a:t>Вид</a:t>
                      </a:r>
                    </a:p>
                    <a:p>
                      <a:r>
                        <a:rPr lang="ru-RU" sz="2400" kern="1200" dirty="0" smtClean="0">
                          <a:solidFill>
                            <a:schemeClr val="dk1"/>
                          </a:solidFill>
                          <a:latin typeface="Times New Roman" pitchFamily="18" charset="0"/>
                          <a:ea typeface="+mn-ea"/>
                          <a:cs typeface="Times New Roman" pitchFamily="18" charset="0"/>
                        </a:rPr>
                        <a:t>деятельности</a:t>
                      </a:r>
                      <a:endParaRPr lang="ru-RU" sz="2400" dirty="0">
                        <a:latin typeface="Times New Roman" pitchFamily="18" charset="0"/>
                        <a:cs typeface="Times New Roman" pitchFamily="18" charset="0"/>
                      </a:endParaRPr>
                    </a:p>
                  </a:txBody>
                  <a:tcPr/>
                </a:tc>
                <a:tc>
                  <a:txBody>
                    <a:bodyPr/>
                    <a:lstStyle/>
                    <a:p>
                      <a:pPr algn="ctr"/>
                      <a:r>
                        <a:rPr lang="ru-RU" sz="2400" kern="1200" dirty="0" smtClean="0">
                          <a:solidFill>
                            <a:schemeClr val="dk1"/>
                          </a:solidFill>
                          <a:latin typeface="Times New Roman" pitchFamily="18" charset="0"/>
                          <a:ea typeface="+mn-ea"/>
                          <a:cs typeface="Times New Roman" pitchFamily="18" charset="0"/>
                        </a:rPr>
                        <a:t>Содержание деятельности</a:t>
                      </a:r>
                      <a:endParaRPr lang="ru-RU" sz="2400" dirty="0">
                        <a:latin typeface="Times New Roman" pitchFamily="18" charset="0"/>
                        <a:cs typeface="Times New Roman" pitchFamily="18" charset="0"/>
                      </a:endParaRPr>
                    </a:p>
                  </a:txBody>
                  <a:tcPr/>
                </a:tc>
              </a:tr>
              <a:tr h="1080120">
                <a:tc>
                  <a:txBody>
                    <a:bodyPr/>
                    <a:lstStyle/>
                    <a:p>
                      <a:r>
                        <a:rPr lang="ru-RU" dirty="0" smtClean="0"/>
                        <a:t>1</a:t>
                      </a:r>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Познавательное</a:t>
                      </a:r>
                    </a:p>
                    <a:p>
                      <a:r>
                        <a:rPr lang="ru-RU" sz="2000" kern="1200" dirty="0" smtClean="0">
                          <a:solidFill>
                            <a:schemeClr val="dk1"/>
                          </a:solidFill>
                          <a:latin typeface="Times New Roman" pitchFamily="18" charset="0"/>
                          <a:ea typeface="+mn-ea"/>
                          <a:cs typeface="Times New Roman" pitchFamily="18" charset="0"/>
                        </a:rPr>
                        <a:t>развитие</a:t>
                      </a:r>
                      <a:endParaRPr lang="ru-RU" sz="2000" dirty="0">
                        <a:latin typeface="Times New Roman" pitchFamily="18" charset="0"/>
                        <a:cs typeface="Times New Roman" pitchFamily="18" charset="0"/>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363" rtl="0" eaLnBrk="1" fontAlgn="auto" latinLnBrk="0" hangingPunct="1">
                        <a:lnSpc>
                          <a:spcPct val="100000"/>
                        </a:lnSpc>
                        <a:spcBef>
                          <a:spcPts val="0"/>
                        </a:spcBef>
                        <a:spcAft>
                          <a:spcPts val="0"/>
                        </a:spcAft>
                        <a:buClrTx/>
                        <a:buSzTx/>
                        <a:buFontTx/>
                        <a:buNone/>
                        <a:tabLst/>
                        <a:defRPr/>
                      </a:pPr>
                      <a:r>
                        <a:rPr lang="ru-RU" sz="2000" kern="1200" dirty="0" smtClean="0">
                          <a:solidFill>
                            <a:schemeClr val="dk1"/>
                          </a:solidFill>
                          <a:latin typeface="Times New Roman" pitchFamily="18" charset="0"/>
                          <a:ea typeface="+mn-ea"/>
                          <a:cs typeface="Times New Roman" pitchFamily="18" charset="0"/>
                        </a:rPr>
                        <a:t>Познавательно – исследовательская</a:t>
                      </a:r>
                    </a:p>
                    <a:p>
                      <a:pPr marL="0" marR="0" indent="0" algn="l" defTabSz="914363" rtl="0" eaLnBrk="1" fontAlgn="auto" latinLnBrk="0" hangingPunct="1">
                        <a:lnSpc>
                          <a:spcPct val="100000"/>
                        </a:lnSpc>
                        <a:spcBef>
                          <a:spcPts val="0"/>
                        </a:spcBef>
                        <a:spcAft>
                          <a:spcPts val="0"/>
                        </a:spcAft>
                        <a:buClrTx/>
                        <a:buSzTx/>
                        <a:buFontTx/>
                        <a:buNone/>
                        <a:tabLst/>
                        <a:defRPr/>
                      </a:pPr>
                      <a:endParaRPr lang="ru-RU" dirty="0" smtClean="0"/>
                    </a:p>
                    <a:p>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Рассматривание альбома «За кулисами» (Знакомство с театральными профессиями); беседа о видах театра и театральной деятельности; посещение театра «Омнибус» в г. Златоусте; посещение театра клоунов в детском саду; обсуждение с детьми темы «Почему люди бывают добрыми и злыми»; ситуативный разговор об изысканных манерах.</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23528" y="404664"/>
          <a:ext cx="8208912" cy="6217920"/>
        </p:xfrm>
        <a:graphic>
          <a:graphicData uri="http://schemas.openxmlformats.org/drawingml/2006/table">
            <a:tbl>
              <a:tblPr firstRow="1" bandRow="1">
                <a:tableStyleId>{5C22544A-7EE6-4342-B048-85BDC9FD1C3A}</a:tableStyleId>
              </a:tblPr>
              <a:tblGrid>
                <a:gridCol w="792088"/>
                <a:gridCol w="2016224"/>
                <a:gridCol w="2088232"/>
                <a:gridCol w="3312368"/>
              </a:tblGrid>
              <a:tr h="370840">
                <a:tc>
                  <a:txBody>
                    <a:bodyPr/>
                    <a:lstStyle/>
                    <a:p>
                      <a:endParaRPr lang="ru-RU" dirty="0"/>
                    </a:p>
                  </a:txBody>
                  <a:tcPr/>
                </a:tc>
                <a:tc>
                  <a:txBody>
                    <a:bodyPr/>
                    <a:lstStyle/>
                    <a:p>
                      <a:endParaRPr lang="ru-RU"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sz="2000" b="1" kern="1200" dirty="0" smtClean="0">
                          <a:solidFill>
                            <a:schemeClr val="lt1"/>
                          </a:solidFill>
                          <a:latin typeface="Times New Roman" pitchFamily="18" charset="0"/>
                          <a:ea typeface="+mn-ea"/>
                          <a:cs typeface="Times New Roman" pitchFamily="18" charset="0"/>
                        </a:rPr>
                        <a:t>Математика</a:t>
                      </a:r>
                    </a:p>
                    <a:p>
                      <a:endParaRPr lang="ru-RU" dirty="0" smtClean="0"/>
                    </a:p>
                    <a:p>
                      <a:endParaRPr lang="ru-RU" dirty="0" smtClean="0"/>
                    </a:p>
                    <a:p>
                      <a:endParaRPr lang="ru-RU" dirty="0" smtClean="0"/>
                    </a:p>
                    <a:p>
                      <a:r>
                        <a:rPr lang="ru-RU" sz="2000" b="1" kern="1200" dirty="0" smtClean="0">
                          <a:solidFill>
                            <a:schemeClr val="lt1"/>
                          </a:solidFill>
                          <a:latin typeface="Times New Roman" pitchFamily="18" charset="0"/>
                          <a:ea typeface="+mn-ea"/>
                          <a:cs typeface="Times New Roman" pitchFamily="18" charset="0"/>
                        </a:rPr>
                        <a:t>Продуктивный труд</a:t>
                      </a:r>
                      <a:endParaRPr lang="ru-RU" sz="2000" dirty="0" smtClean="0">
                        <a:latin typeface="Times New Roman" pitchFamily="18" charset="0"/>
                        <a:cs typeface="Times New Roman" pitchFamily="18" charset="0"/>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sz="2000" b="1" kern="1200" dirty="0" smtClean="0">
                          <a:solidFill>
                            <a:schemeClr val="lt1"/>
                          </a:solidFill>
                          <a:latin typeface="Times New Roman" pitchFamily="18" charset="0"/>
                          <a:ea typeface="+mn-ea"/>
                          <a:cs typeface="Times New Roman" pitchFamily="18" charset="0"/>
                        </a:rPr>
                        <a:t>Число нуль не натуральное число»; решение задач на сложение и вычитание.</a:t>
                      </a:r>
                    </a:p>
                    <a:p>
                      <a:r>
                        <a:rPr lang="ru-RU" sz="2000" b="1" kern="1200" dirty="0" smtClean="0">
                          <a:solidFill>
                            <a:schemeClr val="lt1"/>
                          </a:solidFill>
                          <a:latin typeface="Times New Roman" pitchFamily="18" charset="0"/>
                          <a:ea typeface="+mn-ea"/>
                          <a:cs typeface="Times New Roman" pitchFamily="18" charset="0"/>
                        </a:rPr>
                        <a:t>Мастерим из конуса (По сказке «Зимовье зверей»; </a:t>
                      </a:r>
                      <a:endParaRPr lang="ru-RU" sz="2000" dirty="0">
                        <a:latin typeface="Times New Roman" pitchFamily="18" charset="0"/>
                        <a:cs typeface="Times New Roman" pitchFamily="18" charset="0"/>
                      </a:endParaRPr>
                    </a:p>
                  </a:txBody>
                  <a:tcPr/>
                </a:tc>
              </a:tr>
              <a:tr h="370840">
                <a:tc>
                  <a:txBody>
                    <a:bodyPr/>
                    <a:lstStyle/>
                    <a:p>
                      <a:r>
                        <a:rPr lang="ru-RU" dirty="0" smtClean="0"/>
                        <a:t>2</a:t>
                      </a:r>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Социально – коммуникативное развитие</a:t>
                      </a:r>
                      <a:endParaRPr lang="ru-RU" sz="2000" dirty="0">
                        <a:latin typeface="Times New Roman" pitchFamily="18" charset="0"/>
                        <a:cs typeface="Times New Roman" pitchFamily="18" charset="0"/>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sz="2000" kern="1200" dirty="0" smtClean="0">
                          <a:solidFill>
                            <a:schemeClr val="dk1"/>
                          </a:solidFill>
                          <a:latin typeface="Times New Roman" pitchFamily="18" charset="0"/>
                          <a:ea typeface="+mn-ea"/>
                          <a:cs typeface="Times New Roman" pitchFamily="18" charset="0"/>
                        </a:rPr>
                        <a:t>Игровая</a:t>
                      </a:r>
                    </a:p>
                    <a:p>
                      <a:endParaRPr lang="ru-RU" sz="2000" dirty="0" smtClean="0">
                        <a:latin typeface="Times New Roman" pitchFamily="18" charset="0"/>
                        <a:cs typeface="Times New Roman" pitchFamily="18" charset="0"/>
                      </a:endParaRPr>
                    </a:p>
                  </a:txBody>
                  <a:tcPr/>
                </a:tc>
                <a:tc>
                  <a:txBody>
                    <a:bodyPr/>
                    <a:lstStyle/>
                    <a:p>
                      <a:r>
                        <a:rPr lang="ru-RU" sz="2000" kern="1200" dirty="0" smtClean="0">
                          <a:solidFill>
                            <a:schemeClr val="dk1"/>
                          </a:solidFill>
                          <a:latin typeface="Times New Roman" pitchFamily="18" charset="0"/>
                          <a:ea typeface="+mn-ea"/>
                          <a:cs typeface="Times New Roman" pitchFamily="18" charset="0"/>
                        </a:rPr>
                        <a:t>Дидактическая игра «Хорошо – плохо»; тренинг: «Улыбка», «Поймай хлопок», «Невидимая нить», «Замороженный», игровое упражнение «Угадай настроение», «Повтори эмоцию», «Расскажи стихи руками – «Моя книга», «Пять малышей», сюжетно – ролевая игра «Поездка в автобусе», </a:t>
                      </a:r>
                      <a:r>
                        <a:rPr lang="ru-RU" sz="1800" kern="1200" dirty="0" smtClean="0">
                          <a:solidFill>
                            <a:schemeClr val="dk1"/>
                          </a:solidFill>
                          <a:latin typeface="+mn-lt"/>
                          <a:ea typeface="+mn-ea"/>
                          <a:cs typeface="+mn-cs"/>
                        </a:rPr>
                        <a:t>драматизация сказки «Колобок», показ кукольного театра «Репка»,</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332656"/>
          <a:ext cx="8712968" cy="6400800"/>
        </p:xfrm>
        <a:graphic>
          <a:graphicData uri="http://schemas.openxmlformats.org/drawingml/2006/table">
            <a:tbl>
              <a:tblPr firstRow="1" bandRow="1">
                <a:tableStyleId>{5C22544A-7EE6-4342-B048-85BDC9FD1C3A}</a:tableStyleId>
              </a:tblPr>
              <a:tblGrid>
                <a:gridCol w="792088"/>
                <a:gridCol w="1944216"/>
                <a:gridCol w="2448272"/>
                <a:gridCol w="3528392"/>
              </a:tblGrid>
              <a:tr h="370840">
                <a:tc>
                  <a:txBody>
                    <a:bodyPr/>
                    <a:lstStyle/>
                    <a:p>
                      <a:endParaRPr lang="ru-RU" dirty="0"/>
                    </a:p>
                  </a:txBody>
                  <a:tcPr/>
                </a:tc>
                <a:tc>
                  <a:txBody>
                    <a:bodyPr/>
                    <a:lstStyle/>
                    <a:p>
                      <a:endParaRPr lang="ru-RU" dirty="0"/>
                    </a:p>
                  </a:txBody>
                  <a:tcPr/>
                </a:tc>
                <a:tc>
                  <a:txBody>
                    <a:bodyPr/>
                    <a:lstStyle/>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pPr marL="0" marR="0" indent="0" algn="ctr" defTabSz="914363" rtl="0" eaLnBrk="1" fontAlgn="auto" latinLnBrk="0" hangingPunct="1">
                        <a:lnSpc>
                          <a:spcPct val="100000"/>
                        </a:lnSpc>
                        <a:spcBef>
                          <a:spcPts val="0"/>
                        </a:spcBef>
                        <a:spcAft>
                          <a:spcPts val="0"/>
                        </a:spcAft>
                        <a:buClrTx/>
                        <a:buSzTx/>
                        <a:buFontTx/>
                        <a:buNone/>
                        <a:tabLst/>
                        <a:defRPr/>
                      </a:pPr>
                      <a:r>
                        <a:rPr lang="ru-RU" sz="2000" b="1" kern="1200" dirty="0" smtClean="0">
                          <a:solidFill>
                            <a:schemeClr val="lt1"/>
                          </a:solidFill>
                          <a:latin typeface="Times New Roman" pitchFamily="18" charset="0"/>
                          <a:ea typeface="+mn-ea"/>
                          <a:cs typeface="Times New Roman" pitchFamily="18" charset="0"/>
                        </a:rPr>
                        <a:t>ОБЖ</a:t>
                      </a: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b="1" kern="1200" dirty="0" smtClean="0">
                        <a:solidFill>
                          <a:schemeClr val="lt1"/>
                        </a:solidFill>
                        <a:latin typeface="Times New Roman" pitchFamily="18" charset="0"/>
                        <a:ea typeface="+mn-ea"/>
                        <a:cs typeface="Times New Roman" pitchFamily="18" charset="0"/>
                      </a:endParaRP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b="1" kern="1200" dirty="0" smtClean="0">
                        <a:solidFill>
                          <a:schemeClr val="lt1"/>
                        </a:solidFill>
                        <a:latin typeface="Times New Roman" pitchFamily="18" charset="0"/>
                        <a:ea typeface="+mn-ea"/>
                        <a:cs typeface="Times New Roman" pitchFamily="18" charset="0"/>
                      </a:endParaRP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b="1" kern="1200" dirty="0" smtClean="0">
                        <a:solidFill>
                          <a:schemeClr val="lt1"/>
                        </a:solidFill>
                        <a:latin typeface="Times New Roman" pitchFamily="18" charset="0"/>
                        <a:ea typeface="+mn-ea"/>
                        <a:cs typeface="Times New Roman" pitchFamily="18" charset="0"/>
                      </a:endParaRP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b="1" kern="1200" dirty="0" smtClean="0">
                        <a:solidFill>
                          <a:schemeClr val="lt1"/>
                        </a:solidFill>
                        <a:latin typeface="Times New Roman" pitchFamily="18" charset="0"/>
                        <a:ea typeface="+mn-ea"/>
                        <a:cs typeface="Times New Roman" pitchFamily="18" charset="0"/>
                      </a:endParaRP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b="1" kern="1200" dirty="0" smtClean="0">
                        <a:solidFill>
                          <a:schemeClr val="lt1"/>
                        </a:solidFill>
                        <a:latin typeface="Times New Roman" pitchFamily="18" charset="0"/>
                        <a:ea typeface="+mn-ea"/>
                        <a:cs typeface="Times New Roman" pitchFamily="18" charset="0"/>
                      </a:endParaRPr>
                    </a:p>
                    <a:p>
                      <a:pPr marL="0" marR="0" indent="0" algn="ctr" defTabSz="914363" rtl="0" eaLnBrk="1" fontAlgn="auto" latinLnBrk="0" hangingPunct="1">
                        <a:lnSpc>
                          <a:spcPct val="100000"/>
                        </a:lnSpc>
                        <a:spcBef>
                          <a:spcPts val="0"/>
                        </a:spcBef>
                        <a:spcAft>
                          <a:spcPts val="0"/>
                        </a:spcAft>
                        <a:buClrTx/>
                        <a:buSzTx/>
                        <a:buFontTx/>
                        <a:buNone/>
                        <a:tabLst/>
                        <a:defRPr/>
                      </a:pPr>
                      <a:r>
                        <a:rPr lang="ru-RU" sz="2000" b="1" kern="1200" dirty="0" smtClean="0">
                          <a:solidFill>
                            <a:schemeClr val="lt1"/>
                          </a:solidFill>
                          <a:latin typeface="Times New Roman" pitchFamily="18" charset="0"/>
                          <a:ea typeface="+mn-ea"/>
                          <a:cs typeface="Times New Roman" pitchFamily="18" charset="0"/>
                        </a:rPr>
                        <a:t>Труд</a:t>
                      </a:r>
                    </a:p>
                    <a:p>
                      <a:endParaRPr lang="ru-RU"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sz="2000" b="1" kern="1200" dirty="0" smtClean="0">
                          <a:solidFill>
                            <a:schemeClr val="lt1"/>
                          </a:solidFill>
                          <a:latin typeface="Times New Roman" pitchFamily="18" charset="0"/>
                          <a:ea typeface="+mn-ea"/>
                          <a:cs typeface="Times New Roman" pitchFamily="18" charset="0"/>
                        </a:rPr>
                        <a:t>настольного «Три медведя» и «Маша и медведь», пальчикового театра «Кот, петух и лиса», театр из конусов по сказке «Зимовье зверей».</a:t>
                      </a:r>
                    </a:p>
                    <a:p>
                      <a:pPr marL="0" marR="0" indent="0" algn="l" defTabSz="914363" rtl="0" eaLnBrk="1" fontAlgn="auto" latinLnBrk="0" hangingPunct="1">
                        <a:lnSpc>
                          <a:spcPct val="100000"/>
                        </a:lnSpc>
                        <a:spcBef>
                          <a:spcPts val="0"/>
                        </a:spcBef>
                        <a:spcAft>
                          <a:spcPts val="0"/>
                        </a:spcAft>
                        <a:buClrTx/>
                        <a:buSzTx/>
                        <a:buFontTx/>
                        <a:buNone/>
                        <a:tabLst/>
                        <a:defRPr/>
                      </a:pPr>
                      <a:r>
                        <a:rPr lang="ru-RU" sz="2000" b="1" kern="1200" dirty="0" smtClean="0">
                          <a:solidFill>
                            <a:schemeClr val="lt1"/>
                          </a:solidFill>
                          <a:latin typeface="Times New Roman" pitchFamily="18" charset="0"/>
                          <a:ea typeface="+mn-ea"/>
                          <a:cs typeface="Times New Roman" pitchFamily="18" charset="0"/>
                        </a:rPr>
                        <a:t>Моделирование ситуации: незнакомый человек нуждается в помощи; ситуативный разговор : товарищ дразнит , обзывает, не хочет делиться игрушками</a:t>
                      </a:r>
                    </a:p>
                    <a:p>
                      <a:r>
                        <a:rPr lang="ru-RU" sz="2000" b="1" kern="1200" dirty="0" smtClean="0">
                          <a:solidFill>
                            <a:schemeClr val="lt1"/>
                          </a:solidFill>
                          <a:latin typeface="Times New Roman" pitchFamily="18" charset="0"/>
                          <a:ea typeface="+mn-ea"/>
                          <a:cs typeface="Times New Roman" pitchFamily="18" charset="0"/>
                        </a:rPr>
                        <a:t>«Наведём порядок в театральном уголке»</a:t>
                      </a:r>
                      <a:endParaRPr lang="ru-RU" sz="2000" dirty="0">
                        <a:latin typeface="Times New Roman" pitchFamily="18" charset="0"/>
                        <a:cs typeface="Times New Roman" pitchFamily="18" charset="0"/>
                      </a:endParaRPr>
                    </a:p>
                  </a:txBody>
                  <a:tcPr/>
                </a:tc>
              </a:tr>
              <a:tr h="370840">
                <a:tc>
                  <a:txBody>
                    <a:bodyPr/>
                    <a:lstStyle/>
                    <a:p>
                      <a:r>
                        <a:rPr lang="ru-RU" dirty="0" smtClean="0"/>
                        <a:t>3</a:t>
                      </a:r>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Речевое развитие</a:t>
                      </a:r>
                      <a:endParaRPr lang="ru-RU" sz="2000" dirty="0">
                        <a:latin typeface="Times New Roman" pitchFamily="18" charset="0"/>
                        <a:cs typeface="Times New Roman" pitchFamily="18" charset="0"/>
                      </a:endParaRPr>
                    </a:p>
                  </a:txBody>
                  <a:tcPr/>
                </a:tc>
                <a:tc>
                  <a:txBody>
                    <a:bodyPr/>
                    <a:lstStyle/>
                    <a:p>
                      <a:r>
                        <a:rPr lang="ru-RU" sz="2000" kern="1200" dirty="0" smtClean="0">
                          <a:solidFill>
                            <a:schemeClr val="dk1"/>
                          </a:solidFill>
                          <a:latin typeface="Times New Roman" pitchFamily="18" charset="0"/>
                          <a:ea typeface="+mn-ea"/>
                          <a:cs typeface="Times New Roman" pitchFamily="18" charset="0"/>
                        </a:rPr>
                        <a:t>Речевая деятельность</a:t>
                      </a:r>
                      <a:endParaRPr lang="ru-RU" sz="2000" dirty="0">
                        <a:latin typeface="Times New Roman" pitchFamily="18" charset="0"/>
                        <a:cs typeface="Times New Roman" pitchFamily="18" charset="0"/>
                      </a:endParaRPr>
                    </a:p>
                  </a:txBody>
                  <a:tcPr/>
                </a:tc>
                <a:tc>
                  <a:txBody>
                    <a:bodyPr/>
                    <a:lstStyle/>
                    <a:p>
                      <a:r>
                        <a:rPr lang="ru-RU" sz="1800" kern="1200" dirty="0" smtClean="0">
                          <a:solidFill>
                            <a:schemeClr val="dk1"/>
                          </a:solidFill>
                          <a:latin typeface="+mn-lt"/>
                          <a:ea typeface="+mn-ea"/>
                          <a:cs typeface="+mn-cs"/>
                        </a:rPr>
                        <a:t>Тренинг «Комплименты», чтение сказок : «Гуси – лебеди», «Сестрица </a:t>
                      </a:r>
                      <a:r>
                        <a:rPr lang="ru-RU" sz="1800" kern="1200" dirty="0" err="1" smtClean="0">
                          <a:solidFill>
                            <a:schemeClr val="dk1"/>
                          </a:solidFill>
                          <a:latin typeface="+mn-lt"/>
                          <a:ea typeface="+mn-ea"/>
                          <a:cs typeface="+mn-cs"/>
                        </a:rPr>
                        <a:t>Алёнушка</a:t>
                      </a:r>
                      <a:r>
                        <a:rPr lang="ru-RU" sz="1800" kern="1200" dirty="0" smtClean="0">
                          <a:solidFill>
                            <a:schemeClr val="dk1"/>
                          </a:solidFill>
                          <a:latin typeface="+mn-lt"/>
                          <a:ea typeface="+mn-ea"/>
                          <a:cs typeface="+mn-cs"/>
                        </a:rPr>
                        <a:t> и братец Иванушка», «Снегурочка», «Лягушка – путешественница», ненецкой сказки «Кукушка»;</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0"/>
          <a:ext cx="8784976" cy="6583680"/>
        </p:xfrm>
        <a:graphic>
          <a:graphicData uri="http://schemas.openxmlformats.org/drawingml/2006/table">
            <a:tbl>
              <a:tblPr firstRow="1" bandRow="1">
                <a:tableStyleId>{5C22544A-7EE6-4342-B048-85BDC9FD1C3A}</a:tableStyleId>
              </a:tblPr>
              <a:tblGrid>
                <a:gridCol w="792088"/>
                <a:gridCol w="1872208"/>
                <a:gridCol w="2088232"/>
                <a:gridCol w="4032448"/>
              </a:tblGrid>
              <a:tr h="936104">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r>
                        <a:rPr lang="ru-RU" sz="2000" b="1" kern="1200" dirty="0" smtClean="0">
                          <a:solidFill>
                            <a:schemeClr val="lt1"/>
                          </a:solidFill>
                          <a:latin typeface="Times New Roman" pitchFamily="18" charset="0"/>
                          <a:ea typeface="+mn-ea"/>
                          <a:cs typeface="Times New Roman" pitchFamily="18" charset="0"/>
                        </a:rPr>
                        <a:t>Звук Ж и буква Ж, составление творческих рассказов «Мои добрые поступки»; проговаривание скороговорок; артикуляционная гимнастика «Грибок», «Дятел», «Лягушка»; упражнения на выразительность и интонацию: Повтори фразу с восклицательным, вопросительным знаками и с точкой;  повторение стихотворения С.Черного «Кто?»</a:t>
                      </a:r>
                      <a:endParaRPr lang="ru-RU" sz="2000" dirty="0">
                        <a:latin typeface="Times New Roman" pitchFamily="18" charset="0"/>
                        <a:cs typeface="Times New Roman" pitchFamily="18" charset="0"/>
                      </a:endParaRPr>
                    </a:p>
                  </a:txBody>
                  <a:tcPr/>
                </a:tc>
              </a:tr>
              <a:tr h="936104">
                <a:tc>
                  <a:txBody>
                    <a:bodyPr/>
                    <a:lstStyle/>
                    <a:p>
                      <a:r>
                        <a:rPr lang="ru-RU" dirty="0" smtClean="0"/>
                        <a:t>4</a:t>
                      </a:r>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Художественно – эстетическое развитие</a:t>
                      </a:r>
                      <a:endParaRPr lang="ru-RU" sz="2000" dirty="0">
                        <a:latin typeface="Times New Roman" pitchFamily="18" charset="0"/>
                        <a:cs typeface="Times New Roman" pitchFamily="18" charset="0"/>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sz="2000" kern="1200" dirty="0" smtClean="0">
                          <a:solidFill>
                            <a:schemeClr val="dk1"/>
                          </a:solidFill>
                          <a:latin typeface="Times New Roman" pitchFamily="18" charset="0"/>
                          <a:ea typeface="+mn-ea"/>
                          <a:cs typeface="Times New Roman" pitchFamily="18" charset="0"/>
                        </a:rPr>
                        <a:t>Рисование, лепка</a:t>
                      </a: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kern="1200" dirty="0" smtClean="0">
                        <a:solidFill>
                          <a:schemeClr val="dk1"/>
                        </a:solidFill>
                        <a:latin typeface="Times New Roman" pitchFamily="18" charset="0"/>
                        <a:ea typeface="+mn-ea"/>
                        <a:cs typeface="Times New Roman" pitchFamily="18" charset="0"/>
                      </a:endParaRPr>
                    </a:p>
                    <a:p>
                      <a:pPr marL="0" marR="0" indent="0" algn="l" defTabSz="914363" rtl="0" eaLnBrk="1" fontAlgn="auto" latinLnBrk="0" hangingPunct="1">
                        <a:lnSpc>
                          <a:spcPct val="100000"/>
                        </a:lnSpc>
                        <a:spcBef>
                          <a:spcPts val="0"/>
                        </a:spcBef>
                        <a:spcAft>
                          <a:spcPts val="0"/>
                        </a:spcAft>
                        <a:buClrTx/>
                        <a:buSzTx/>
                        <a:buFontTx/>
                        <a:buNone/>
                        <a:tabLst/>
                        <a:defRPr/>
                      </a:pPr>
                      <a:endParaRPr lang="ru-RU" sz="2000" kern="1200" dirty="0" smtClean="0">
                        <a:solidFill>
                          <a:schemeClr val="dk1"/>
                        </a:solidFill>
                        <a:latin typeface="Times New Roman" pitchFamily="18" charset="0"/>
                        <a:ea typeface="+mn-ea"/>
                        <a:cs typeface="Times New Roman" pitchFamily="18" charset="0"/>
                      </a:endParaRPr>
                    </a:p>
                    <a:p>
                      <a:pPr marL="0" marR="0" indent="0" algn="l" defTabSz="914363" rtl="0" eaLnBrk="1" fontAlgn="auto" latinLnBrk="0" hangingPunct="1">
                        <a:lnSpc>
                          <a:spcPct val="100000"/>
                        </a:lnSpc>
                        <a:spcBef>
                          <a:spcPts val="0"/>
                        </a:spcBef>
                        <a:spcAft>
                          <a:spcPts val="0"/>
                        </a:spcAft>
                        <a:buClrTx/>
                        <a:buSzTx/>
                        <a:buFontTx/>
                        <a:buNone/>
                        <a:tabLst/>
                        <a:defRPr/>
                      </a:pPr>
                      <a:r>
                        <a:rPr lang="ru-RU" sz="2000" kern="1200" dirty="0" smtClean="0">
                          <a:solidFill>
                            <a:schemeClr val="dk1"/>
                          </a:solidFill>
                          <a:latin typeface="Times New Roman" pitchFamily="18" charset="0"/>
                          <a:ea typeface="+mn-ea"/>
                          <a:cs typeface="Times New Roman" pitchFamily="18" charset="0"/>
                        </a:rPr>
                        <a:t>Музыка</a:t>
                      </a:r>
                    </a:p>
                    <a:p>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Лепка «Чудо – букет»; выставка рисунков «Злые и добрые поступки»; рисование в паре «Два жадных медвежонка»; </a:t>
                      </a:r>
                    </a:p>
                    <a:p>
                      <a:r>
                        <a:rPr lang="ru-RU" sz="2000" kern="1200" dirty="0" smtClean="0">
                          <a:solidFill>
                            <a:schemeClr val="dk1"/>
                          </a:solidFill>
                          <a:latin typeface="Times New Roman" pitchFamily="18" charset="0"/>
                          <a:ea typeface="+mn-ea"/>
                          <a:cs typeface="Times New Roman" pitchFamily="18" charset="0"/>
                        </a:rPr>
                        <a:t>слушание музыкальных произведений В. </a:t>
                      </a:r>
                      <a:r>
                        <a:rPr lang="ru-RU" sz="2000" kern="1200" dirty="0" err="1" smtClean="0">
                          <a:solidFill>
                            <a:schemeClr val="dk1"/>
                          </a:solidFill>
                          <a:latin typeface="Times New Roman" pitchFamily="18" charset="0"/>
                          <a:ea typeface="+mn-ea"/>
                          <a:cs typeface="Times New Roman" pitchFamily="18" charset="0"/>
                        </a:rPr>
                        <a:t>Шаинского</a:t>
                      </a:r>
                      <a:r>
                        <a:rPr lang="ru-RU" sz="2000" kern="1200" dirty="0" smtClean="0">
                          <a:solidFill>
                            <a:schemeClr val="dk1"/>
                          </a:solidFill>
                          <a:latin typeface="Times New Roman" pitchFamily="18" charset="0"/>
                          <a:ea typeface="+mn-ea"/>
                          <a:cs typeface="Times New Roman" pitchFamily="18" charset="0"/>
                        </a:rPr>
                        <a:t> «В мире много сказок» и Е.Шварц «Добрый жук»,  </a:t>
                      </a:r>
                      <a:r>
                        <a:rPr lang="ru-RU" sz="2000" kern="1200" dirty="0" err="1" smtClean="0">
                          <a:solidFill>
                            <a:schemeClr val="dk1"/>
                          </a:solidFill>
                          <a:latin typeface="Times New Roman" pitchFamily="18" charset="0"/>
                          <a:ea typeface="+mn-ea"/>
                          <a:cs typeface="Times New Roman" pitchFamily="18" charset="0"/>
                        </a:rPr>
                        <a:t>акапельное</a:t>
                      </a:r>
                      <a:r>
                        <a:rPr lang="ru-RU" sz="2000" kern="1200" dirty="0" smtClean="0">
                          <a:solidFill>
                            <a:schemeClr val="dk1"/>
                          </a:solidFill>
                          <a:latin typeface="Times New Roman" pitchFamily="18" charset="0"/>
                          <a:ea typeface="+mn-ea"/>
                          <a:cs typeface="Times New Roman" pitchFamily="18" charset="0"/>
                        </a:rPr>
                        <a:t> пение «Дрёма»</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0"/>
          <a:ext cx="8784976" cy="1615440"/>
        </p:xfrm>
        <a:graphic>
          <a:graphicData uri="http://schemas.openxmlformats.org/drawingml/2006/table">
            <a:tbl>
              <a:tblPr firstRow="1" bandRow="1">
                <a:tableStyleId>{5C22544A-7EE6-4342-B048-85BDC9FD1C3A}</a:tableStyleId>
              </a:tblPr>
              <a:tblGrid>
                <a:gridCol w="720080"/>
                <a:gridCol w="1944216"/>
                <a:gridCol w="2448272"/>
                <a:gridCol w="3672408"/>
              </a:tblGrid>
              <a:tr h="370840">
                <a:tc>
                  <a:txBody>
                    <a:bodyPr/>
                    <a:lstStyle/>
                    <a:p>
                      <a:r>
                        <a:rPr lang="ru-RU" sz="2000" dirty="0" smtClean="0">
                          <a:latin typeface="Times New Roman" pitchFamily="18" charset="0"/>
                          <a:cs typeface="Times New Roman" pitchFamily="18" charset="0"/>
                        </a:rPr>
                        <a:t>5</a:t>
                      </a:r>
                      <a:endParaRPr lang="ru-RU" sz="2000" dirty="0">
                        <a:latin typeface="Times New Roman" pitchFamily="18" charset="0"/>
                        <a:cs typeface="Times New Roman" pitchFamily="18" charset="0"/>
                      </a:endParaRPr>
                    </a:p>
                  </a:txBody>
                  <a:tcPr/>
                </a:tc>
                <a:tc>
                  <a:txBody>
                    <a:bodyPr/>
                    <a:lstStyle/>
                    <a:p>
                      <a:r>
                        <a:rPr lang="ru-RU" sz="2000" b="1" kern="1200" dirty="0" smtClean="0">
                          <a:solidFill>
                            <a:schemeClr val="lt1"/>
                          </a:solidFill>
                          <a:latin typeface="Times New Roman" pitchFamily="18" charset="0"/>
                          <a:ea typeface="+mn-ea"/>
                          <a:cs typeface="Times New Roman" pitchFamily="18" charset="0"/>
                        </a:rPr>
                        <a:t>Физическое развитие</a:t>
                      </a:r>
                      <a:endParaRPr lang="ru-RU" sz="2000" dirty="0">
                        <a:latin typeface="Times New Roman" pitchFamily="18" charset="0"/>
                        <a:cs typeface="Times New Roman" pitchFamily="18" charset="0"/>
                      </a:endParaRPr>
                    </a:p>
                  </a:txBody>
                  <a:tcPr/>
                </a:tc>
                <a:tc>
                  <a:txBody>
                    <a:bodyPr/>
                    <a:lstStyle/>
                    <a:p>
                      <a:r>
                        <a:rPr lang="ru-RU" sz="2000" b="1" kern="1200" dirty="0" smtClean="0">
                          <a:solidFill>
                            <a:schemeClr val="lt1"/>
                          </a:solidFill>
                          <a:latin typeface="Times New Roman" pitchFamily="18" charset="0"/>
                          <a:ea typeface="+mn-ea"/>
                          <a:cs typeface="Times New Roman" pitchFamily="18" charset="0"/>
                        </a:rPr>
                        <a:t>Двигательная</a:t>
                      </a:r>
                      <a:r>
                        <a:rPr lang="ru-RU" sz="2000" b="1" kern="1200" baseline="0" dirty="0" smtClean="0">
                          <a:solidFill>
                            <a:schemeClr val="lt1"/>
                          </a:solidFill>
                          <a:latin typeface="Times New Roman" pitchFamily="18" charset="0"/>
                          <a:ea typeface="+mn-ea"/>
                          <a:cs typeface="Times New Roman" pitchFamily="18" charset="0"/>
                        </a:rPr>
                        <a:t> </a:t>
                      </a:r>
                      <a:r>
                        <a:rPr lang="ru-RU" sz="2000" b="1" kern="1200" dirty="0" smtClean="0">
                          <a:solidFill>
                            <a:schemeClr val="lt1"/>
                          </a:solidFill>
                          <a:latin typeface="Times New Roman" pitchFamily="18" charset="0"/>
                          <a:ea typeface="+mn-ea"/>
                          <a:cs typeface="Times New Roman" pitchFamily="18" charset="0"/>
                        </a:rPr>
                        <a:t> – игровая деятельность</a:t>
                      </a:r>
                      <a:endParaRPr lang="ru-RU" sz="2000" dirty="0">
                        <a:latin typeface="Times New Roman" pitchFamily="18" charset="0"/>
                        <a:cs typeface="Times New Roman" pitchFamily="18" charset="0"/>
                      </a:endParaRPr>
                    </a:p>
                  </a:txBody>
                  <a:tcPr/>
                </a:tc>
                <a:tc>
                  <a:txBody>
                    <a:bodyPr/>
                    <a:lstStyle/>
                    <a:p>
                      <a:r>
                        <a:rPr lang="ru-RU" sz="2000" b="1" kern="1200" dirty="0" smtClean="0">
                          <a:solidFill>
                            <a:schemeClr val="lt1"/>
                          </a:solidFill>
                          <a:latin typeface="Times New Roman" pitchFamily="18" charset="0"/>
                          <a:ea typeface="+mn-ea"/>
                          <a:cs typeface="Times New Roman" pitchFamily="18" charset="0"/>
                        </a:rPr>
                        <a:t>Подвижные игры: «Море волнуется», «Сделай фигуру», упражнения со скакалкой, мячом;  гимнастика по сказке «Колобок»</a:t>
                      </a:r>
                      <a:endParaRPr lang="ru-RU" sz="2000" dirty="0">
                        <a:latin typeface="Times New Roman" pitchFamily="18" charset="0"/>
                        <a:cs typeface="Times New Roman" pitchFamily="18" charset="0"/>
                      </a:endParaRPr>
                    </a:p>
                  </a:txBody>
                  <a:tcPr/>
                </a:tc>
              </a:tr>
            </a:tbl>
          </a:graphicData>
        </a:graphic>
      </p:graphicFrame>
      <p:pic>
        <p:nvPicPr>
          <p:cNvPr id="3" name="Picture 2" descr="C:\Users\Admin\AppData\Local\Microsoft\Windows\Temporary Internet Files\Content.IE5\T5H8DTR0\MC900360057[2].wmf"/>
          <p:cNvPicPr>
            <a:picLocks noChangeAspect="1" noChangeArrowheads="1"/>
          </p:cNvPicPr>
          <p:nvPr/>
        </p:nvPicPr>
        <p:blipFill>
          <a:blip r:embed="rId2" cstate="screen"/>
          <a:srcRect/>
          <a:stretch>
            <a:fillRect/>
          </a:stretch>
        </p:blipFill>
        <p:spPr bwMode="auto">
          <a:xfrm>
            <a:off x="1835696" y="2514142"/>
            <a:ext cx="4536504" cy="372316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382000" cy="1994392"/>
          </a:xfrm>
        </p:spPr>
        <p:txBody>
          <a:bodyPr/>
          <a:lstStyle/>
          <a:p>
            <a:r>
              <a:rPr lang="ru-RU" b="1" dirty="0"/>
              <a:t>Продолжительность проекта: </a:t>
            </a:r>
            <a:r>
              <a:rPr lang="ru-RU" dirty="0"/>
              <a:t>краткосрочный (неделя)</a:t>
            </a:r>
            <a:br>
              <a:rPr lang="ru-RU" dirty="0"/>
            </a:br>
            <a:endParaRPr lang="ru-RU" dirty="0"/>
          </a:p>
        </p:txBody>
      </p:sp>
      <p:pic>
        <p:nvPicPr>
          <p:cNvPr id="10" name="Рисунок 9" descr="17-театр-Омнибус-2.jpeg"/>
          <p:cNvPicPr>
            <a:picLocks noChangeAspect="1"/>
          </p:cNvPicPr>
          <p:nvPr/>
        </p:nvPicPr>
        <p:blipFill>
          <a:blip r:embed="rId2" cstate="screen"/>
          <a:stretch>
            <a:fillRect/>
          </a:stretch>
        </p:blipFill>
        <p:spPr>
          <a:xfrm>
            <a:off x="323528" y="1700808"/>
            <a:ext cx="3637316" cy="2537028"/>
          </a:xfrm>
          <a:prstGeom prst="rect">
            <a:avLst/>
          </a:prstGeom>
          <a:ln>
            <a:noFill/>
          </a:ln>
          <a:effectLst>
            <a:softEdge rad="112500"/>
          </a:effectLst>
        </p:spPr>
      </p:pic>
      <p:pic>
        <p:nvPicPr>
          <p:cNvPr id="13" name="Рисунок 12" descr="DSCN3051.JPG"/>
          <p:cNvPicPr>
            <a:picLocks noChangeAspect="1"/>
          </p:cNvPicPr>
          <p:nvPr/>
        </p:nvPicPr>
        <p:blipFill>
          <a:blip r:embed="rId3" cstate="screen"/>
          <a:stretch>
            <a:fillRect/>
          </a:stretch>
        </p:blipFill>
        <p:spPr>
          <a:xfrm>
            <a:off x="467544" y="4653136"/>
            <a:ext cx="2568285" cy="192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4" name="Рисунок 13" descr="DSCN3080.JPG"/>
          <p:cNvPicPr>
            <a:picLocks noChangeAspect="1"/>
          </p:cNvPicPr>
          <p:nvPr/>
        </p:nvPicPr>
        <p:blipFill>
          <a:blip r:embed="rId4" cstate="screen"/>
          <a:stretch>
            <a:fillRect/>
          </a:stretch>
        </p:blipFill>
        <p:spPr>
          <a:xfrm>
            <a:off x="6084168" y="1556792"/>
            <a:ext cx="2843808" cy="2132856"/>
          </a:xfrm>
          <a:prstGeom prst="rect">
            <a:avLst/>
          </a:prstGeom>
          <a:ln>
            <a:noFill/>
          </a:ln>
          <a:effectLst>
            <a:softEdge rad="112500"/>
          </a:effectLst>
        </p:spPr>
      </p:pic>
      <p:pic>
        <p:nvPicPr>
          <p:cNvPr id="15" name="Рисунок 14" descr="DSCN3081.JPG"/>
          <p:cNvPicPr>
            <a:picLocks noChangeAspect="1"/>
          </p:cNvPicPr>
          <p:nvPr/>
        </p:nvPicPr>
        <p:blipFill>
          <a:blip r:embed="rId5" cstate="screen"/>
          <a:stretch>
            <a:fillRect/>
          </a:stretch>
        </p:blipFill>
        <p:spPr>
          <a:xfrm>
            <a:off x="6300192" y="4293096"/>
            <a:ext cx="2555776" cy="19168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6" name="Рисунок 15" descr="DSCN3147.JPG"/>
          <p:cNvPicPr>
            <a:picLocks noChangeAspect="1"/>
          </p:cNvPicPr>
          <p:nvPr/>
        </p:nvPicPr>
        <p:blipFill>
          <a:blip r:embed="rId6" cstate="screen"/>
          <a:stretch>
            <a:fillRect/>
          </a:stretch>
        </p:blipFill>
        <p:spPr>
          <a:xfrm>
            <a:off x="3347864" y="2780928"/>
            <a:ext cx="2843808" cy="213285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2880789"/>
          </a:xfrm>
        </p:spPr>
        <p:txBody>
          <a:bodyPr/>
          <a:lstStyle/>
          <a:p>
            <a:r>
              <a:rPr lang="ru-RU" b="1" dirty="0"/>
              <a:t>Цель проекта: </a:t>
            </a:r>
            <a:r>
              <a:rPr lang="ru-RU" b="1" dirty="0" smtClean="0"/>
              <a:t/>
            </a:r>
            <a:br>
              <a:rPr lang="ru-RU" b="1" dirty="0" smtClean="0"/>
            </a:br>
            <a:r>
              <a:rPr lang="ru-RU" sz="2800" dirty="0" smtClean="0">
                <a:latin typeface="Times New Roman" pitchFamily="18" charset="0"/>
                <a:cs typeface="Times New Roman" pitchFamily="18" charset="0"/>
              </a:rPr>
              <a:t>приобщить </a:t>
            </a:r>
            <a:r>
              <a:rPr lang="ru-RU" sz="2800" dirty="0">
                <a:latin typeface="Times New Roman" pitchFamily="18" charset="0"/>
                <a:cs typeface="Times New Roman" pitchFamily="18" charset="0"/>
              </a:rPr>
              <a:t>детей</a:t>
            </a:r>
            <a:r>
              <a:rPr lang="ru-RU" sz="2800" b="1" dirty="0">
                <a:latin typeface="Times New Roman" pitchFamily="18" charset="0"/>
                <a:cs typeface="Times New Roman" pitchFamily="18" charset="0"/>
              </a:rPr>
              <a:t> </a:t>
            </a:r>
            <a:r>
              <a:rPr lang="ru-RU" sz="2800" dirty="0">
                <a:latin typeface="Times New Roman" pitchFamily="18" charset="0"/>
                <a:cs typeface="Times New Roman" pitchFamily="18" charset="0"/>
              </a:rPr>
              <a:t>к театральному искусству, театральной деятельности, развить у детей речь и коммуникативные навыки, воображение и фантазию, привлечь к работе проекта детей, сделать проект значимым для детей и родителей.</a:t>
            </a:r>
            <a:r>
              <a:rPr lang="ru-RU" dirty="0"/>
              <a:t/>
            </a:r>
            <a:br>
              <a:rPr lang="ru-RU" dirty="0"/>
            </a:br>
            <a:endParaRPr lang="ru-RU" dirty="0"/>
          </a:p>
        </p:txBody>
      </p:sp>
      <p:pic>
        <p:nvPicPr>
          <p:cNvPr id="3" name="Рисунок 2" descr="DSCN2970.JPG"/>
          <p:cNvPicPr>
            <a:picLocks noChangeAspect="1"/>
          </p:cNvPicPr>
          <p:nvPr/>
        </p:nvPicPr>
        <p:blipFill>
          <a:blip r:embed="rId2" cstate="screen"/>
          <a:stretch>
            <a:fillRect/>
          </a:stretch>
        </p:blipFill>
        <p:spPr>
          <a:xfrm>
            <a:off x="1979712" y="2780928"/>
            <a:ext cx="5046704" cy="378502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149376"/>
          </a:xfrm>
        </p:spPr>
        <p:txBody>
          <a:bodyPr/>
          <a:lstStyle/>
          <a:p>
            <a:r>
              <a:rPr lang="ru-RU" sz="3600" b="1" dirty="0">
                <a:latin typeface="Times New Roman" pitchFamily="18" charset="0"/>
                <a:cs typeface="Times New Roman" pitchFamily="18" charset="0"/>
              </a:rPr>
              <a:t>Задачи:</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расширять представления детей о театре, его видах, атрибутах, костюмах, декорациях.</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Развивать эмоциональность и выразительность речи у дошкольников. Привить детям первичные навыки в области театрального искусства (использование мимики, жестов, голоса). Создавать условия для передачи детьми своих эмоций, чувств, желаний и взглядов, как в обычном разговоре, так и публично.</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Способствовать формированию эстетического вкуса.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Обеспечить взаимосвязь с другими видами деятельности: изобразительной, музыкальной, художественной литературой.</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Знакомить детей с многообразием окружающего мира через образы,  звуки, музыку, игру актёров театра.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Развивать артистические способности детей через театрализованную игру и игру-драматизацию, через показ кукольного и других видов театра.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Создать у родителей представление о театральной деятельности детей, как об одном из наиболее важных видов деятельности в дошкольном возрасте.</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1329595"/>
          </a:xfrm>
        </p:spPr>
        <p:txBody>
          <a:bodyPr/>
          <a:lstStyle/>
          <a:p>
            <a:r>
              <a:rPr lang="ru-RU" dirty="0" smtClean="0"/>
              <a:t>Этапы реализации проекта: </a:t>
            </a:r>
            <a:br>
              <a:rPr lang="ru-RU" dirty="0" smtClean="0"/>
            </a:br>
            <a:r>
              <a:rPr lang="ru-RU" dirty="0" smtClean="0"/>
              <a:t>подготовительный</a:t>
            </a:r>
            <a:endParaRPr lang="ru-RU" dirty="0"/>
          </a:p>
        </p:txBody>
      </p:sp>
      <p:sp>
        <p:nvSpPr>
          <p:cNvPr id="3" name="Содержимое 2"/>
          <p:cNvSpPr>
            <a:spLocks noGrp="1"/>
          </p:cNvSpPr>
          <p:nvPr>
            <p:ph idx="1"/>
          </p:nvPr>
        </p:nvSpPr>
        <p:spPr>
          <a:xfrm>
            <a:off x="381000" y="1700807"/>
            <a:ext cx="8382000" cy="2026547"/>
          </a:xfrm>
        </p:spPr>
        <p:txBody>
          <a:bodyPr/>
          <a:lstStyle/>
          <a:p>
            <a:pPr lvl="0"/>
            <a:r>
              <a:rPr lang="ru-RU" dirty="0" smtClean="0"/>
              <a:t>– составление плана работы над проектом, работа с методической литературой, сбор информации и составление альбомов, пособий.</a:t>
            </a:r>
          </a:p>
          <a:p>
            <a:endParaRPr lang="ru-RU" dirty="0"/>
          </a:p>
        </p:txBody>
      </p:sp>
      <p:pic>
        <p:nvPicPr>
          <p:cNvPr id="1026" name="Picture 2" descr="C:\Users\Admin\AppData\Local\Microsoft\Windows\Temporary Internet Files\Content.IE5\T5H8DTR0\MC900360057[1].wmf"/>
          <p:cNvPicPr>
            <a:picLocks noChangeAspect="1" noChangeArrowheads="1"/>
          </p:cNvPicPr>
          <p:nvPr/>
        </p:nvPicPr>
        <p:blipFill>
          <a:blip r:embed="rId2" cstate="screen"/>
          <a:srcRect/>
          <a:stretch>
            <a:fillRect/>
          </a:stretch>
        </p:blipFill>
        <p:spPr bwMode="auto">
          <a:xfrm>
            <a:off x="323528" y="4653136"/>
            <a:ext cx="1829714" cy="1829714"/>
          </a:xfrm>
          <a:prstGeom prst="rect">
            <a:avLst/>
          </a:prstGeom>
          <a:noFill/>
        </p:spPr>
      </p:pic>
      <p:pic>
        <p:nvPicPr>
          <p:cNvPr id="5" name="Рисунок 4" descr="494_3.jpg"/>
          <p:cNvPicPr>
            <a:picLocks noChangeAspect="1"/>
          </p:cNvPicPr>
          <p:nvPr/>
        </p:nvPicPr>
        <p:blipFill>
          <a:blip r:embed="rId3" cstate="screen"/>
          <a:stretch>
            <a:fillRect/>
          </a:stretch>
        </p:blipFill>
        <p:spPr>
          <a:xfrm>
            <a:off x="6156176" y="3212976"/>
            <a:ext cx="2880360" cy="23042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17-театр-Омнибус-1 (1).jpg"/>
          <p:cNvPicPr>
            <a:picLocks noChangeAspect="1"/>
          </p:cNvPicPr>
          <p:nvPr/>
        </p:nvPicPr>
        <p:blipFill>
          <a:blip r:embed="rId4" cstate="screen"/>
          <a:stretch>
            <a:fillRect/>
          </a:stretch>
        </p:blipFill>
        <p:spPr>
          <a:xfrm>
            <a:off x="2699792" y="3789040"/>
            <a:ext cx="3033227" cy="232648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Практический</a:t>
            </a:r>
            <a:endParaRPr lang="ru-RU" dirty="0"/>
          </a:p>
        </p:txBody>
      </p:sp>
      <p:sp>
        <p:nvSpPr>
          <p:cNvPr id="3" name="Содержимое 2"/>
          <p:cNvSpPr>
            <a:spLocks noGrp="1"/>
          </p:cNvSpPr>
          <p:nvPr>
            <p:ph idx="1"/>
          </p:nvPr>
        </p:nvSpPr>
        <p:spPr>
          <a:xfrm>
            <a:off x="381000" y="1124745"/>
            <a:ext cx="3182888" cy="731328"/>
          </a:xfrm>
        </p:spPr>
        <p:txBody>
          <a:bodyPr/>
          <a:lstStyle/>
          <a:p>
            <a:r>
              <a:rPr lang="ru-RU" dirty="0" smtClean="0"/>
              <a:t>– реализация проекта.</a:t>
            </a:r>
            <a:endParaRPr lang="ru-RU" dirty="0"/>
          </a:p>
        </p:txBody>
      </p:sp>
      <p:pic>
        <p:nvPicPr>
          <p:cNvPr id="4" name="Рисунок 3" descr="DSCN3054.JPG"/>
          <p:cNvPicPr>
            <a:picLocks noChangeAspect="1"/>
          </p:cNvPicPr>
          <p:nvPr/>
        </p:nvPicPr>
        <p:blipFill>
          <a:blip r:embed="rId2" cstate="screen"/>
          <a:stretch>
            <a:fillRect/>
          </a:stretch>
        </p:blipFill>
        <p:spPr>
          <a:xfrm>
            <a:off x="0" y="3266982"/>
            <a:ext cx="4788024" cy="3591018"/>
          </a:xfrm>
          <a:prstGeom prst="rect">
            <a:avLst/>
          </a:prstGeom>
          <a:ln>
            <a:noFill/>
          </a:ln>
          <a:effectLst>
            <a:softEdge rad="112500"/>
          </a:effectLst>
        </p:spPr>
      </p:pic>
      <p:pic>
        <p:nvPicPr>
          <p:cNvPr id="1027" name="Picture 3" descr="C:\Users\Admin\AppData\Local\Microsoft\Windows\Temporary Internet Files\Content.IE5\ZMIRMTM5\MC900433664[1].wmf"/>
          <p:cNvPicPr>
            <a:picLocks noChangeAspect="1" noChangeArrowheads="1"/>
          </p:cNvPicPr>
          <p:nvPr/>
        </p:nvPicPr>
        <p:blipFill>
          <a:blip r:embed="rId3" cstate="screen"/>
          <a:srcRect/>
          <a:stretch>
            <a:fillRect/>
          </a:stretch>
        </p:blipFill>
        <p:spPr bwMode="auto">
          <a:xfrm>
            <a:off x="6012160" y="4725144"/>
            <a:ext cx="1827886" cy="1476756"/>
          </a:xfrm>
          <a:prstGeom prst="rect">
            <a:avLst/>
          </a:prstGeom>
          <a:noFill/>
        </p:spPr>
      </p:pic>
      <p:pic>
        <p:nvPicPr>
          <p:cNvPr id="10" name="Рисунок 9" descr="DSCN3003.JPG"/>
          <p:cNvPicPr>
            <a:picLocks noChangeAspect="1"/>
          </p:cNvPicPr>
          <p:nvPr/>
        </p:nvPicPr>
        <p:blipFill>
          <a:blip r:embed="rId4" cstate="screen"/>
          <a:stretch>
            <a:fillRect/>
          </a:stretch>
        </p:blipFill>
        <p:spPr>
          <a:xfrm>
            <a:off x="3904818" y="620688"/>
            <a:ext cx="4807134" cy="3744416"/>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64797"/>
          </a:xfrm>
        </p:spPr>
        <p:txBody>
          <a:bodyPr/>
          <a:lstStyle/>
          <a:p>
            <a:r>
              <a:rPr lang="ru-RU" b="1" dirty="0"/>
              <a:t>Итоговый</a:t>
            </a:r>
            <a:endParaRPr lang="ru-RU" dirty="0"/>
          </a:p>
        </p:txBody>
      </p:sp>
      <p:sp>
        <p:nvSpPr>
          <p:cNvPr id="3" name="Содержимое 2"/>
          <p:cNvSpPr>
            <a:spLocks noGrp="1"/>
          </p:cNvSpPr>
          <p:nvPr>
            <p:ph idx="1"/>
          </p:nvPr>
        </p:nvSpPr>
        <p:spPr>
          <a:xfrm>
            <a:off x="381000" y="1412875"/>
            <a:ext cx="8382000" cy="1428083"/>
          </a:xfrm>
        </p:spPr>
        <p:txBody>
          <a:bodyPr/>
          <a:lstStyle/>
          <a:p>
            <a:pPr lvl="0"/>
            <a:r>
              <a:rPr lang="ru-RU" b="1" dirty="0" smtClean="0"/>
              <a:t>– </a:t>
            </a:r>
            <a:r>
              <a:rPr lang="ru-RU" dirty="0" smtClean="0"/>
              <a:t>литературно - театральная  гостиная и презентация работы над проектом.</a:t>
            </a:r>
          </a:p>
          <a:p>
            <a:endParaRPr lang="ru-RU" dirty="0"/>
          </a:p>
        </p:txBody>
      </p:sp>
      <p:pic>
        <p:nvPicPr>
          <p:cNvPr id="4" name="Рисунок 3" descr="DSCN3065.JPG"/>
          <p:cNvPicPr>
            <a:picLocks noChangeAspect="1"/>
          </p:cNvPicPr>
          <p:nvPr/>
        </p:nvPicPr>
        <p:blipFill>
          <a:blip r:embed="rId2" cstate="screen"/>
          <a:stretch>
            <a:fillRect/>
          </a:stretch>
        </p:blipFill>
        <p:spPr>
          <a:xfrm>
            <a:off x="1547664" y="2348880"/>
            <a:ext cx="5760640" cy="4320480"/>
          </a:xfrm>
          <a:prstGeom prst="rect">
            <a:avLst/>
          </a:prstGeom>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Green Segoe 4-3 template-template_April-17-2007">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Белый текст и шрифт Courier для слайдов с кодом">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TS010286748</Template>
  <TotalTime>623</TotalTime>
  <Words>655</Words>
  <Application>Microsoft Office PowerPoint</Application>
  <PresentationFormat>Экран (4:3)</PresentationFormat>
  <Paragraphs>92</Paragraphs>
  <Slides>35</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35</vt:i4>
      </vt:variant>
    </vt:vector>
  </HeadingPairs>
  <TitlesOfParts>
    <vt:vector size="37" baseType="lpstr">
      <vt:lpstr>Green Segoe 4-3 template-template_April-17-2007</vt:lpstr>
      <vt:lpstr>Белый текст и шрифт Courier для слайдов с кодом</vt:lpstr>
      <vt:lpstr>Проект  «Театр и дети» </vt:lpstr>
      <vt:lpstr>Актуальность проекта: </vt:lpstr>
      <vt:lpstr>Вид проекта:  литературно - творческий </vt:lpstr>
      <vt:lpstr>Продолжительность проекта: краткосрочный (неделя) </vt:lpstr>
      <vt:lpstr>Цель проекта:  приобщить детей к театральному искусству, театральной деятельности, развить у детей речь и коммуникативные навыки, воображение и фантазию, привлечь к работе проекта детей, сделать проект значимым для детей и родителей. </vt:lpstr>
      <vt:lpstr>Задачи: расширять представления детей о театре, его видах, атрибутах, костюмах, декорациях. Развивать эмоциональность и выразительность речи у дошкольников. Привить детям первичные навыки в области театрального искусства (использование мимики, жестов, голоса). Создавать условия для передачи детьми своих эмоций, чувств, желаний и взглядов, как в обычном разговоре, так и публично. Способствовать формированию эстетического вкуса. Обеспечить взаимосвязь с другими видами деятельности: изобразительной, музыкальной, художественной литературой. Знакомить детей с многообразием окружающего мира через образы,  звуки, музыку, игру актёров театра. Развивать артистические способности детей через театрализованную игру и игру-драматизацию, через показ кукольного и других видов театра. Создать у родителей представление о театральной деятельности детей, как об одном из наиболее важных видов деятельности в дошкольном возрасте.  </vt:lpstr>
      <vt:lpstr>Этапы реализации проекта:  подготовительный</vt:lpstr>
      <vt:lpstr>Практический</vt:lpstr>
      <vt:lpstr>Итоговый</vt:lpstr>
      <vt:lpstr>Описание  продукта, полученного в результате проекта: </vt:lpstr>
      <vt:lpstr>Альбом  «Виды театра».  Альбом «История театра». Фотоальбом «Изящные манеры» Опрос родителей  «Играете ли вы в театр с ребёнком?», «Читает ли ребёнок дома?», « Какая у него любимая книга?». </vt:lpstr>
      <vt:lpstr>Посещение театра «Омнибуса» в г. Златоусте. Просмотр выступления весёлых клоунов в детском саду. </vt:lpstr>
      <vt:lpstr>Выставка рисунков детей «Злые и добрые поступки». </vt:lpstr>
      <vt:lpstr>Изготовление персонажей к сказке «Зимовье зверей». </vt:lpstr>
      <vt:lpstr>Литературно – театральная гостиная совместно с родителями (драматизация сказки «Колобок», показ кукольного театра «Репка», настольного «Три медведя» и «Маша  и  медведь», пальчикового «Кот, петух и лиса») </vt:lpstr>
      <vt:lpstr>Слайд 16</vt:lpstr>
      <vt:lpstr>Слайд 17</vt:lpstr>
      <vt:lpstr>Слайд 18</vt:lpstr>
      <vt:lpstr>Слайд 19</vt:lpstr>
      <vt:lpstr>Выставка бутафорных предметов  из пластилина - «Чудо – букеты». Выставка рисунков по сказке «Два жадных медвежонка». </vt:lpstr>
      <vt:lpstr>Участники проекта: дети подготовительной группы, их родители, воспитатель, логопед, музыкальный руководитель, воспитатель по физической культуре. </vt:lpstr>
      <vt:lpstr>Материально – технические ресурсы:  - театральный уголок в группе  - разнообразные виды театров  </vt:lpstr>
      <vt:lpstr>- костюмы - детские музыкальные инструменты - наглядные иллюстрации сказок -  пособия  и материалы для продуктивной деятельности</vt:lpstr>
      <vt:lpstr>Слайд 24</vt:lpstr>
      <vt:lpstr>Ожидаемый результат: Обогатится театральный опыт дошкольников, расширится их кругозор. У детей появится интерес к театрализованной игре, обогатится содержание игр, а также диапазон сюжетов и ролей. У детей сформируются представленье о правилах поведения в театре. У родителей сформируется представленье о театрализованной игре детей, как об одном из наиболее важных видов деятельности в дошкольном возрасте. Повысится культурный уровень дошкольников. </vt:lpstr>
      <vt:lpstr>Список используемой литературы: Маханева М.Д. Занятия по театрализованной деятельности в детском саду. – М.:ТЦ Сфера,2007; Петрова Т.И., Сергеева Е.Л., Петрова Е.С. Театрализованные игры в детском саду: Разработки занятий для всех возрастных групп с методическими рекомендациями. – М.: Школьная пресса, 2004; Титова М.Г., Яковлева Г.В. Формирование творческих способностей детей дошкольного возраста через игры – драматизации и театрализованные представления /Методическое пособие для педагогов ДОУ. – Челябинск : Изд-во Марины Волковой, 2007. </vt:lpstr>
      <vt:lpstr>Организационные формы работы над проектом: Беседа,  наблюдения,  экскурсия, решение  проблемных  ситуаций,  ситуативный разговор,  пальчиковая  гимнастика,  чтение художественных произведений  (сказки, рассказы о животных),  артикуляционная гимнастика,  логоритмика,  заучивание небольших текстов театрализованных  игр,  проведение игры «Подскажи словечко»,  упражнение  «Расскажи стихи руками»,</vt:lpstr>
      <vt:lpstr>овладение  детьми  выразительными  средствами  для  создания  образа  персонажа: - движение -поза -мимика - жест - речевая интонация Игра творческая, театрализованная, дидактическая, сюжетно – ролевая, рисование, лепка, конструирование, моделирование, слушание и  исполнение песен; </vt:lpstr>
      <vt:lpstr>Слайд 29</vt:lpstr>
      <vt:lpstr>Слайд 30</vt:lpstr>
      <vt:lpstr>Слайд 31</vt:lpstr>
      <vt:lpstr>Слайд 32</vt:lpstr>
      <vt:lpstr>Слайд 33</vt:lpstr>
      <vt:lpstr>Слайд 34</vt:lpstr>
      <vt:lpstr>Слайд 35</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User</cp:lastModifiedBy>
  <cp:revision>69</cp:revision>
  <dcterms:created xsi:type="dcterms:W3CDTF">2014-04-06T12:50:32Z</dcterms:created>
  <dcterms:modified xsi:type="dcterms:W3CDTF">2017-02-12T14:13:59Z</dcterms:modified>
</cp:coreProperties>
</file>