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2" r:id="rId56"/>
    <p:sldId id="310" r:id="rId57"/>
    <p:sldId id="311" r:id="rId58"/>
    <p:sldId id="313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4E4AB-93E6-4458-89AA-CC1E41EB1CEA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ADE37-19DF-41AA-B3C9-3F146D73B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039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9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71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6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98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4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154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397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61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317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29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79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C0275-D913-4EB5-8F0D-A8DBF6200B7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19814-5529-456D-A659-CED4E7403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67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15.jpeg"/><Relationship Id="rId7" Type="http://schemas.openxmlformats.org/officeDocument/2006/relationships/image" Target="../media/image3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jpeg"/><Relationship Id="rId4" Type="http://schemas.openxmlformats.org/officeDocument/2006/relationships/image" Target="../media/image1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jpeg"/><Relationship Id="rId4" Type="http://schemas.openxmlformats.org/officeDocument/2006/relationships/image" Target="../media/image121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Развитие грамматического строя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Существительное, глагол, прилагательное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06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ru-RU" dirty="0" smtClean="0"/>
              <a:t>блок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AutoNum type="arabicPeriod"/>
            </a:pPr>
            <a:r>
              <a:rPr lang="ru-RU" sz="2800" dirty="0" smtClean="0"/>
              <a:t>Как называются имена существительные, отвечающие на вопрос </a:t>
            </a:r>
            <a:r>
              <a:rPr lang="ru-RU" sz="2800" u="sng" dirty="0" smtClean="0"/>
              <a:t>что?</a:t>
            </a:r>
          </a:p>
          <a:p>
            <a:pPr marL="0" indent="0" algn="ctr">
              <a:buNone/>
            </a:pPr>
            <a:endParaRPr lang="ru-RU" u="sng" dirty="0" smtClean="0"/>
          </a:p>
          <a:p>
            <a:pPr marL="0" indent="0" algn="ctr">
              <a:buNone/>
            </a:pPr>
            <a:r>
              <a:rPr lang="ru-RU" u="sng" dirty="0" smtClean="0"/>
              <a:t>Неодушевленные</a:t>
            </a:r>
          </a:p>
          <a:p>
            <a:pPr marL="0" indent="0" algn="ctr">
              <a:buNone/>
            </a:pPr>
            <a:endParaRPr lang="ru-RU" u="sng" dirty="0"/>
          </a:p>
        </p:txBody>
      </p:sp>
      <p:pic>
        <p:nvPicPr>
          <p:cNvPr id="8194" name="Picture 2" descr="C:\Users\mutss_000\Desktop\106616606c3869_09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62917"/>
            <a:ext cx="2096393" cy="20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utss_000\Desktop\vipp-vazakaaly000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476088"/>
            <a:ext cx="1997199" cy="267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62768" y="6146139"/>
            <a:ext cx="1105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Колесо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982711" y="6146140"/>
            <a:ext cx="77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Ваза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7730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2. Как называются существительные, отвечающие на вопрос </a:t>
            </a:r>
            <a:r>
              <a:rPr lang="ru-RU" sz="2800" u="sng" dirty="0" smtClean="0"/>
              <a:t>кто?</a:t>
            </a:r>
          </a:p>
          <a:p>
            <a:pPr marL="0" indent="0" algn="ctr">
              <a:buNone/>
            </a:pPr>
            <a:endParaRPr lang="ru-RU" u="sng" dirty="0" smtClean="0"/>
          </a:p>
          <a:p>
            <a:pPr marL="0" indent="0" algn="ctr">
              <a:buNone/>
            </a:pPr>
            <a:r>
              <a:rPr lang="ru-RU" u="sng" dirty="0" smtClean="0"/>
              <a:t>Одушевленные</a:t>
            </a:r>
          </a:p>
        </p:txBody>
      </p:sp>
      <p:pic>
        <p:nvPicPr>
          <p:cNvPr id="9218" name="Picture 2" descr="C:\Users\mutss_000\Desktop\0_7964e_5e311184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2171730" cy="276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mutss_000\Desktop\3200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204915"/>
            <a:ext cx="3521968" cy="264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139" y="5910338"/>
            <a:ext cx="125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Бабочка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930186" y="5910338"/>
            <a:ext cx="1381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Медведь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4004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mutss_000\Desktop\Презентация (картинки)\_________________4ef5f500918f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091935"/>
            <a:ext cx="1921123" cy="217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mutss_000\Desktop\Презентация (картинки)\a_20_8_malgosia_gerbo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9555" y="1844824"/>
            <a:ext cx="2716979" cy="203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3</a:t>
            </a:r>
            <a:r>
              <a:rPr lang="ru-RU" sz="3200" dirty="0" smtClean="0"/>
              <a:t>. Посмотри на картинки и найди среди них живые и неживые предметы</a:t>
            </a:r>
            <a:endParaRPr lang="ru-RU" sz="3200" dirty="0"/>
          </a:p>
        </p:txBody>
      </p:sp>
      <p:pic>
        <p:nvPicPr>
          <p:cNvPr id="10243" name="Picture 3" descr="C:\Users\mutss_000\Desktop\Презентация (картинки)\556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070" y="1366234"/>
            <a:ext cx="3005938" cy="200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mutss_000\Desktop\Презентация (картинки)\131338-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6968" y="4191230"/>
            <a:ext cx="2759968" cy="206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mutss_000\Desktop\Презентация (картинки)\393193_image_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799" y="3523848"/>
            <a:ext cx="2553555" cy="170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mutss_000\Desktop\Презентация (картинки)\9d3a3d106b6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644008"/>
            <a:ext cx="2722100" cy="204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mutss_000\Desktop\Презентация (картинки)\hazi-eger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729" y="2366555"/>
            <a:ext cx="2332845" cy="151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44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4. Назови все предметы, которые ты видишь на картинке.</a:t>
            </a:r>
            <a:br>
              <a:rPr lang="ru-RU" sz="3200" dirty="0" smtClean="0"/>
            </a:br>
            <a:r>
              <a:rPr lang="ru-RU" sz="3200" dirty="0" smtClean="0"/>
              <a:t>К каждому слову задай вопрос кто? или что?</a:t>
            </a:r>
            <a:endParaRPr lang="ru-RU" sz="3200" dirty="0"/>
          </a:p>
        </p:txBody>
      </p:sp>
      <p:pic>
        <p:nvPicPr>
          <p:cNvPr id="11266" name="Picture 2" descr="C:\Users\mutss_000\Desktop\3273147-7907b7a99fa24a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82742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97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 </a:t>
            </a:r>
            <a:r>
              <a:rPr lang="ru-RU" dirty="0" smtClean="0"/>
              <a:t>блок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1. Посмотри внимательно на предложения. Что в них неправильно? Объясни свой ответ.</a:t>
            </a:r>
          </a:p>
          <a:p>
            <a:pPr marL="0" indent="0" algn="ctr">
              <a:buNone/>
            </a:pPr>
            <a:endParaRPr lang="ru-RU" i="1" u="sng" dirty="0" smtClean="0"/>
          </a:p>
          <a:p>
            <a:pPr marL="0" indent="0" algn="ctr">
              <a:buNone/>
            </a:pPr>
            <a:r>
              <a:rPr lang="ru-RU" i="1" u="sng" dirty="0" smtClean="0"/>
              <a:t>Она       </a:t>
            </a:r>
            <a:r>
              <a:rPr lang="ru-RU" i="1" u="sng" dirty="0"/>
              <a:t>пальто         нарядный </a:t>
            </a:r>
            <a:endParaRPr lang="ru-RU" i="1" dirty="0"/>
          </a:p>
          <a:p>
            <a:pPr marL="0" indent="0" algn="ctr">
              <a:buNone/>
            </a:pPr>
            <a:r>
              <a:rPr lang="ru-RU" i="1" u="sng" dirty="0"/>
              <a:t>Он         девочка       нарядное </a:t>
            </a:r>
            <a:endParaRPr lang="ru-RU" i="1" dirty="0"/>
          </a:p>
          <a:p>
            <a:pPr marL="0" indent="0" algn="ctr">
              <a:buNone/>
            </a:pPr>
            <a:r>
              <a:rPr lang="ru-RU" i="1" u="sng" dirty="0"/>
              <a:t>Оно       зал               нарядная </a:t>
            </a:r>
            <a:endParaRPr lang="ru-RU" i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Исправь ошибки.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0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2. Покажи и назови части предмета. Определи их род.</a:t>
            </a:r>
            <a:endParaRPr lang="ru-RU" sz="3200" dirty="0"/>
          </a:p>
        </p:txBody>
      </p:sp>
      <p:pic>
        <p:nvPicPr>
          <p:cNvPr id="12291" name="Picture 3" descr="C:\Users\mutss_000\Desktop\rech1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772816"/>
            <a:ext cx="4476750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04" y="6041826"/>
            <a:ext cx="9005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Чайник (</a:t>
            </a:r>
            <a:r>
              <a:rPr lang="ru-RU" sz="2400" dirty="0" err="1" smtClean="0"/>
              <a:t>м.р</a:t>
            </a:r>
            <a:r>
              <a:rPr lang="ru-RU" sz="2400" dirty="0" smtClean="0"/>
              <a:t>): крышка (</a:t>
            </a:r>
            <a:r>
              <a:rPr lang="ru-RU" sz="2400" dirty="0" err="1" smtClean="0"/>
              <a:t>ж.р</a:t>
            </a:r>
            <a:r>
              <a:rPr lang="ru-RU" sz="2400" dirty="0" smtClean="0"/>
              <a:t>), ручка (</a:t>
            </a:r>
            <a:r>
              <a:rPr lang="ru-RU" sz="2400" dirty="0" err="1" smtClean="0"/>
              <a:t>ж.р</a:t>
            </a:r>
            <a:r>
              <a:rPr lang="ru-RU" sz="2400" dirty="0" smtClean="0"/>
              <a:t>), носик (</a:t>
            </a:r>
            <a:r>
              <a:rPr lang="ru-RU" sz="2400" dirty="0" err="1" smtClean="0"/>
              <a:t>м.р</a:t>
            </a:r>
            <a:r>
              <a:rPr lang="ru-RU" sz="2400" dirty="0" smtClean="0"/>
              <a:t>), донышко(</a:t>
            </a:r>
            <a:r>
              <a:rPr lang="ru-RU" sz="2400" dirty="0" err="1" smtClean="0"/>
              <a:t>ср.р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0971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mutss_000\Desktop\rech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0263"/>
            <a:ext cx="7488832" cy="446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1227" y="5445224"/>
            <a:ext cx="68975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Автомобиль (грузовой): Кабина (</a:t>
            </a:r>
            <a:r>
              <a:rPr lang="ru-RU" sz="2400" dirty="0" err="1" smtClean="0"/>
              <a:t>ж.р</a:t>
            </a:r>
            <a:r>
              <a:rPr lang="ru-RU" sz="2400" dirty="0" smtClean="0"/>
              <a:t>.), кузов (</a:t>
            </a:r>
            <a:r>
              <a:rPr lang="ru-RU" sz="2400" dirty="0" err="1" smtClean="0"/>
              <a:t>м.р</a:t>
            </a:r>
            <a:r>
              <a:rPr lang="ru-RU" sz="2400" dirty="0" smtClean="0"/>
              <a:t>.), </a:t>
            </a:r>
          </a:p>
          <a:p>
            <a:pPr algn="ctr"/>
            <a:r>
              <a:rPr lang="ru-RU" sz="2400" dirty="0" smtClean="0"/>
              <a:t>колесо (</a:t>
            </a:r>
            <a:r>
              <a:rPr lang="ru-RU" sz="2400" dirty="0" err="1" smtClean="0"/>
              <a:t>ср.р</a:t>
            </a:r>
            <a:r>
              <a:rPr lang="ru-RU" sz="2400" dirty="0" smtClean="0"/>
              <a:t>.), фара (</a:t>
            </a:r>
            <a:r>
              <a:rPr lang="ru-RU" sz="2400" dirty="0" err="1" smtClean="0"/>
              <a:t>ж.р</a:t>
            </a:r>
            <a:r>
              <a:rPr lang="ru-RU" sz="2400" dirty="0" smtClean="0"/>
              <a:t>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1736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mutss_000\Desktop\Презентация (картинки)\393193_image_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1301" y="836712"/>
            <a:ext cx="291632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mutss_000\Desktop\Презентация (картинки)\hazi-e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39" y="1617662"/>
            <a:ext cx="3209925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mutss_000\Desktop\Презентация (картинки)\a_20_8_malgosia_gerb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5227" y="2576209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3. Распредели картинки на три группы (по родам). </a:t>
            </a:r>
            <a:endParaRPr lang="ru-RU" sz="3200" dirty="0"/>
          </a:p>
        </p:txBody>
      </p:sp>
      <p:pic>
        <p:nvPicPr>
          <p:cNvPr id="14342" name="Picture 6" descr="C:\Users\mutss_000\Desktop\Презентация (картинки)\porody-koshek-amerikanskaya-kosh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8227" y="3703638"/>
            <a:ext cx="3151113" cy="236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Users\mutss_000\Desktop\Презентация (картинки)\106616606c3869_09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" y="3703638"/>
            <a:ext cx="2013902" cy="201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C:\Users\mutss_000\Desktop\Презентация (картинки)\Kamen_valun_prodam_valun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49" y="1171853"/>
            <a:ext cx="2841491" cy="222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mutss_000\Desktop\Презентация (картинки)\6896-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1375" y="4741028"/>
            <a:ext cx="2526424" cy="189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58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4. </a:t>
            </a:r>
            <a:r>
              <a:rPr lang="ru-RU" sz="3200" dirty="0" smtClean="0"/>
              <a:t>Подбери</a:t>
            </a:r>
            <a:r>
              <a:rPr lang="ru-RU" sz="3600" dirty="0" smtClean="0"/>
              <a:t> пару.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ru-RU" sz="9600" dirty="0" smtClean="0"/>
              <a:t>Медведь – медведица</a:t>
            </a:r>
            <a:endParaRPr lang="ru-RU" sz="8000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9600" dirty="0" smtClean="0"/>
              <a:t>Волк –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9600" dirty="0" smtClean="0"/>
              <a:t>Лис –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9600" dirty="0" smtClean="0"/>
              <a:t>Лев –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9600" dirty="0" smtClean="0"/>
              <a:t>Тигр –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9600" dirty="0" smtClean="0"/>
              <a:t>Буйвол –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9600" dirty="0" smtClean="0"/>
              <a:t>Орёл –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234888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волчица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2996952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лисица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480465" y="3645024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львица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428367" y="4221088"/>
            <a:ext cx="1218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тигрица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797924" y="4869160"/>
            <a:ext cx="1593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буйволица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5445224"/>
            <a:ext cx="1140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орлица</a:t>
            </a:r>
            <a:endParaRPr lang="ru-RU" sz="2400" dirty="0"/>
          </a:p>
        </p:txBody>
      </p:sp>
      <p:pic>
        <p:nvPicPr>
          <p:cNvPr id="15362" name="Picture 2" descr="C:\Users\mutss_000\Desktop\Презентация (картинки)\3200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176355"/>
            <a:ext cx="2290713" cy="140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mutss_000\Desktop\lisa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9984" y="2826539"/>
            <a:ext cx="2290713" cy="144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mutss_000\Desktop\vol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630" y="489544"/>
            <a:ext cx="1905000" cy="137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C:\Users\mutss_000\Desktop\2011-12-09-02-46-08-933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1612" y="2085235"/>
            <a:ext cx="2159812" cy="145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C:\Users\mutss_000\Desktop\encyclopediyaRU-25208165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1821" y="5049558"/>
            <a:ext cx="2043931" cy="145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9" name="Picture 9" descr="C:\Users\mutss_000\Desktop\4150009_thumb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0978" y="4192860"/>
            <a:ext cx="1993022" cy="204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C:\Users\mutss_000\Desktop\post-5217-1262339486_thumb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9897" y="3645024"/>
            <a:ext cx="1706127" cy="165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92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mutss_000\Desktop\134714066390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556744"/>
            <a:ext cx="2063750" cy="2251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 </a:t>
            </a:r>
            <a:r>
              <a:rPr lang="ru-RU" dirty="0" smtClean="0"/>
              <a:t>блок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444" y="127787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Определи род имени существительного. </a:t>
            </a:r>
            <a:endParaRPr lang="ru-RU" dirty="0"/>
          </a:p>
        </p:txBody>
      </p:sp>
      <p:pic>
        <p:nvPicPr>
          <p:cNvPr id="1026" name="Picture 2" descr="C:\Users\mutss_000\Desktop\post-227-1235635318_thum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2012229" cy="204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utss_000\Desktop\oreh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660" y="4947411"/>
            <a:ext cx="2540000" cy="16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utss_000\Desktop\pod_1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978298"/>
            <a:ext cx="2540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utss_000\Desktop\2351288-6d3cdf163c21da8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97760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utss_000\Desktop\3-frucht-cocktai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769269"/>
            <a:ext cx="2834336" cy="212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1677" y="3905121"/>
            <a:ext cx="1611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Мак (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871392" y="3905121"/>
            <a:ext cx="1915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Ягоды (</a:t>
            </a:r>
            <a:r>
              <a:rPr lang="ru-RU" sz="2400" dirty="0" err="1" smtClean="0"/>
              <a:t>мн.ч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44702" y="3756298"/>
            <a:ext cx="3010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Божья коровка (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97596" y="4333515"/>
            <a:ext cx="1920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Грибы (</a:t>
            </a:r>
            <a:r>
              <a:rPr lang="ru-RU" sz="2400" dirty="0" err="1" smtClean="0"/>
              <a:t>мн.ч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09967" y="4674930"/>
            <a:ext cx="2125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Желуди (</a:t>
            </a:r>
            <a:r>
              <a:rPr lang="ru-RU" sz="2400" dirty="0" err="1" smtClean="0"/>
              <a:t>мн.ч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676960" y="4236095"/>
            <a:ext cx="2030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Пончик (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4848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Существительное - это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ч</a:t>
            </a:r>
            <a:r>
              <a:rPr lang="ru-RU" dirty="0" smtClean="0"/>
              <a:t>асть речи, которая обозначает предмет и отвечает на вопросы кто? что?</a:t>
            </a:r>
          </a:p>
          <a:p>
            <a:pPr marL="0" indent="0">
              <a:buNone/>
            </a:pPr>
            <a:r>
              <a:rPr lang="ru-RU" dirty="0" smtClean="0"/>
              <a:t>Например,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mutss_000\Desktop\porody-koshek-amerikanskaya-kosh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2779406" cy="208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utss_000\Desktop\ingo-spisebord__21149_PE106147_S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1249" y="3361846"/>
            <a:ext cx="2362877" cy="236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utss_000\Desktop\_________________4ef5f500918f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239660"/>
            <a:ext cx="2075482" cy="234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06488" y="562989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562989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6561934" y="5629890"/>
            <a:ext cx="1538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Ведро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07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2. Могут ли быть эти существительные в ед. числе? Почему?</a:t>
            </a:r>
            <a:endParaRPr lang="ru-RU" sz="3200" dirty="0"/>
          </a:p>
        </p:txBody>
      </p:sp>
      <p:pic>
        <p:nvPicPr>
          <p:cNvPr id="2050" name="Picture 2" descr="C:\Users\mutss_000\Desktop\q_94b7539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2744797" cy="205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utss_000\Desktop\images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16" y="4149080"/>
            <a:ext cx="235267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utss_000\Desktop\6665722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84784"/>
            <a:ext cx="2737045" cy="2052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utss_000\Desktop\65df564f-d760-4e88-8afc-951e7fe4bd8c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438" y="1320427"/>
            <a:ext cx="2381498" cy="238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mutss_000\Desktop\101319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3" y="4242742"/>
            <a:ext cx="2520281" cy="188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mutss_000\Desktop\1249972905_78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141185"/>
            <a:ext cx="2790528" cy="20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46985" y="3679520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Очки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08773" y="6234081"/>
            <a:ext cx="145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Ножницы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18674" y="3679519"/>
            <a:ext cx="82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Сани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251039" y="3679518"/>
            <a:ext cx="840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Весы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057532" y="6234080"/>
            <a:ext cx="1100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Ворота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192433" y="6280247"/>
            <a:ext cx="1213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Кусачки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7790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3. Один – много (назови слово во множественном числе).</a:t>
            </a:r>
            <a:endParaRPr lang="ru-RU" sz="4000" dirty="0"/>
          </a:p>
        </p:txBody>
      </p:sp>
      <p:pic>
        <p:nvPicPr>
          <p:cNvPr id="3074" name="Picture 2" descr="C:\Users\mutss_000\Desktop\tre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20" y="1916832"/>
            <a:ext cx="1576837" cy="333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utss_000\Desktop\1577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2111158" cy="345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utss_000\Desktop\photo-129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5837" y="1760081"/>
            <a:ext cx="19050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utss_000\Desktop\3416022-6be164edb119f39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005064"/>
            <a:ext cx="2788419" cy="185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035" y="5633177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Береза - березы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932756" y="3414158"/>
            <a:ext cx="2371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Лимон - лимоны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0028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utss_000\Desktop\springbuc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7" y="846559"/>
            <a:ext cx="2355133" cy="156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utss_000\Desktop\P43-1dad5dd3dfe3c5aba24dcbec5c4fb5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62949"/>
            <a:ext cx="1932806" cy="273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utss_000\Desktop\Презентация (картинки)\0_7964e_5e311184_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85" y="3860677"/>
            <a:ext cx="1886467" cy="240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utss_000\Desktop\4485462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8935" y="4137669"/>
            <a:ext cx="2468828" cy="185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mutss_000\Desktop\get_photo.php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285" y="1052736"/>
            <a:ext cx="19050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mutss_000\Desktop\74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149080"/>
            <a:ext cx="23812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5535" y="3011847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Антилопа - антилопы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15126" y="6292653"/>
            <a:ext cx="257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Бабочка - бабочки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10627" y="3541057"/>
            <a:ext cx="2184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Хомяк - хомяки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971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4. Реши математические примеры.</a:t>
            </a:r>
            <a:br>
              <a:rPr lang="ru-RU" sz="3200" dirty="0" smtClean="0"/>
            </a:br>
            <a:r>
              <a:rPr lang="ru-RU" sz="3200" dirty="0" smtClean="0"/>
              <a:t>Сколько здесь зверят?</a:t>
            </a:r>
            <a:endParaRPr lang="ru-RU" sz="3200" dirty="0"/>
          </a:p>
        </p:txBody>
      </p:sp>
      <p:pic>
        <p:nvPicPr>
          <p:cNvPr id="5123" name="Picture 3" descr="C:\Users\mutss_000\Desktop\a_b4a8a3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30851"/>
            <a:ext cx="190500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utss_000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464784"/>
            <a:ext cx="2654213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utss_000\Desktop\c1c495f65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64784"/>
            <a:ext cx="2662725" cy="166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mutss_000\Desktop\165793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59" y="3715352"/>
            <a:ext cx="2685341" cy="21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mutss_000\Desktop\tn_gallery_2_473_4419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3333" y="3860416"/>
            <a:ext cx="2322680" cy="185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mutss_000\Desktop\7B4rf-gUMg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668747"/>
            <a:ext cx="2988642" cy="224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350" y="3138852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Котенок + котеночек =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25175" y="3138852"/>
            <a:ext cx="1036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Котята</a:t>
            </a:r>
            <a:endParaRPr lang="ru-RU" sz="2400" dirty="0"/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696794" y="6060112"/>
            <a:ext cx="2813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Щенок + щеночек =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912824" y="6060111"/>
            <a:ext cx="118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Щенята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3746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utss_000\Desktop\381306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220824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utss_000\Desktop\0_1ac4b_233fb9e4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1944216" cy="254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mutss_000\Desktop\1_2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4375" y="519252"/>
            <a:ext cx="25400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mutss_000\Desktop\516503351740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745" y="3573016"/>
            <a:ext cx="2549860" cy="203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mutss_000\Desktop\0_8195f_179ef1a_M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0923" y="3560254"/>
            <a:ext cx="2753883" cy="20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mutss_000\Desktop\1325415966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5613" y="3777444"/>
            <a:ext cx="2718387" cy="163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1562" y="2819063"/>
            <a:ext cx="2842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Утенок + утеночек =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2819063"/>
            <a:ext cx="872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Утята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5724127"/>
            <a:ext cx="4030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Жеребенок + жеребеночек =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048643" y="5724125"/>
            <a:ext cx="1472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Жеребята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0899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IV </a:t>
            </a:r>
            <a:r>
              <a:rPr lang="ru-RU" sz="3200" dirty="0" smtClean="0"/>
              <a:t>блок</a:t>
            </a:r>
            <a:br>
              <a:rPr lang="ru-RU" sz="3200" dirty="0" smtClean="0"/>
            </a:br>
            <a:r>
              <a:rPr lang="ru-RU" sz="3200" dirty="0" smtClean="0"/>
              <a:t>1. Определи падеж, задавая вопрос.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Чайник нужен для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Курятник нужен для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7171" name="Picture 3" descr="C:\Users\mutss_000\Desktop\front-small-299_13370037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5290" y="1844824"/>
            <a:ext cx="294291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mutss_000\Desktop\54dfgdfgdfgfgfgg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0944" y="4581128"/>
            <a:ext cx="308351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9912" y="2132856"/>
            <a:ext cx="1224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(чего?)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041986" y="5374262"/>
            <a:ext cx="1228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(кого?)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611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Конюшня нужна для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Салатник нужен </a:t>
            </a:r>
            <a:r>
              <a:rPr lang="ru-RU" dirty="0" smtClean="0"/>
              <a:t>для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Мыльница нужна для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C:\Users\mutss_000\Desktop\Презентация (картинки)\131338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60648"/>
            <a:ext cx="2802645" cy="164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mutss_000\Desktop\trdo_mil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2683" y="4437112"/>
            <a:ext cx="2443336" cy="1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utss_000\Desktop\42058-primernoe-menyu-dieta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7240" y="2060848"/>
            <a:ext cx="24765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06574" y="404664"/>
            <a:ext cx="1228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(кого?)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154088" y="2564904"/>
            <a:ext cx="1224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(чего?)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427984" y="4679374"/>
            <a:ext cx="1224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(чего?)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9503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2. Закончи предложения, задавая вопрос к картинке. Определи падеж.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628800"/>
            <a:ext cx="849694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   Пятачок пришел в гости к 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     Принц торопится к 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Дети торопливо шли к </a:t>
            </a:r>
          </a:p>
          <a:p>
            <a:endParaRPr lang="ru-RU" sz="2400" dirty="0" smtClean="0"/>
          </a:p>
          <a:p>
            <a:r>
              <a:rPr lang="ru-RU" sz="2400" dirty="0" smtClean="0"/>
              <a:t>                                   </a:t>
            </a:r>
          </a:p>
          <a:p>
            <a:r>
              <a:rPr lang="ru-RU" sz="2400" dirty="0" smtClean="0"/>
              <a:t>                                   Мальвина шла по лесу к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8" name="Picture 2" descr="C:\Users\mutss_000\Desktop\buratin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688661"/>
            <a:ext cx="2149947" cy="317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mutss_000\Desktop\m_89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268760"/>
            <a:ext cx="21336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mutss_000\Desktop\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068860"/>
            <a:ext cx="1877962" cy="244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mutss_000\Desktop\f95c80931528c84a6de72363c59b1e02_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6444" y="4510768"/>
            <a:ext cx="2551807" cy="181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23493" y="1618636"/>
            <a:ext cx="1049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(</a:t>
            </a:r>
            <a:r>
              <a:rPr lang="ru-RU" sz="2000" dirty="0" smtClean="0"/>
              <a:t>кому</a:t>
            </a:r>
            <a:r>
              <a:rPr lang="ru-RU" sz="2400" dirty="0" smtClean="0"/>
              <a:t>?)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425610" y="3068960"/>
            <a:ext cx="10499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(</a:t>
            </a:r>
            <a:r>
              <a:rPr lang="ru-RU" sz="2000" dirty="0"/>
              <a:t>кому</a:t>
            </a:r>
            <a:r>
              <a:rPr lang="ru-RU" sz="2400" dirty="0"/>
              <a:t>?)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6397451"/>
            <a:ext cx="1049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(</a:t>
            </a:r>
            <a:r>
              <a:rPr lang="ru-RU" sz="2000" dirty="0"/>
              <a:t>кому</a:t>
            </a:r>
            <a:r>
              <a:rPr lang="ru-RU" sz="2400" dirty="0" smtClean="0"/>
              <a:t>?)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172752" y="5357264"/>
            <a:ext cx="994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(чему?)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8093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3. Задай правильные вопросы к картинкам. Определи падеж.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Крот роет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Рыбак ловит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3" name="Picture 3" descr="C:\Users\mutss_000\Desktop\0b196dff2456b58915baa94c8e793f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558" y="1619401"/>
            <a:ext cx="3528392" cy="22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mutss_000\Desktop\7955_w260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293096"/>
            <a:ext cx="318673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2214839"/>
            <a:ext cx="1062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(что?)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26875" y="4568879"/>
            <a:ext cx="1228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(кого?)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295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Грач </a:t>
            </a:r>
            <a:r>
              <a:rPr lang="ru-RU" dirty="0" smtClean="0"/>
              <a:t>строит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Котенок ловит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Доярка доит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C:\Users\mutss_000\Desktop\robin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32656"/>
            <a:ext cx="3076972" cy="211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utss_000\Desktop\Презентация (картинки)\hazi-e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848351"/>
            <a:ext cx="3209925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mutss_000\Desktop\thumb_isa-lechemater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899996"/>
            <a:ext cx="2574032" cy="171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5776" y="548680"/>
            <a:ext cx="1062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(что?)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096605" y="2865972"/>
            <a:ext cx="1228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(кого?)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745469" y="5234786"/>
            <a:ext cx="1228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(кого?)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2273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Категории существительного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Одушевленность – неодушевленность</a:t>
            </a:r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2050" name="Picture 2" descr="C:\Users\mutss_000\Desktop\9d3a3d106b6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374441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utss_000\Desktop\Kamen_valun_prodam_valu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374441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16113" y="5645548"/>
            <a:ext cx="1117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37522" y="5645548"/>
            <a:ext cx="1160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36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4. Прочитай стихотворение и скажи, какие слова в нем отвечают на вопросы (с кем? кем? </a:t>
            </a:r>
            <a:r>
              <a:rPr lang="ru-RU" sz="3200" dirty="0"/>
              <a:t>ч</a:t>
            </a:r>
            <a:r>
              <a:rPr lang="ru-RU" sz="3200" dirty="0" smtClean="0"/>
              <a:t>ем?). Определи падеж.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С белкой пляшет бегемот,</a:t>
            </a:r>
          </a:p>
          <a:p>
            <a:pPr marL="0" indent="0" algn="just">
              <a:buNone/>
            </a:pPr>
            <a:r>
              <a:rPr lang="ru-RU" dirty="0" smtClean="0"/>
              <a:t>Грустно смотрит серый кот – </a:t>
            </a:r>
          </a:p>
          <a:p>
            <a:pPr marL="0" indent="0" algn="just">
              <a:buNone/>
            </a:pPr>
            <a:r>
              <a:rPr lang="ru-RU" dirty="0" smtClean="0"/>
              <a:t>Он сметаною объелся,</a:t>
            </a:r>
          </a:p>
          <a:p>
            <a:pPr marL="0" indent="0" algn="just">
              <a:buNone/>
            </a:pPr>
            <a:r>
              <a:rPr lang="ru-RU" dirty="0" smtClean="0"/>
              <a:t>У него болит живот.</a:t>
            </a:r>
          </a:p>
          <a:p>
            <a:pPr marL="0" indent="0" algn="just">
              <a:buNone/>
            </a:pPr>
            <a:r>
              <a:rPr lang="ru-RU" dirty="0" smtClean="0"/>
              <a:t>Машет веером варан,</a:t>
            </a:r>
          </a:p>
          <a:p>
            <a:pPr marL="0" indent="0" algn="just">
              <a:buNone/>
            </a:pPr>
            <a:r>
              <a:rPr lang="ru-RU" dirty="0" smtClean="0"/>
              <a:t>Молотком стучит баран,</a:t>
            </a:r>
          </a:p>
          <a:p>
            <a:pPr marL="0" indent="0" algn="just">
              <a:buNone/>
            </a:pPr>
            <a:r>
              <a:rPr lang="ru-RU" dirty="0" smtClean="0"/>
              <a:t>Подметает шваброй ёжик,</a:t>
            </a:r>
          </a:p>
          <a:p>
            <a:pPr marL="0" indent="0" algn="just">
              <a:buNone/>
            </a:pPr>
            <a:r>
              <a:rPr lang="ru-RU" dirty="0" smtClean="0"/>
              <a:t>Усом крутит таракан.</a:t>
            </a:r>
          </a:p>
        </p:txBody>
      </p:sp>
    </p:spTree>
    <p:extLst>
      <p:ext uri="{BB962C8B-B14F-4D97-AF65-F5344CB8AC3E}">
        <p14:creationId xmlns:p14="http://schemas.microsoft.com/office/powerpoint/2010/main" val="214484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5. Рассмотри внимательно рисунок и скажи, что нарисовано неправильно. Определи падеж. </a:t>
            </a:r>
            <a:endParaRPr lang="ru-RU" sz="2800" dirty="0"/>
          </a:p>
        </p:txBody>
      </p:sp>
      <p:pic>
        <p:nvPicPr>
          <p:cNvPr id="13314" name="Picture 2" descr="C:\Users\mutss_000\Desktop\4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96901"/>
            <a:ext cx="4986338" cy="546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3264" y="2204864"/>
            <a:ext cx="368421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Шишки растут (на чем?)…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Камыши растут (на чем?)…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Белка сиди (на чем?)…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Ежик сидит (на чем?)…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5118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V </a:t>
            </a:r>
            <a:r>
              <a:rPr lang="ru-RU" sz="3200" dirty="0" smtClean="0"/>
              <a:t>блок.</a:t>
            </a:r>
            <a:br>
              <a:rPr lang="ru-RU" sz="3200" dirty="0" smtClean="0"/>
            </a:br>
            <a:r>
              <a:rPr lang="ru-RU" sz="3200" dirty="0" smtClean="0"/>
              <a:t>Определи склонение. Объясни свой ответ.</a:t>
            </a:r>
            <a:endParaRPr lang="ru-RU" sz="3200" dirty="0"/>
          </a:p>
        </p:txBody>
      </p:sp>
      <p:pic>
        <p:nvPicPr>
          <p:cNvPr id="14338" name="Picture 2" descr="C:\Users\mutss_000\Desktop\22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1484785"/>
            <a:ext cx="312279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mutss_000\Desktop\7955_w260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3522819" cy="191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mutss_000\Desktop\9d3a3d106b6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9150" y="4178825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3590" y="3975447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Двор</a:t>
            </a:r>
            <a:endParaRPr lang="ru-RU" sz="2400" dirty="0"/>
          </a:p>
        </p:txBody>
      </p:sp>
      <p:pic>
        <p:nvPicPr>
          <p:cNvPr id="9" name="Picture 5" descr="C:\Users\mutss_000\Desktop\0_7ecb6_1aabe792_XL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955" y="1378778"/>
            <a:ext cx="2951187" cy="266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16216" y="3555895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Сирень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087219" y="639633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Рыба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879793" y="6464825"/>
            <a:ext cx="110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Собака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2068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mutss_000\Desktop\6896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642051"/>
            <a:ext cx="3425949" cy="256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mutss_000\Desktop\planeta-tierr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3855" y="3717032"/>
            <a:ext cx="2462088" cy="267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mutss_000\Desktop\hazi-eg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307280"/>
            <a:ext cx="3209925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utss_000\Desktop\trdo_mil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2121" y="642051"/>
            <a:ext cx="3348504" cy="249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32410" y="3266797"/>
            <a:ext cx="1144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Солнце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390502" y="3211513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Мыло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993837" y="6309320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Мышь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57904" y="6396335"/>
            <a:ext cx="993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Земля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1486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 - это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</a:t>
            </a:r>
            <a:r>
              <a:rPr lang="ru-RU" dirty="0" smtClean="0"/>
              <a:t>асть речи, которая обозначает действие предмета и отвечает на вопросы что делать? </a:t>
            </a:r>
            <a:r>
              <a:rPr lang="ru-RU" dirty="0"/>
              <a:t>ч</a:t>
            </a:r>
            <a:r>
              <a:rPr lang="ru-RU" dirty="0" smtClean="0"/>
              <a:t>то сделать?</a:t>
            </a:r>
          </a:p>
          <a:p>
            <a:pPr marL="0" indent="0">
              <a:buNone/>
            </a:pPr>
            <a:r>
              <a:rPr lang="ru-RU" dirty="0" smtClean="0"/>
              <a:t>Например,</a:t>
            </a:r>
            <a:endParaRPr lang="ru-RU" dirty="0"/>
          </a:p>
        </p:txBody>
      </p:sp>
      <p:pic>
        <p:nvPicPr>
          <p:cNvPr id="16386" name="Picture 2" descr="C:\Users\mutss_000\Desktop\Стр0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348880"/>
            <a:ext cx="4751264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1450" y="4019199"/>
            <a:ext cx="279833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Зайчик бежит, </a:t>
            </a:r>
          </a:p>
          <a:p>
            <a:pPr algn="ctr"/>
            <a:r>
              <a:rPr lang="ru-RU" sz="3200" dirty="0"/>
              <a:t>л</a:t>
            </a:r>
            <a:r>
              <a:rPr lang="ru-RU" sz="3200" dirty="0" smtClean="0"/>
              <a:t>ежит,</a:t>
            </a:r>
          </a:p>
          <a:p>
            <a:pPr algn="ctr"/>
            <a:r>
              <a:rPr lang="ru-RU" sz="3200" dirty="0"/>
              <a:t>р</a:t>
            </a:r>
            <a:r>
              <a:rPr lang="ru-RU" sz="3200" dirty="0" smtClean="0"/>
              <a:t>азговаривает,</a:t>
            </a:r>
          </a:p>
          <a:p>
            <a:pPr algn="ctr"/>
            <a:r>
              <a:rPr lang="ru-RU" sz="3200" dirty="0" smtClean="0"/>
              <a:t>прыгает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1326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7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Категории глагола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Время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7410" name="Picture 2" descr="C:\Users\mutss_000\Desktop\22222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20888"/>
            <a:ext cx="3002737" cy="292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mutss_000\Desktop\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539827"/>
            <a:ext cx="2938462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mutss_000\Desktop\6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1468" y="2539826"/>
            <a:ext cx="2699792" cy="270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0365" y="5445224"/>
            <a:ext cx="2437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Ваня разбил вазу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22721" y="5445223"/>
            <a:ext cx="2132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Ваня пьет воду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47106" y="5365674"/>
            <a:ext cx="3188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Ваня будет играть с котом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276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utss_000\Desktop\2774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1065" y="1988840"/>
            <a:ext cx="5722703" cy="297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</a:t>
            </a:r>
            <a:endParaRPr lang="ru-RU" dirty="0"/>
          </a:p>
        </p:txBody>
      </p:sp>
      <p:pic>
        <p:nvPicPr>
          <p:cNvPr id="1026" name="Picture 2" descr="C:\Users\mutss_000\Desktop\1349654955_8733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2863522" cy="418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5539" y="5822423"/>
            <a:ext cx="1047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Рисует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633128" y="5822423"/>
            <a:ext cx="1118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Рисуют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5674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utss_000\Desktop\Стр0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3226" y="1052736"/>
            <a:ext cx="3365500" cy="44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Лицо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u="sng" dirty="0" smtClean="0"/>
              <a:t>1 – </a:t>
            </a:r>
            <a:r>
              <a:rPr lang="ru-RU" u="sng" dirty="0" err="1" smtClean="0"/>
              <a:t>ое</a:t>
            </a:r>
            <a:r>
              <a:rPr lang="ru-RU" u="sng" dirty="0" smtClean="0"/>
              <a:t> лицо: </a:t>
            </a:r>
          </a:p>
          <a:p>
            <a:pPr marL="0" indent="0">
              <a:buNone/>
            </a:pPr>
            <a:r>
              <a:rPr lang="ru-RU" dirty="0" smtClean="0"/>
              <a:t>я (мы) читаю (читаем)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u="sng" dirty="0" smtClean="0"/>
              <a:t>2 – </a:t>
            </a:r>
            <a:r>
              <a:rPr lang="ru-RU" u="sng" dirty="0" err="1" smtClean="0"/>
              <a:t>ое</a:t>
            </a:r>
            <a:r>
              <a:rPr lang="ru-RU" u="sng" dirty="0" smtClean="0"/>
              <a:t> лицо: </a:t>
            </a:r>
          </a:p>
          <a:p>
            <a:pPr marL="0" indent="0">
              <a:buNone/>
            </a:pPr>
            <a:r>
              <a:rPr lang="ru-RU" dirty="0" smtClean="0"/>
              <a:t>ты (вы) читаешь (читаете)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u="sng" dirty="0" smtClean="0"/>
              <a:t>3 – е лицо: </a:t>
            </a:r>
          </a:p>
          <a:p>
            <a:pPr marL="0" indent="0">
              <a:buNone/>
            </a:pPr>
            <a:r>
              <a:rPr lang="ru-RU" dirty="0" smtClean="0"/>
              <a:t>он, она (они) читает (читают)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70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 </a:t>
            </a:r>
            <a:r>
              <a:rPr lang="ru-RU" sz="3200" dirty="0" smtClean="0"/>
              <a:t>блок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 Посмотри на картинки и скажи, кто какие звуки издает. Назови глаголы в настоящем, прошедшем и будущем времени.</a:t>
            </a:r>
            <a:endParaRPr lang="ru-RU" sz="2800" dirty="0"/>
          </a:p>
        </p:txBody>
      </p:sp>
      <p:pic>
        <p:nvPicPr>
          <p:cNvPr id="3074" name="Picture 2" descr="C:\Users\mutss_000\Desktop\Презентация (картинки)\porody-koshek-amerikanskaya-kosh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2952848" cy="221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utss_000\Desktop\Презентация (картинки)\9d3a3d106b6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98562"/>
            <a:ext cx="2843875" cy="213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utss_000\Desktop\Презентация (картинки)\131338-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0352" y="3789040"/>
            <a:ext cx="2879800" cy="215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7539" y="4162300"/>
            <a:ext cx="26527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Мяукает, мяукала, </a:t>
            </a:r>
          </a:p>
          <a:p>
            <a:pPr algn="ctr"/>
            <a:r>
              <a:rPr lang="ru-RU" sz="2400" dirty="0" smtClean="0"/>
              <a:t>будет мяукать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53777" y="4131468"/>
            <a:ext cx="24166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Гавкает, гавкала, </a:t>
            </a:r>
          </a:p>
          <a:p>
            <a:pPr algn="ctr"/>
            <a:r>
              <a:rPr lang="ru-RU" sz="2400" dirty="0" smtClean="0"/>
              <a:t>будет гавкать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752401" y="6165303"/>
            <a:ext cx="3495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Ржет, ржала, будет ржать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3668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mutss_000\Desktop\Презентация (картинки)\post-5217-1262339486_thum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476672"/>
            <a:ext cx="2520280" cy="244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utss_000\Desktop\Презентация (картинки)\thumb_isa-lechemater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7840" y="476672"/>
            <a:ext cx="280831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utss_000\Desktop\img.aspx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348880"/>
            <a:ext cx="2232247" cy="212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mutss_000\Desktop\4(1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221088"/>
            <a:ext cx="2572761" cy="19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mutss_000\Desktop\pictur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7840" y="3587953"/>
            <a:ext cx="3342481" cy="250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1815" y="2923546"/>
            <a:ext cx="20041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Рычит, рычал,</a:t>
            </a:r>
          </a:p>
          <a:p>
            <a:pPr algn="ctr"/>
            <a:r>
              <a:rPr lang="ru-RU" sz="2400" dirty="0"/>
              <a:t>б</a:t>
            </a:r>
            <a:r>
              <a:rPr lang="ru-RU" sz="2400" dirty="0" smtClean="0"/>
              <a:t>удет рычать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636382" y="2372896"/>
            <a:ext cx="23712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Мычит, мычала, </a:t>
            </a:r>
          </a:p>
          <a:p>
            <a:pPr algn="ctr"/>
            <a:r>
              <a:rPr lang="ru-RU" sz="2400" dirty="0" smtClean="0"/>
              <a:t>будет мычать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908075" y="4475603"/>
            <a:ext cx="2535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Крякает, крякала, </a:t>
            </a:r>
          </a:p>
          <a:p>
            <a:pPr algn="ctr"/>
            <a:r>
              <a:rPr lang="ru-RU" sz="2400" dirty="0" smtClean="0"/>
              <a:t>будет крякать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-60842" y="6127978"/>
            <a:ext cx="2909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Кудахчет, кудахтала, </a:t>
            </a:r>
          </a:p>
          <a:p>
            <a:pPr algn="ctr"/>
            <a:r>
              <a:rPr lang="ru-RU" sz="2400" dirty="0" smtClean="0"/>
              <a:t>будет кудахтать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834024" y="6118046"/>
            <a:ext cx="2510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Квакает, квакала, </a:t>
            </a:r>
          </a:p>
          <a:p>
            <a:pPr algn="ctr"/>
            <a:r>
              <a:rPr lang="ru-RU" sz="2400" dirty="0" smtClean="0"/>
              <a:t>будет квакать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344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 (мужской, женский, средний)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mutss_000\Desktop\556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3996443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utss_000\Desktop\a_20_8_malgosia_gerb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933056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utss_000\Desktop\b_25124alu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122583"/>
            <a:ext cx="2664296" cy="317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4448" y="4293095"/>
            <a:ext cx="1430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Машина</a:t>
            </a:r>
            <a:endParaRPr lang="ru-RU" sz="2400" dirty="0" smtClean="0"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cs typeface="Times New Roman" panose="02020603050405020304" pitchFamily="18" charset="0"/>
              </a:rPr>
              <a:t>(она моя)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181311" y="3140968"/>
            <a:ext cx="13035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Шкаф</a:t>
            </a:r>
          </a:p>
          <a:p>
            <a:pPr algn="ctr"/>
            <a:r>
              <a:rPr lang="ru-RU" sz="2400" dirty="0" smtClean="0"/>
              <a:t>(он мой)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503138" y="4277080"/>
            <a:ext cx="14526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Окно</a:t>
            </a:r>
          </a:p>
          <a:p>
            <a:pPr algn="ctr"/>
            <a:r>
              <a:rPr lang="ru-RU" sz="2400" dirty="0" smtClean="0"/>
              <a:t>(оно мое)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35701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2. Найди предложения, в которых допущена ошибка. Определи время глагола.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556792"/>
            <a:ext cx="483488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Слон пьет нектар.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Тигр жевал траву.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Лошадь ловила муху.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Собака будет грызть сено.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Рыбка грызла кость.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mutss_000\Desktop\Стр1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2962275" cy="371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98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3. Закончи предложения, вставляя глагол нужного времени.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Долгожданная весна </a:t>
            </a:r>
          </a:p>
          <a:p>
            <a:pPr marL="0" indent="0" algn="just">
              <a:buNone/>
            </a:pPr>
            <a:r>
              <a:rPr lang="ru-RU" dirty="0" smtClean="0"/>
              <a:t>Снег</a:t>
            </a:r>
          </a:p>
          <a:p>
            <a:pPr marL="0" indent="0" algn="just">
              <a:buNone/>
            </a:pPr>
            <a:r>
              <a:rPr lang="ru-RU" dirty="0" smtClean="0"/>
              <a:t>Солнышко</a:t>
            </a:r>
          </a:p>
          <a:p>
            <a:pPr marL="0" indent="0" algn="just">
              <a:buNone/>
            </a:pPr>
            <a:r>
              <a:rPr lang="ru-RU" dirty="0" smtClean="0"/>
              <a:t>Первые травинки будут</a:t>
            </a:r>
          </a:p>
          <a:p>
            <a:pPr marL="0" indent="0" algn="just">
              <a:buNone/>
            </a:pPr>
            <a:r>
              <a:rPr lang="ru-RU" dirty="0" smtClean="0"/>
              <a:t>Все живое весной</a:t>
            </a:r>
          </a:p>
          <a:p>
            <a:pPr marL="0" indent="0" algn="just">
              <a:buNone/>
            </a:pPr>
            <a:r>
              <a:rPr lang="ru-RU" dirty="0" smtClean="0"/>
              <a:t>Бабочки будут</a:t>
            </a:r>
          </a:p>
          <a:p>
            <a:pPr marL="0" indent="0" algn="just">
              <a:buNone/>
            </a:pPr>
            <a:r>
              <a:rPr lang="ru-RU" dirty="0" smtClean="0"/>
              <a:t>Ручьи</a:t>
            </a:r>
          </a:p>
          <a:p>
            <a:pPr marL="0" indent="0" algn="just">
              <a:buNone/>
            </a:pPr>
            <a:r>
              <a:rPr lang="ru-RU" dirty="0" smtClean="0"/>
              <a:t>На реках и озерах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162880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пришла.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273683" y="2128912"/>
            <a:ext cx="888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т</a:t>
            </a:r>
            <a:r>
              <a:rPr lang="ru-RU" sz="2800" dirty="0" smtClean="0"/>
              <a:t>ает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886768" y="2657366"/>
            <a:ext cx="1981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ригревает.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017207" y="3501008"/>
            <a:ext cx="1973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появляться.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017207" y="4024228"/>
            <a:ext cx="15468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о</a:t>
            </a:r>
            <a:r>
              <a:rPr lang="ru-RU" sz="2800" dirty="0" smtClean="0"/>
              <a:t>живает.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054557" y="4490948"/>
            <a:ext cx="1472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п</a:t>
            </a:r>
            <a:r>
              <a:rPr lang="ru-RU" sz="2800" dirty="0" smtClean="0"/>
              <a:t>орхать.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887620" y="5014168"/>
            <a:ext cx="1806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п</a:t>
            </a:r>
            <a:r>
              <a:rPr lang="ru-RU" sz="2800" dirty="0" smtClean="0"/>
              <a:t>обежали.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7785" y="5563646"/>
            <a:ext cx="2279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тронулся лед.</a:t>
            </a:r>
            <a:endParaRPr lang="ru-RU" sz="2800" dirty="0"/>
          </a:p>
        </p:txBody>
      </p:sp>
      <p:pic>
        <p:nvPicPr>
          <p:cNvPr id="6146" name="Picture 2" descr="C:\Users\mutss_000\Desktop\arts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5942" y="1328296"/>
            <a:ext cx="2880320" cy="490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82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1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9" grpId="0"/>
      <p:bldP spid="10" grpId="0"/>
      <p:bldP spid="12" grpId="0"/>
      <p:bldP spid="13" grpId="0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mutss_000\Desktop\Стр0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557735" cy="290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utss_000\Desktop\Стр0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149080"/>
            <a:ext cx="3482479" cy="218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 </a:t>
            </a:r>
            <a:r>
              <a:rPr lang="ru-RU" dirty="0" smtClean="0"/>
              <a:t>блок.</a:t>
            </a:r>
            <a:br>
              <a:rPr lang="ru-RU" dirty="0" smtClean="0"/>
            </a:br>
            <a:r>
              <a:rPr lang="ru-RU" sz="3600" dirty="0" smtClean="0"/>
              <a:t>1. Измени число.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8844" y="4480530"/>
            <a:ext cx="2398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Рисует - рисуют</a:t>
            </a:r>
            <a:endParaRPr lang="ru-RU" sz="2400" dirty="0"/>
          </a:p>
        </p:txBody>
      </p:sp>
      <p:pic>
        <p:nvPicPr>
          <p:cNvPr id="7170" name="Picture 2" descr="C:\Users\mutss_000\Desktop\36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90650"/>
            <a:ext cx="2836673" cy="297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35103" y="3715985"/>
            <a:ext cx="2079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Пишет - пишут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450347" y="6133325"/>
            <a:ext cx="2557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Смотрит - смотрят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5871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utss_000\Desktop\333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452" y="386070"/>
            <a:ext cx="2281356" cy="337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utss_000\Desktop\76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708920"/>
            <a:ext cx="2448272" cy="335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mutss_000\Desktop\Презентация (картинки)\Стр0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7820" y="386070"/>
            <a:ext cx="2605883" cy="340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9154" y="3793385"/>
            <a:ext cx="1647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Идет - идут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296259" y="3926616"/>
            <a:ext cx="220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Читает - читают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251668" y="6121325"/>
            <a:ext cx="2352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Кушает - кушают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9255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2. Выбери глагол, который подходит к существительному. Объясни ответ.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412776"/>
            <a:ext cx="83529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Коровы – мычат, мычит.</a:t>
            </a:r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Свинья – хрюкают, хрюкает.</a:t>
            </a:r>
          </a:p>
          <a:p>
            <a:pPr algn="just"/>
            <a:endParaRPr lang="ru-RU" sz="2400" dirty="0" smtClean="0"/>
          </a:p>
        </p:txBody>
      </p:sp>
      <p:pic>
        <p:nvPicPr>
          <p:cNvPr id="9217" name="Picture 1" descr="C:\Users\mutss_000\Desktop\1768679-937155f63bfb2e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485630"/>
            <a:ext cx="3187303" cy="239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mutss_000\Desktop\lkenf_10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3324225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01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/>
              <a:t>Собака – гавкает, гавкают.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marL="0" indent="0" algn="just">
              <a:buNone/>
            </a:pPr>
            <a:r>
              <a:rPr lang="ru-RU" sz="2400" dirty="0"/>
              <a:t>Кошки – мяукает, мяукают.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marL="0" indent="0" algn="just">
              <a:buNone/>
            </a:pPr>
            <a:r>
              <a:rPr lang="ru-RU" sz="2400" dirty="0"/>
              <a:t>Утка – крякает, крякают.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endParaRPr lang="ru-RU" sz="2400" dirty="0"/>
          </a:p>
          <a:p>
            <a:pPr marL="0" indent="0" algn="just">
              <a:buNone/>
            </a:pPr>
            <a:r>
              <a:rPr lang="ru-RU" sz="2400" dirty="0"/>
              <a:t>Куры – </a:t>
            </a:r>
            <a:r>
              <a:rPr lang="ru-RU" sz="2400" dirty="0" smtClean="0"/>
              <a:t>кудахчет</a:t>
            </a:r>
            <a:r>
              <a:rPr lang="ru-RU" sz="2400" dirty="0"/>
              <a:t>, кудахчут.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 descr="C:\Users\mutss_000\Desktop\198_1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340768"/>
            <a:ext cx="2546780" cy="223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mutss_000\Desktop\Презентация (картинки)\img.asp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780928"/>
            <a:ext cx="2331343" cy="222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mutss_000\Desktop\Презентация (картинки)\54dfgdfgdfgfgfgg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4756" y="4533452"/>
            <a:ext cx="2917652" cy="218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mutss_000\Desktop\Презентация (картинки)\9d3a3d106b6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8332" y="116632"/>
            <a:ext cx="2290126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00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288" y="-28530"/>
            <a:ext cx="9217024" cy="114300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3. Составь рассказ, используя глаголы в ед. или мн. </a:t>
            </a:r>
            <a:r>
              <a:rPr lang="ru-RU" sz="2800" dirty="0"/>
              <a:t>ч</a:t>
            </a:r>
            <a:r>
              <a:rPr lang="ru-RU" sz="2800" dirty="0" smtClean="0"/>
              <a:t>исле.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733256"/>
            <a:ext cx="8291264" cy="9361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/>
              <a:t>Гореть, печь, румянится, стоять, шить, играть, прыгать, лежать, сидеть.</a:t>
            </a:r>
            <a:endParaRPr lang="ru-RU" sz="2800" dirty="0"/>
          </a:p>
        </p:txBody>
      </p:sp>
      <p:pic>
        <p:nvPicPr>
          <p:cNvPr id="11266" name="Picture 2" descr="C:\Users\mutss_000\Desktop\фыакцу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35292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00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75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mutss_000\Desktop\Стр1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645024"/>
            <a:ext cx="2286000" cy="299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III </a:t>
            </a:r>
            <a:r>
              <a:rPr lang="ru-RU" sz="3600" dirty="0" smtClean="0"/>
              <a:t>блок.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 Подбери подходящее по смыслу слово. Определи лицо глагола.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Пешеходы на красный свет стоят, а на зеленый …. .</a:t>
            </a:r>
          </a:p>
          <a:p>
            <a:pPr marL="0" indent="0">
              <a:buNone/>
            </a:pPr>
            <a:r>
              <a:rPr lang="ru-RU" dirty="0" smtClean="0"/>
              <a:t>Мы в метро сначала спускаемся, а потом … .</a:t>
            </a:r>
          </a:p>
          <a:p>
            <a:pPr marL="0" indent="0">
              <a:buNone/>
            </a:pPr>
            <a:r>
              <a:rPr lang="ru-RU" dirty="0" smtClean="0"/>
              <a:t>Ты у доски отвечаешь, а учитель … .</a:t>
            </a:r>
          </a:p>
          <a:p>
            <a:pPr marL="0" indent="0">
              <a:buNone/>
            </a:pPr>
            <a:r>
              <a:rPr lang="ru-RU" dirty="0" smtClean="0"/>
              <a:t>По одежке встречают, а по уму … .</a:t>
            </a:r>
          </a:p>
          <a:p>
            <a:pPr marL="0" indent="0">
              <a:buNone/>
            </a:pPr>
            <a:r>
              <a:rPr lang="ru-RU" dirty="0" smtClean="0"/>
              <a:t>Дождь траву намочил, а солнышко … 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695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2. Зайчик лежал на поляне и думал о том, что он любит делать.</a:t>
            </a:r>
            <a:br>
              <a:rPr lang="ru-RU" sz="2800" dirty="0" smtClean="0"/>
            </a:br>
            <a:r>
              <a:rPr lang="ru-RU" sz="2800" dirty="0" smtClean="0"/>
              <a:t>«Я и играть люблю, и спать, и петь, и танцевать!»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44824"/>
            <a:ext cx="4104456" cy="6480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Придумай рассказ о том, что любишь ты. </a:t>
            </a:r>
          </a:p>
          <a:p>
            <a:pPr marL="0" indent="0" algn="just">
              <a:buNone/>
            </a:pPr>
            <a:r>
              <a:rPr lang="ru-RU" sz="2800" dirty="0" smtClean="0"/>
              <a:t>Говори от первого лица.</a:t>
            </a:r>
            <a:endParaRPr lang="ru-RU" sz="2800" dirty="0"/>
          </a:p>
        </p:txBody>
      </p:sp>
      <p:pic>
        <p:nvPicPr>
          <p:cNvPr id="13315" name="Picture 3" descr="C:\Users\mutss_000\Desktop\Стр1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556792"/>
            <a:ext cx="4289648" cy="499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94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75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Прилагательное - это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</a:t>
            </a:r>
            <a:r>
              <a:rPr lang="ru-RU" dirty="0" smtClean="0"/>
              <a:t>асть речи, которая обозначает признак предмета и отвечает на вопросы какой? какая? какие?</a:t>
            </a:r>
          </a:p>
          <a:p>
            <a:pPr marL="0" indent="0">
              <a:buNone/>
            </a:pPr>
            <a:r>
              <a:rPr lang="ru-RU" dirty="0" smtClean="0"/>
              <a:t>Например,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38" name="Picture 2" descr="C:\Users\mutss_000\Desktop\re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852936"/>
            <a:ext cx="3384376" cy="344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3789040"/>
            <a:ext cx="37421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м</a:t>
            </a:r>
            <a:r>
              <a:rPr lang="ru-RU" sz="3200" dirty="0" smtClean="0"/>
              <a:t>яч красный, </a:t>
            </a:r>
          </a:p>
          <a:p>
            <a:r>
              <a:rPr lang="ru-RU" sz="3200" dirty="0" smtClean="0"/>
              <a:t>большой, красивый.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1532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Число (единственное и множественное)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mutss_000\Desktop\393193_image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406" y="1473071"/>
            <a:ext cx="3398490" cy="226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utss_000\Desktop\nog-300x2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588" y="2540912"/>
            <a:ext cx="3869828" cy="363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84068" y="3514169"/>
            <a:ext cx="1597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Нож</a:t>
            </a:r>
          </a:p>
          <a:p>
            <a:pPr algn="ctr"/>
            <a:r>
              <a:rPr lang="ru-RU" sz="2400" dirty="0" smtClean="0"/>
              <a:t>(ед. число)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556595" y="1916832"/>
            <a:ext cx="1649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Ножи</a:t>
            </a:r>
          </a:p>
          <a:p>
            <a:pPr algn="ctr"/>
            <a:r>
              <a:rPr lang="ru-RU" sz="2400" dirty="0" smtClean="0"/>
              <a:t>(мн. число)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9325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Категории прилагательного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Род </a:t>
            </a:r>
            <a:endParaRPr lang="ru-RU" dirty="0"/>
          </a:p>
        </p:txBody>
      </p:sp>
      <p:pic>
        <p:nvPicPr>
          <p:cNvPr id="15362" name="Picture 2" descr="C:\Users\mutss_000\Desktop\68dae026c75b2ac0959747f54e83ba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86" y="1484784"/>
            <a:ext cx="2592437" cy="259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mutss_000\Desktop\320_Elephant-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mutss_000\Desktop\d81deaa8407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0964" y="4149080"/>
            <a:ext cx="3369148" cy="229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274840"/>
            <a:ext cx="18585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Подушка </a:t>
            </a:r>
          </a:p>
          <a:p>
            <a:pPr algn="ctr"/>
            <a:r>
              <a:rPr lang="ru-RU" sz="2400" dirty="0" smtClean="0"/>
              <a:t>(какая?)</a:t>
            </a:r>
          </a:p>
          <a:p>
            <a:pPr algn="ctr"/>
            <a:r>
              <a:rPr lang="ru-RU" sz="2400" dirty="0"/>
              <a:t>м</a:t>
            </a:r>
            <a:r>
              <a:rPr lang="ru-RU" sz="2400" dirty="0" smtClean="0"/>
              <a:t>ягкая (</a:t>
            </a:r>
            <a:r>
              <a:rPr lang="ru-RU" sz="2400" dirty="0" err="1" smtClean="0"/>
              <a:t>ж.р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35197" y="4437111"/>
            <a:ext cx="2137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Слон </a:t>
            </a:r>
          </a:p>
          <a:p>
            <a:pPr algn="ctr"/>
            <a:r>
              <a:rPr lang="ru-RU" sz="2400" dirty="0" smtClean="0"/>
              <a:t>(какой?) </a:t>
            </a:r>
          </a:p>
          <a:p>
            <a:pPr algn="ctr"/>
            <a:r>
              <a:rPr lang="ru-RU" sz="2400" dirty="0"/>
              <a:t>б</a:t>
            </a:r>
            <a:r>
              <a:rPr lang="ru-RU" sz="2400" dirty="0" smtClean="0"/>
              <a:t>ольшой (</a:t>
            </a:r>
            <a:r>
              <a:rPr lang="ru-RU" sz="2400" dirty="0" err="1" smtClean="0"/>
              <a:t>м.р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974948" y="6448028"/>
            <a:ext cx="3841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Лето (какое?) жаркое (</a:t>
            </a:r>
            <a:r>
              <a:rPr lang="ru-RU" sz="2400" dirty="0" err="1" smtClean="0"/>
              <a:t>ср.р</a:t>
            </a:r>
            <a:r>
              <a:rPr lang="ru-RU" sz="2400" dirty="0" smtClean="0"/>
              <a:t>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6906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</a:t>
            </a:r>
            <a:endParaRPr lang="ru-RU" dirty="0"/>
          </a:p>
        </p:txBody>
      </p:sp>
      <p:pic>
        <p:nvPicPr>
          <p:cNvPr id="16386" name="Picture 2" descr="C:\Users\mutss_000\Desktop\Презентация (картинки)\3-frucht-cocktai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672408" cy="274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mutss_000\Desktop\0b1c0942d56c5a641c726a73315851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00807"/>
            <a:ext cx="3010172" cy="225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2237" y="4343469"/>
            <a:ext cx="31590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Ягоды (какие?) спелые</a:t>
            </a:r>
          </a:p>
          <a:p>
            <a:pPr algn="ctr"/>
            <a:r>
              <a:rPr lang="ru-RU" sz="2400" dirty="0" smtClean="0"/>
              <a:t>(</a:t>
            </a:r>
            <a:r>
              <a:rPr lang="ru-RU" sz="2400" dirty="0" err="1" smtClean="0"/>
              <a:t>мн.ч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076056" y="4343468"/>
            <a:ext cx="3003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Ягода (какая?) спелая</a:t>
            </a:r>
          </a:p>
          <a:p>
            <a:pPr algn="ctr"/>
            <a:r>
              <a:rPr lang="ru-RU" sz="2400" dirty="0" smtClean="0"/>
              <a:t>(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2688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C:\Users\mutss_000\Desktop\Презентация (картинки)\b_25124alu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4903" y="2486064"/>
            <a:ext cx="2445607" cy="291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 </a:t>
            </a:r>
            <a:r>
              <a:rPr lang="ru-RU" sz="3600" dirty="0" smtClean="0"/>
              <a:t>блок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 Посмотри на картинки и ответь на вопросы. Определи род имени прилагательного.</a:t>
            </a:r>
            <a:endParaRPr lang="ru-RU" sz="3200" dirty="0"/>
          </a:p>
        </p:txBody>
      </p:sp>
      <p:pic>
        <p:nvPicPr>
          <p:cNvPr id="17410" name="Picture 2" descr="C:\Users\mutss_000\Desktop\Презентация (картинки)\320_Elephant-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4002" y="4455114"/>
            <a:ext cx="30674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Какого слон размера?</a:t>
            </a:r>
          </a:p>
          <a:p>
            <a:pPr algn="ctr"/>
            <a:r>
              <a:rPr lang="ru-RU" sz="2400" dirty="0" smtClean="0"/>
              <a:t>Какого слон цвета?</a:t>
            </a:r>
          </a:p>
          <a:p>
            <a:pPr algn="ctr"/>
            <a:r>
              <a:rPr lang="ru-RU" sz="2400" dirty="0" smtClean="0"/>
              <a:t>Какой у слона хобот?</a:t>
            </a:r>
          </a:p>
          <a:p>
            <a:pPr algn="ctr"/>
            <a:endParaRPr lang="ru-RU" sz="2400" dirty="0"/>
          </a:p>
        </p:txBody>
      </p:sp>
      <p:pic>
        <p:nvPicPr>
          <p:cNvPr id="17412" name="Picture 4" descr="C:\Users\mutss_000\Desktop\Презентация (картинки)\porody-koshek-amerikanskaya-koshk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4692" y="1700808"/>
            <a:ext cx="2960721" cy="222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55050" y="3941200"/>
            <a:ext cx="3160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Какого кошка цвета?</a:t>
            </a:r>
          </a:p>
          <a:p>
            <a:pPr algn="ctr"/>
            <a:r>
              <a:rPr lang="ru-RU" sz="2400" dirty="0" smtClean="0"/>
              <a:t>Какого цвета глаза у кошки?</a:t>
            </a:r>
          </a:p>
          <a:p>
            <a:pPr algn="ctr"/>
            <a:r>
              <a:rPr lang="ru-RU" sz="2400" dirty="0" smtClean="0"/>
              <a:t>Какой у кошки цвет?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455168" y="5396336"/>
            <a:ext cx="30850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Какого окно цвета?</a:t>
            </a:r>
          </a:p>
          <a:p>
            <a:pPr algn="ctr"/>
            <a:r>
              <a:rPr lang="ru-RU" sz="2400" dirty="0" smtClean="0"/>
              <a:t>Какого окно размера?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805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75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2. К прилагательному подбери существительные. Определи род прилагательного.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Зеленый - …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Большой - …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Красивая - …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Жаркое - 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8434" name="Picture 2" descr="C:\Users\mutss_000\Desktop\Стр14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" t="720" r="10004" b="7889"/>
          <a:stretch/>
        </p:blipFill>
        <p:spPr bwMode="auto">
          <a:xfrm>
            <a:off x="4824000" y="2376000"/>
            <a:ext cx="3240000" cy="36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35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3. Образуй слова – признаки. Определи род имени прилагательного.</a:t>
            </a:r>
            <a:br>
              <a:rPr lang="ru-RU" sz="3200" dirty="0" smtClean="0"/>
            </a:br>
            <a:r>
              <a:rPr lang="ru-RU" sz="3200" dirty="0" smtClean="0"/>
              <a:t>(камень – (какой?) каменный)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466728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Пламя – (какое?) 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Туман – (какой?) 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Лимон – (какой?) 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Солома – (какая?) 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Машина (какая?) …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73667" y="1542703"/>
            <a:ext cx="20201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dirty="0" smtClean="0"/>
              <a:t>пламенное</a:t>
            </a:r>
            <a:endParaRPr lang="ru-RU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3773667" y="2390785"/>
            <a:ext cx="18253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/>
              <a:t>туманный</a:t>
            </a:r>
            <a:endParaRPr lang="ru-RU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3958398" y="3368025"/>
            <a:ext cx="19271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/>
              <a:t>лимонный</a:t>
            </a:r>
            <a:endParaRPr lang="ru-RU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3958398" y="4221088"/>
            <a:ext cx="21700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/>
              <a:t>соломенная</a:t>
            </a:r>
            <a:endParaRPr lang="ru-RU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3958397" y="5195629"/>
            <a:ext cx="18950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/>
              <a:t>машинная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91870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/>
      <p:bldP spid="5" grpId="0"/>
      <p:bldP spid="7" grpId="0"/>
      <p:bldP spid="8" grpId="0"/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mutss_000\Desktop\multfilmy_pra_barboskinah_9653_1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2363" y="1196752"/>
            <a:ext cx="4297391" cy="484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4. Посмотри на рисунок и ответь на вопросы. </a:t>
            </a:r>
            <a:br>
              <a:rPr lang="ru-RU" sz="3200" dirty="0" smtClean="0"/>
            </a:br>
            <a:r>
              <a:rPr lang="ru-RU" sz="3200" dirty="0" smtClean="0"/>
              <a:t>Составь рассказ о лисенке.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5445224"/>
            <a:ext cx="3814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Какой лисенок по размеру?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5678397"/>
            <a:ext cx="4835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Какая у лисенка шерстка на ощупь?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6038032"/>
            <a:ext cx="3357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Какой у лисенка взгляд?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427984" y="6168146"/>
            <a:ext cx="3905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Какого цвета у лисенка мех?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326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mutss_000\Desktop\7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4948" y="1268760"/>
            <a:ext cx="3019052" cy="232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II </a:t>
            </a:r>
            <a:r>
              <a:rPr lang="ru-RU" sz="3600" dirty="0" smtClean="0"/>
              <a:t>блок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Подбери существительное. Определи число.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698976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Вкусные, сладкие, шоколадные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Круглый, тяжелый, полосатый </a:t>
            </a:r>
          </a:p>
        </p:txBody>
      </p:sp>
      <p:pic>
        <p:nvPicPr>
          <p:cNvPr id="19459" name="Picture 3" descr="C:\Users\mutss_000\Desktop\1789658-33a2b99ea13a5d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077072"/>
            <a:ext cx="3078585" cy="205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13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75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Users\mutss_000\Desktop\Презентация (картинки)\3-frucht-cocktai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6339" y="4702851"/>
            <a:ext cx="3114054" cy="215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C:\Users\mutss_000\Desktop\pic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8640"/>
            <a:ext cx="2632968" cy="263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Удобное, мягкое, </a:t>
            </a:r>
            <a:r>
              <a:rPr lang="ru-RU" dirty="0" smtClean="0"/>
              <a:t>низкое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Желтые, ароматные, </a:t>
            </a:r>
            <a:r>
              <a:rPr lang="ru-RU" dirty="0" smtClean="0"/>
              <a:t>наливные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Ароматные, красные, спелые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483" name="Picture 3" descr="C:\Users\mutss_000\Desktop\imgFu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821608"/>
            <a:ext cx="2517849" cy="188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30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75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75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i="1" dirty="0" smtClean="0"/>
              <a:t>Молодец!</a:t>
            </a:r>
            <a:endParaRPr lang="ru-RU" sz="9600" b="1" i="1" dirty="0"/>
          </a:p>
        </p:txBody>
      </p:sp>
    </p:spTree>
    <p:extLst>
      <p:ext uri="{BB962C8B-B14F-4D97-AF65-F5344CB8AC3E}">
        <p14:creationId xmlns:p14="http://schemas.microsoft.com/office/powerpoint/2010/main" val="125982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Падеж </a:t>
            </a: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endParaRPr lang="ru-RU" sz="3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86003"/>
          </a:xfrm>
        </p:spPr>
        <p:txBody>
          <a:bodyPr/>
          <a:lstStyle/>
          <a:p>
            <a:r>
              <a:rPr lang="ru-RU" dirty="0" smtClean="0"/>
              <a:t>Именительный (Кто? Что?)</a:t>
            </a:r>
          </a:p>
          <a:p>
            <a:r>
              <a:rPr lang="ru-RU" dirty="0" smtClean="0"/>
              <a:t>Родительный -</a:t>
            </a:r>
            <a:r>
              <a:rPr lang="ru-RU" u="sng" dirty="0" smtClean="0"/>
              <a:t> нет </a:t>
            </a:r>
            <a:r>
              <a:rPr lang="ru-RU" dirty="0" smtClean="0"/>
              <a:t>(Кого? Чего?)</a:t>
            </a:r>
          </a:p>
          <a:p>
            <a:r>
              <a:rPr lang="ru-RU" dirty="0" smtClean="0"/>
              <a:t>Дательный – </a:t>
            </a:r>
            <a:r>
              <a:rPr lang="ru-RU" u="sng" dirty="0" smtClean="0"/>
              <a:t>дать</a:t>
            </a:r>
            <a:r>
              <a:rPr lang="ru-RU" dirty="0" smtClean="0"/>
              <a:t> (Кому? Чему?)</a:t>
            </a:r>
          </a:p>
          <a:p>
            <a:r>
              <a:rPr lang="ru-RU" dirty="0" smtClean="0"/>
              <a:t>Винительный (Кого? Что?)</a:t>
            </a:r>
          </a:p>
          <a:p>
            <a:r>
              <a:rPr lang="ru-RU" dirty="0" smtClean="0"/>
              <a:t>Творительный – </a:t>
            </a:r>
            <a:r>
              <a:rPr lang="ru-RU" u="sng" dirty="0" smtClean="0"/>
              <a:t>доволен </a:t>
            </a:r>
            <a:r>
              <a:rPr lang="ru-RU" dirty="0" smtClean="0"/>
              <a:t>(Кем? Чем?)</a:t>
            </a:r>
          </a:p>
          <a:p>
            <a:r>
              <a:rPr lang="ru-RU" dirty="0" smtClean="0"/>
              <a:t>Предложный –</a:t>
            </a:r>
            <a:r>
              <a:rPr lang="ru-RU" u="sng" dirty="0" smtClean="0"/>
              <a:t> говорить </a:t>
            </a:r>
            <a:r>
              <a:rPr lang="ru-RU" dirty="0" smtClean="0"/>
              <a:t>(О ком? О чем?)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6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Склонение (1 – </a:t>
            </a:r>
            <a:r>
              <a:rPr lang="ru-RU" dirty="0" err="1" smtClean="0"/>
              <a:t>ое</a:t>
            </a:r>
            <a:r>
              <a:rPr lang="ru-RU" dirty="0" smtClean="0"/>
              <a:t>, 2 – </a:t>
            </a:r>
            <a:r>
              <a:rPr lang="ru-RU" dirty="0" err="1" smtClean="0"/>
              <a:t>ое</a:t>
            </a:r>
            <a:r>
              <a:rPr lang="ru-RU" dirty="0" smtClean="0"/>
              <a:t>, 3 - е)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9173953"/>
              </p:ext>
            </p:extLst>
          </p:nvPr>
        </p:nvGraphicFramePr>
        <p:xfrm>
          <a:off x="1785392" y="802756"/>
          <a:ext cx="4896544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96544"/>
              </a:tblGrid>
              <a:tr h="548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Первое склонение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26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Существительные </a:t>
                      </a:r>
                      <a:endParaRPr lang="ru-RU" sz="2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ж</a:t>
                      </a:r>
                      <a:r>
                        <a:rPr lang="ru-RU" sz="2800" dirty="0">
                          <a:effectLst/>
                        </a:rPr>
                        <a:t>. р.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и м. р.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 окончаниями - а, - 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121" name="Picture 1" descr="C:\Users\mutss_000\Desktop\FXIKLF3F6S8S3SP.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332" y="3684907"/>
            <a:ext cx="3126735" cy="258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mutss_000\Desktop\planeta-tierr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669124"/>
            <a:ext cx="2376264" cy="258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087982" y="6244314"/>
            <a:ext cx="937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Судья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983217" y="6244313"/>
            <a:ext cx="993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Земля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8843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88971"/>
              </p:ext>
            </p:extLst>
          </p:nvPr>
        </p:nvGraphicFramePr>
        <p:xfrm>
          <a:off x="1835696" y="692696"/>
          <a:ext cx="4968552" cy="2539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68552"/>
              </a:tblGrid>
              <a:tr h="576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Второе склонение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00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Существительные м. р.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 нулевым окончанием 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ср. р. с окончаниями </a:t>
                      </a:r>
                      <a:endParaRPr lang="ru-RU" sz="2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- </a:t>
                      </a:r>
                      <a:r>
                        <a:rPr lang="ru-RU" sz="2800" dirty="0">
                          <a:effectLst/>
                        </a:rPr>
                        <a:t>о, - 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146" name="Picture 2" descr="C:\Users\mutss_000\Desktop\131338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535278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utss_000\Desktop\6896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535278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70425" y="5949280"/>
            <a:ext cx="818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Конь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955904" y="5949279"/>
            <a:ext cx="1144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Солнце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6441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296625"/>
              </p:ext>
            </p:extLst>
          </p:nvPr>
        </p:nvGraphicFramePr>
        <p:xfrm>
          <a:off x="1979712" y="764704"/>
          <a:ext cx="4752528" cy="23064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2528"/>
              </a:tblGrid>
              <a:tr h="558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Третье склонение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455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Существительные ж. р. 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 нулевым окончанием 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(с ь на конце)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170" name="Picture 2" descr="C:\Users\mutss_000\Desktop\hazi-eg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209925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utss_000\Desktop\0_7ecb6_1aabe79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13124"/>
            <a:ext cx="3272333" cy="294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33797" y="6162897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Мышь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854162" y="6162896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Сирень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4330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1351</Words>
  <Application>Microsoft Office PowerPoint</Application>
  <PresentationFormat>Экран (4:3)</PresentationFormat>
  <Paragraphs>403</Paragraphs>
  <Slides>58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Тема Office</vt:lpstr>
      <vt:lpstr>Развитие грамматического строя</vt:lpstr>
      <vt:lpstr>Существительное - это</vt:lpstr>
      <vt:lpstr>Категории существительного</vt:lpstr>
      <vt:lpstr>Род (мужской, женский, средний) </vt:lpstr>
      <vt:lpstr>Число (единственное и множественное) </vt:lpstr>
      <vt:lpstr>Падеж   </vt:lpstr>
      <vt:lpstr>Склонение (1 – ое, 2 – ое, 3 - е) </vt:lpstr>
      <vt:lpstr>Презентация PowerPoint</vt:lpstr>
      <vt:lpstr>Презентация PowerPoint</vt:lpstr>
      <vt:lpstr>I блок</vt:lpstr>
      <vt:lpstr>Презентация PowerPoint</vt:lpstr>
      <vt:lpstr>3. Посмотри на картинки и найди среди них живые и неживые предметы</vt:lpstr>
      <vt:lpstr>4. Назови все предметы, которые ты видишь на картинке. К каждому слову задай вопрос кто? или что?</vt:lpstr>
      <vt:lpstr>II блок</vt:lpstr>
      <vt:lpstr>2. Покажи и назови части предмета. Определи их род.</vt:lpstr>
      <vt:lpstr>Презентация PowerPoint</vt:lpstr>
      <vt:lpstr>3. Распредели картинки на три группы (по родам). </vt:lpstr>
      <vt:lpstr>4. Подбери пару.</vt:lpstr>
      <vt:lpstr>III блок</vt:lpstr>
      <vt:lpstr>2. Могут ли быть эти существительные в ед. числе? Почему?</vt:lpstr>
      <vt:lpstr>3. Один – много (назови слово во множественном числе).</vt:lpstr>
      <vt:lpstr>Презентация PowerPoint</vt:lpstr>
      <vt:lpstr>4. Реши математические примеры. Сколько здесь зверят?</vt:lpstr>
      <vt:lpstr>Презентация PowerPoint</vt:lpstr>
      <vt:lpstr>IV блок 1. Определи падеж, задавая вопрос.</vt:lpstr>
      <vt:lpstr>Презентация PowerPoint</vt:lpstr>
      <vt:lpstr>2. Закончи предложения, задавая вопрос к картинке. Определи падеж.</vt:lpstr>
      <vt:lpstr>3. Задай правильные вопросы к картинкам. Определи падеж.</vt:lpstr>
      <vt:lpstr>Презентация PowerPoint</vt:lpstr>
      <vt:lpstr>4. Прочитай стихотворение и скажи, какие слова в нем отвечают на вопросы (с кем? кем? чем?). Определи падеж. </vt:lpstr>
      <vt:lpstr>5. Рассмотри внимательно рисунок и скажи, что нарисовано неправильно. Определи падеж. </vt:lpstr>
      <vt:lpstr>V блок. Определи склонение. Объясни свой ответ.</vt:lpstr>
      <vt:lpstr>Презентация PowerPoint</vt:lpstr>
      <vt:lpstr>Глагол - это</vt:lpstr>
      <vt:lpstr>Категории глагола</vt:lpstr>
      <vt:lpstr>Число</vt:lpstr>
      <vt:lpstr>Лицо</vt:lpstr>
      <vt:lpstr>I блок 1. Посмотри на картинки и скажи, кто какие звуки издает. Назови глаголы в настоящем, прошедшем и будущем времени.</vt:lpstr>
      <vt:lpstr>Презентация PowerPoint</vt:lpstr>
      <vt:lpstr>2. Найди предложения, в которых допущена ошибка. Определи время глагола.</vt:lpstr>
      <vt:lpstr>3. Закончи предложения, вставляя глагол нужного времени.</vt:lpstr>
      <vt:lpstr>II блок. 1. Измени число.</vt:lpstr>
      <vt:lpstr>Презентация PowerPoint</vt:lpstr>
      <vt:lpstr>2. Выбери глагол, который подходит к существительному. Объясни ответ.</vt:lpstr>
      <vt:lpstr>Презентация PowerPoint</vt:lpstr>
      <vt:lpstr>3. Составь рассказ, используя глаголы в ед. или мн. числе.</vt:lpstr>
      <vt:lpstr>III блок. 1. Подбери подходящее по смыслу слово. Определи лицо глагола.</vt:lpstr>
      <vt:lpstr>2. Зайчик лежал на поляне и думал о том, что он любит делать. «Я и играть люблю, и спать, и петь, и танцевать!»</vt:lpstr>
      <vt:lpstr>Прилагательное - это</vt:lpstr>
      <vt:lpstr>Категории прилагательного</vt:lpstr>
      <vt:lpstr>Число</vt:lpstr>
      <vt:lpstr>I блок 1. Посмотри на картинки и ответь на вопросы. Определи род имени прилагательного.</vt:lpstr>
      <vt:lpstr>2. К прилагательному подбери существительные. Определи род прилагательного.</vt:lpstr>
      <vt:lpstr>3. Образуй слова – признаки. Определи род имени прилагательного. (камень – (какой?) каменный)</vt:lpstr>
      <vt:lpstr>4. Посмотри на рисунок и ответь на вопросы.  Составь рассказ о лисенке.</vt:lpstr>
      <vt:lpstr>II блок Подбери существительное. Определи число.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грамматического строя</dc:title>
  <dc:creator>mutss992@yandex.ru</dc:creator>
  <cp:lastModifiedBy>mutss992@yandex.ru</cp:lastModifiedBy>
  <cp:revision>52</cp:revision>
  <dcterms:created xsi:type="dcterms:W3CDTF">2013-10-23T16:30:10Z</dcterms:created>
  <dcterms:modified xsi:type="dcterms:W3CDTF">2017-02-12T11:59:30Z</dcterms:modified>
</cp:coreProperties>
</file>