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17B05-7C86-417A-A564-53E722F4DDB6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A8BE5-1986-4896-981E-323912410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6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E9C1A-BDF5-4963-9880-82F941172178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5A096-9A72-49B1-968C-17A0CE44E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7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0A7B1-5F83-402E-89B0-7D3843E4EB43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34C0-0A27-4E2B-92C3-3FF18C7FE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6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B502E0-0D0A-4B62-8F3C-3B65153CDD29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413580-9F2E-4B7C-B058-C23AB4306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75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B48756B5-66D6-4445-A152-BD0E403A6183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39C56-0ACD-4C4E-94FB-23BBA167C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38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5DCD3-16FE-41D1-A9F3-DE8FE09876FC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CA107-B838-44BF-A920-6750F5E5C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2A513-E51F-42C2-AF7A-3CDE4AB6E09B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91DC5-7D68-4F60-A155-6C29B32B1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6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6E4198D-6738-402A-AE82-8DE19EDD7925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BD5A54-79B7-47A4-BB2F-1EE25A0E2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97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057E5-2AC2-4723-A959-6618319CBB8C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974B-6CB6-4DDC-95AA-621FB6A0E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8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0C8EAE-7755-4F57-888D-13785F5B319B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ABE70F-952F-4C7D-B6DB-EA230B394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12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48AA61F-344A-4458-87DD-835133F7F2E7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531644-1636-4E2E-B23F-FA4A247E2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30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B9A3FE-8B8D-4877-80F3-1AC518EA3586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2A8F34-AB5D-4E6A-B2DA-C6F106E51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8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Рекурсивные подпрограммы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в </a:t>
            </a:r>
            <a:r>
              <a:rPr lang="ru-RU" dirty="0" smtClean="0"/>
              <a:t>Паскале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060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93610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Демонстрация хода </a:t>
            </a:r>
            <a:r>
              <a:rPr lang="ru-RU" b="1" dirty="0" smtClean="0"/>
              <a:t>рекурсии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91264" cy="570924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glubina</a:t>
            </a:r>
            <a:r>
              <a:rPr lang="en-US" dirty="0"/>
              <a:t>: Integer := 0;</a:t>
            </a:r>
            <a:br>
              <a:rPr lang="en-US" dirty="0"/>
            </a:br>
            <a:r>
              <a:rPr lang="en-US" dirty="0"/>
              <a:t>function factorial(N: integer) : </a:t>
            </a:r>
            <a:r>
              <a:rPr lang="en-US" dirty="0" err="1"/>
              <a:t>longint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begin</a:t>
            </a:r>
            <a:br>
              <a:rPr lang="en-US" dirty="0"/>
            </a:br>
            <a:r>
              <a:rPr lang="en-US" dirty="0"/>
              <a:t>   {</a:t>
            </a:r>
            <a:r>
              <a:rPr lang="en-US" sz="2000" dirty="0" err="1"/>
              <a:t>при</a:t>
            </a:r>
            <a:r>
              <a:rPr lang="en-US" sz="2000" dirty="0"/>
              <a:t> </a:t>
            </a:r>
            <a:r>
              <a:rPr lang="en-US" sz="2000" dirty="0" err="1"/>
              <a:t>входе</a:t>
            </a:r>
            <a:r>
              <a:rPr lang="en-US" sz="2000" dirty="0"/>
              <a:t> в </a:t>
            </a:r>
            <a:r>
              <a:rPr lang="en-US" sz="2000" dirty="0" err="1"/>
              <a:t>функцию</a:t>
            </a:r>
            <a:r>
              <a:rPr lang="en-US" sz="2000" dirty="0"/>
              <a:t> </a:t>
            </a:r>
            <a:r>
              <a:rPr lang="en-US" sz="2000" dirty="0" err="1"/>
              <a:t>увеличиваем</a:t>
            </a:r>
            <a:r>
              <a:rPr lang="en-US" sz="2000" dirty="0"/>
              <a:t> </a:t>
            </a:r>
            <a:r>
              <a:rPr lang="en-US" sz="2000" dirty="0" err="1"/>
              <a:t>глобальную</a:t>
            </a:r>
            <a:r>
              <a:rPr lang="en-US" sz="2000" dirty="0"/>
              <a:t> </a:t>
            </a:r>
            <a:r>
              <a:rPr lang="en-US" sz="2000" dirty="0" err="1"/>
              <a:t>переменную</a:t>
            </a:r>
            <a:r>
              <a:rPr lang="en-US" sz="2000" dirty="0"/>
              <a:t>, </a:t>
            </a:r>
            <a:r>
              <a:rPr lang="en-US" sz="2000" dirty="0" err="1"/>
              <a:t>которая</a:t>
            </a:r>
            <a:r>
              <a:rPr lang="en-US" sz="2000" dirty="0"/>
              <a:t> </a:t>
            </a:r>
            <a:r>
              <a:rPr lang="en-US" sz="2000" dirty="0" err="1"/>
              <a:t>считает</a:t>
            </a:r>
            <a:r>
              <a:rPr lang="en-US" sz="2000" dirty="0"/>
              <a:t> </a:t>
            </a:r>
            <a:r>
              <a:rPr lang="en-US" sz="2000" dirty="0" err="1"/>
              <a:t>глубину</a:t>
            </a:r>
            <a:r>
              <a:rPr lang="en-US" sz="2000" dirty="0"/>
              <a:t> </a:t>
            </a:r>
            <a:r>
              <a:rPr lang="en-US" sz="2000" dirty="0" err="1"/>
              <a:t>рекурсии</a:t>
            </a: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   </a:t>
            </a:r>
            <a:r>
              <a:rPr lang="en-US" dirty="0" err="1"/>
              <a:t>glubina</a:t>
            </a:r>
            <a:r>
              <a:rPr lang="en-US" dirty="0"/>
              <a:t> := </a:t>
            </a:r>
            <a:r>
              <a:rPr lang="en-US" dirty="0" err="1"/>
              <a:t>glubina</a:t>
            </a:r>
            <a:r>
              <a:rPr lang="en-US" dirty="0"/>
              <a:t> + 1;</a:t>
            </a:r>
            <a:br>
              <a:rPr lang="en-US" dirty="0"/>
            </a:br>
            <a:r>
              <a:rPr lang="en-US" dirty="0"/>
              <a:t>   </a:t>
            </a:r>
            <a:r>
              <a:rPr lang="en-US" dirty="0" err="1"/>
              <a:t>Writeln</a:t>
            </a:r>
            <a:r>
              <a:rPr lang="en-US" dirty="0"/>
              <a:t>('</a:t>
            </a:r>
            <a:r>
              <a:rPr lang="en-US" dirty="0" err="1"/>
              <a:t>Прямой</a:t>
            </a:r>
            <a:r>
              <a:rPr lang="en-US" dirty="0"/>
              <a:t> </a:t>
            </a:r>
            <a:r>
              <a:rPr lang="en-US" dirty="0" err="1"/>
              <a:t>ход</a:t>
            </a:r>
            <a:r>
              <a:rPr lang="en-US" dirty="0"/>
              <a:t> </a:t>
            </a:r>
            <a:r>
              <a:rPr lang="en-US" dirty="0" err="1"/>
              <a:t>рекурсии</a:t>
            </a:r>
            <a:r>
              <a:rPr lang="en-US" dirty="0"/>
              <a:t>. </a:t>
            </a:r>
            <a:r>
              <a:rPr lang="en-US" dirty="0" err="1"/>
              <a:t>Глубина</a:t>
            </a:r>
            <a:r>
              <a:rPr lang="en-US" dirty="0"/>
              <a:t> = ', </a:t>
            </a:r>
            <a:r>
              <a:rPr lang="en-US" dirty="0" err="1"/>
              <a:t>glubina</a:t>
            </a:r>
            <a:r>
              <a:rPr lang="en-US" dirty="0"/>
              <a:t>);</a:t>
            </a:r>
            <a:br>
              <a:rPr lang="en-US" dirty="0"/>
            </a:br>
            <a:r>
              <a:rPr lang="en-US" dirty="0"/>
              <a:t>   Result := 1;</a:t>
            </a:r>
            <a:br>
              <a:rPr lang="en-US" dirty="0"/>
            </a:br>
            <a:r>
              <a:rPr lang="en-US" dirty="0"/>
              <a:t>   if N &gt; 0 then Result := factorial(N-1) * N;</a:t>
            </a:r>
            <a:br>
              <a:rPr lang="en-US" dirty="0"/>
            </a:br>
            <a:r>
              <a:rPr lang="en-US" dirty="0"/>
              <a:t>   </a:t>
            </a:r>
            <a:r>
              <a:rPr lang="en-US" dirty="0" err="1"/>
              <a:t>Writeln</a:t>
            </a:r>
            <a:r>
              <a:rPr lang="en-US" dirty="0"/>
              <a:t>('</a:t>
            </a:r>
            <a:r>
              <a:rPr lang="en-US" dirty="0" err="1"/>
              <a:t>Обратный</a:t>
            </a:r>
            <a:r>
              <a:rPr lang="en-US" dirty="0"/>
              <a:t> </a:t>
            </a:r>
            <a:r>
              <a:rPr lang="en-US" dirty="0" err="1"/>
              <a:t>ход</a:t>
            </a:r>
            <a:r>
              <a:rPr lang="en-US" dirty="0"/>
              <a:t> </a:t>
            </a:r>
            <a:r>
              <a:rPr lang="en-US" dirty="0" err="1"/>
              <a:t>рекурсии</a:t>
            </a:r>
            <a:r>
              <a:rPr lang="en-US" dirty="0"/>
              <a:t>. </a:t>
            </a:r>
            <a:r>
              <a:rPr lang="en-US" dirty="0" err="1"/>
              <a:t>Глубина</a:t>
            </a:r>
            <a:r>
              <a:rPr lang="en-US" dirty="0"/>
              <a:t> = ', </a:t>
            </a:r>
            <a:r>
              <a:rPr lang="en-US" dirty="0" err="1"/>
              <a:t>glubina</a:t>
            </a:r>
            <a:r>
              <a:rPr lang="en-US" dirty="0"/>
              <a:t>);</a:t>
            </a:r>
            <a:br>
              <a:rPr lang="en-US" dirty="0"/>
            </a:br>
            <a:r>
              <a:rPr lang="en-US" dirty="0"/>
              <a:t>   {</a:t>
            </a:r>
            <a:r>
              <a:rPr lang="en-US" sz="2000" dirty="0" err="1"/>
              <a:t>при</a:t>
            </a:r>
            <a:r>
              <a:rPr lang="en-US" sz="2000" dirty="0"/>
              <a:t> </a:t>
            </a:r>
            <a:r>
              <a:rPr lang="en-US" sz="2000" dirty="0" err="1"/>
              <a:t>входе</a:t>
            </a:r>
            <a:r>
              <a:rPr lang="en-US" sz="2000" dirty="0"/>
              <a:t> </a:t>
            </a:r>
            <a:r>
              <a:rPr lang="en-US" sz="2000" dirty="0" err="1"/>
              <a:t>из</a:t>
            </a:r>
            <a:r>
              <a:rPr lang="en-US" sz="2000" dirty="0"/>
              <a:t> </a:t>
            </a:r>
            <a:r>
              <a:rPr lang="en-US" sz="2000" dirty="0" err="1"/>
              <a:t>функции</a:t>
            </a:r>
            <a:r>
              <a:rPr lang="en-US" sz="2000" dirty="0"/>
              <a:t> - </a:t>
            </a:r>
            <a:r>
              <a:rPr lang="en-US" sz="2000" dirty="0" err="1"/>
              <a:t>уменьшаем</a:t>
            </a:r>
            <a:r>
              <a:rPr lang="en-US" sz="2000" dirty="0"/>
              <a:t> </a:t>
            </a:r>
            <a:r>
              <a:rPr lang="en-US" sz="2000" dirty="0" err="1"/>
              <a:t>эту</a:t>
            </a:r>
            <a:r>
              <a:rPr lang="en-US" sz="2000" dirty="0"/>
              <a:t> </a:t>
            </a:r>
            <a:r>
              <a:rPr lang="en-US" sz="2000" dirty="0" err="1"/>
              <a:t>глобальную</a:t>
            </a:r>
            <a:r>
              <a:rPr lang="en-US" sz="2000" dirty="0"/>
              <a:t> </a:t>
            </a:r>
            <a:r>
              <a:rPr lang="en-US" sz="2000" dirty="0" err="1"/>
              <a:t>переменную</a:t>
            </a:r>
            <a:r>
              <a:rPr lang="en-US" sz="2000" dirty="0"/>
              <a:t>}</a:t>
            </a:r>
            <a:br>
              <a:rPr lang="en-US" sz="2000" dirty="0"/>
            </a:br>
            <a:r>
              <a:rPr lang="en-US" dirty="0"/>
              <a:t>   </a:t>
            </a:r>
            <a:r>
              <a:rPr lang="en-US" dirty="0" err="1"/>
              <a:t>glubina</a:t>
            </a:r>
            <a:r>
              <a:rPr lang="en-US" dirty="0"/>
              <a:t> := </a:t>
            </a:r>
            <a:r>
              <a:rPr lang="en-US" dirty="0" err="1"/>
              <a:t>glubina</a:t>
            </a:r>
            <a:r>
              <a:rPr lang="en-US" dirty="0"/>
              <a:t> - 1;</a:t>
            </a:r>
            <a:br>
              <a:rPr lang="en-US" dirty="0"/>
            </a:br>
            <a:r>
              <a:rPr lang="en-US" dirty="0"/>
              <a:t>end;</a:t>
            </a:r>
            <a:br>
              <a:rPr lang="en-US" dirty="0"/>
            </a:br>
            <a:r>
              <a:rPr lang="en-US" dirty="0"/>
              <a:t>begin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smtClean="0"/>
              <a:t>factorial(4);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end.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38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dirty="0" smtClean="0"/>
              <a:t>Написать рекурсивную подпрограмму возведения числа </a:t>
            </a:r>
            <a:r>
              <a:rPr lang="ru-RU" dirty="0"/>
              <a:t>X в степень </a:t>
            </a:r>
            <a:r>
              <a:rPr lang="ru-RU" dirty="0" smtClean="0"/>
              <a:t>N.</a:t>
            </a:r>
            <a:endParaRPr lang="en-US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dirty="0"/>
              <a:t>Написать рекурсивную подпрограмму нахождения НОД двух чисел</a:t>
            </a:r>
            <a:r>
              <a:rPr lang="ru-RU" dirty="0" smtClean="0"/>
              <a:t>.</a:t>
            </a:r>
            <a:endParaRPr lang="en-US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dirty="0"/>
              <a:t>Написать рекурсивную </a:t>
            </a:r>
            <a:r>
              <a:rPr lang="ru-RU" dirty="0" smtClean="0"/>
              <a:t>подпрограмму</a:t>
            </a:r>
            <a:r>
              <a:rPr lang="en-US" dirty="0" smtClean="0"/>
              <a:t> </a:t>
            </a:r>
            <a:r>
              <a:rPr lang="ru-RU" dirty="0" smtClean="0"/>
              <a:t>нахождения суммы цифр числа.</a:t>
            </a:r>
            <a:endParaRPr lang="ru-RU" dirty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dirty="0" smtClean="0"/>
              <a:t>Написать </a:t>
            </a:r>
            <a:r>
              <a:rPr lang="ru-RU" dirty="0"/>
              <a:t>рекурсивную </a:t>
            </a:r>
            <a:r>
              <a:rPr lang="ru-RU" dirty="0" smtClean="0"/>
              <a:t>подпрограмму вычисления чисел Фибоначчи.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    </a:t>
            </a:r>
            <a:r>
              <a:rPr lang="en-US" dirty="0" err="1" smtClean="0"/>
              <a:t>X</a:t>
            </a:r>
            <a:r>
              <a:rPr lang="en-US" sz="1800" dirty="0" err="1" smtClean="0"/>
              <a:t>n</a:t>
            </a:r>
            <a:r>
              <a:rPr lang="en-US" dirty="0" smtClean="0"/>
              <a:t>=X</a:t>
            </a:r>
            <a:r>
              <a:rPr lang="en-US" sz="1800" dirty="0" smtClean="0"/>
              <a:t>n-1</a:t>
            </a:r>
            <a:r>
              <a:rPr lang="en-US" dirty="0" smtClean="0"/>
              <a:t>+X</a:t>
            </a:r>
            <a:r>
              <a:rPr lang="en-US" sz="1800" dirty="0" smtClean="0"/>
              <a:t>n-2</a:t>
            </a:r>
            <a:r>
              <a:rPr lang="en-US" dirty="0" smtClean="0"/>
              <a:t>    X</a:t>
            </a:r>
            <a:r>
              <a:rPr lang="en-US" sz="1800" dirty="0" smtClean="0"/>
              <a:t>0</a:t>
            </a:r>
            <a:r>
              <a:rPr lang="en-US" dirty="0" smtClean="0"/>
              <a:t>=1   X</a:t>
            </a:r>
            <a:r>
              <a:rPr lang="en-US" sz="1800" dirty="0" smtClean="0"/>
              <a:t>1</a:t>
            </a:r>
            <a:r>
              <a:rPr lang="en-US" dirty="0" smtClean="0"/>
              <a:t>=1</a:t>
            </a:r>
            <a:endParaRPr lang="ru-RU" dirty="0"/>
          </a:p>
          <a:p>
            <a:pPr marL="457200" indent="-457200">
              <a:buFont typeface="Wingdings" pitchFamily="2" charset="2"/>
              <a:buAutoNum type="arabicPeriod"/>
              <a:defRPr/>
            </a:pPr>
            <a:endParaRPr lang="ru-RU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24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08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800" b="1" i="1" smtClean="0"/>
              <a:t>Рекурсия</a:t>
            </a:r>
            <a:r>
              <a:rPr lang="ru-RU" sz="2800" smtClean="0"/>
              <a:t> — это такой способ организации вспомогательного алгоритма (подпрограммы), при котором эта подпрограмма (процедура или функция) в ходе выполнения ее операторов обращается сама к себе. </a:t>
            </a:r>
            <a:endParaRPr lang="en-US" sz="2800" smtClean="0"/>
          </a:p>
          <a:p>
            <a:pPr marL="0" indent="0">
              <a:buFont typeface="Wingdings" pitchFamily="2" charset="2"/>
              <a:buNone/>
            </a:pPr>
            <a:r>
              <a:rPr lang="ru-RU" sz="2800" smtClean="0"/>
              <a:t>В рекурсивном определении должно присутствовать ограничение, граничное условие, при выходе на которое дальнейшая инициация рекурсивных обращений прекращается.</a:t>
            </a:r>
          </a:p>
        </p:txBody>
      </p:sp>
    </p:spTree>
    <p:extLst>
      <p:ext uri="{BB962C8B-B14F-4D97-AF65-F5344CB8AC3E}">
        <p14:creationId xmlns:p14="http://schemas.microsoft.com/office/powerpoint/2010/main" val="1451266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ъект 2"/>
          <p:cNvSpPr>
            <a:spLocks noGrp="1"/>
          </p:cNvSpPr>
          <p:nvPr>
            <p:ph sz="quarter" idx="1"/>
          </p:nvPr>
        </p:nvSpPr>
        <p:spPr>
          <a:xfrm>
            <a:off x="179388" y="404813"/>
            <a:ext cx="8569325" cy="63373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800" dirty="0" smtClean="0"/>
              <a:t>Обращение к рекурсивной подпрограмме ничем не отличается от вызова любой другой подпрограммы.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 dirty="0" smtClean="0"/>
              <a:t>При этом при каждом новом рекурсивном обращении в памяти создаётся новая копия подпрограммы со всеми локальными переменными.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 dirty="0" smtClean="0"/>
              <a:t>Такие копии будут порождаться до выхода на граничное условие.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 dirty="0" smtClean="0"/>
              <a:t>Очевидно, в случае отсутствия граничного условия, неограниченный рост числа таких копий приведёт к аварийному завершению программы за счёт переполнения стека.</a:t>
            </a:r>
          </a:p>
        </p:txBody>
      </p:sp>
    </p:spTree>
    <p:extLst>
      <p:ext uri="{BB962C8B-B14F-4D97-AF65-F5344CB8AC3E}">
        <p14:creationId xmlns:p14="http://schemas.microsoft.com/office/powerpoint/2010/main" val="1039001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ъект 2"/>
          <p:cNvSpPr>
            <a:spLocks noGrp="1"/>
          </p:cNvSpPr>
          <p:nvPr>
            <p:ph sz="quarter" idx="1"/>
          </p:nvPr>
        </p:nvSpPr>
        <p:spPr>
          <a:xfrm>
            <a:off x="457200" y="260350"/>
            <a:ext cx="8075613" cy="62134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800" dirty="0" smtClean="0"/>
              <a:t>Для того чтобы такое обращение не было бесконечным, в тексте подпрограммы должно быть условие, по достижению которого дальнейшее обращение к подпрограмме не происходит.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procedure Rec(n: integer; </a:t>
            </a:r>
            <a:r>
              <a:rPr lang="en-US" sz="3200" dirty="0" err="1" smtClean="0"/>
              <a:t>var</a:t>
            </a:r>
            <a:r>
              <a:rPr lang="en-US" sz="3200" dirty="0" smtClean="0"/>
              <a:t> y: integer);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begin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if &lt;</a:t>
            </a:r>
            <a:r>
              <a:rPr lang="ru-RU" sz="3200" dirty="0" smtClean="0"/>
              <a:t>условие</a:t>
            </a:r>
            <a:r>
              <a:rPr lang="en-US" sz="3200" dirty="0" smtClean="0"/>
              <a:t>&gt; then y:= &lt;</a:t>
            </a:r>
            <a:r>
              <a:rPr lang="ru-RU" sz="3200" dirty="0" smtClean="0"/>
              <a:t>значение</a:t>
            </a:r>
            <a:r>
              <a:rPr lang="en-US" sz="3200" dirty="0" smtClean="0"/>
              <a:t>&gt;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else 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Begin </a:t>
            </a:r>
            <a:endParaRPr lang="ru-RU" sz="32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Rec(n-1, y); &lt;</a:t>
            </a:r>
            <a:r>
              <a:rPr lang="ru-RU" sz="3200" dirty="0" smtClean="0"/>
              <a:t>операторы</a:t>
            </a:r>
            <a:r>
              <a:rPr lang="en-US" sz="3200" dirty="0" smtClean="0"/>
              <a:t>&gt;; </a:t>
            </a:r>
            <a:endParaRPr lang="ru-RU" sz="32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end;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end;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522485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Пример 1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Определение </a:t>
            </a:r>
            <a:r>
              <a:rPr lang="ru-RU" dirty="0"/>
              <a:t>факториала.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6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600200"/>
                <a:ext cx="7467600" cy="4873625"/>
              </a:xfrm>
            </p:spPr>
            <p:txBody>
              <a:bodyPr/>
              <a:lstStyle/>
              <a:p>
                <a:pPr marL="0" indent="0">
                  <a:buFont typeface="Wingdings" pitchFamily="2" charset="2"/>
                  <a:buNone/>
                </a:pPr>
                <a:r>
                  <a:rPr lang="ru-RU" sz="3200" dirty="0" smtClean="0"/>
                  <a:t>Факториал определяется так: 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ru-RU" sz="3200" dirty="0" smtClean="0"/>
                  <a:t>n!=1*2*3*...*n. 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ru-RU" sz="3200" dirty="0" smtClean="0"/>
                  <a:t>Рекурсивное определение:</a:t>
                </a:r>
              </a:p>
              <a:p>
                <a:pPr marL="0" indent="0">
                  <a:buFont typeface="Wingdings" pitchFamily="2" charset="2"/>
                  <a:buNone/>
                </a:pPr>
                <a:endParaRPr lang="ru-RU" sz="3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sz="3200">
                          <a:latin typeface="Cambria Math"/>
                        </a:rPr>
                        <m:t>n</m:t>
                      </m:r>
                      <m:r>
                        <a:rPr lang="ru-RU" sz="3200">
                          <a:latin typeface="Cambria Math"/>
                        </a:rPr>
                        <m:t>!=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3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3200">
                                  <a:latin typeface="Cambria Math"/>
                                </a:rPr>
                                <m:t>1, если</m:t>
                              </m:r>
                              <m:r>
                                <a:rPr lang="ru-RU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ru-RU" sz="3200">
                                  <a:latin typeface="Cambria Math"/>
                                </a:rPr>
                                <m:t>n</m:t>
                              </m:r>
                              <m:r>
                                <a:rPr lang="ru-RU" sz="3200">
                                  <a:latin typeface="Cambria Math"/>
                                </a:rPr>
                                <m:t>=0;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ru-RU" sz="3200">
                                  <a:latin typeface="Cambria Math"/>
                                </a:rPr>
                                <m:t>n</m:t>
                              </m:r>
                              <m:r>
                                <a:rPr lang="ru-RU" sz="3200">
                                  <a:latin typeface="Cambria Math"/>
                                </a:rPr>
                                <m:t>⋅(</m:t>
                              </m:r>
                              <m:r>
                                <m:rPr>
                                  <m:sty m:val="p"/>
                                </m:rPr>
                                <a:rPr lang="ru-RU" sz="3200">
                                  <a:latin typeface="Cambria Math"/>
                                </a:rPr>
                                <m:t>n</m:t>
                              </m:r>
                              <m:r>
                                <a:rPr lang="ru-RU" sz="32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ru-RU" sz="3200">
                                  <a:latin typeface="Cambria Math"/>
                                </a:rPr>
                                <m:t>1)!, если</m:t>
                              </m:r>
                              <m:r>
                                <a:rPr lang="ru-RU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ru-RU" sz="3200">
                                  <a:latin typeface="Cambria Math"/>
                                </a:rPr>
                                <m:t>n</m:t>
                              </m:r>
                              <m:r>
                                <a:rPr lang="ru-RU" sz="3200">
                                  <a:latin typeface="Cambria Math"/>
                                </a:rPr>
                                <m:t>&gt;0.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3200" dirty="0" smtClean="0"/>
              </a:p>
              <a:p>
                <a:pPr marL="0" indent="0">
                  <a:buFont typeface="Wingdings" pitchFamily="2" charset="2"/>
                  <a:buNone/>
                </a:pPr>
                <a:endParaRPr lang="ru-RU" sz="3200" dirty="0" smtClean="0"/>
              </a:p>
              <a:p>
                <a:pPr marL="0" indent="0">
                  <a:buFont typeface="Wingdings" pitchFamily="2" charset="2"/>
                  <a:buNone/>
                </a:pPr>
                <a:r>
                  <a:rPr lang="ru-RU" sz="3200" dirty="0" smtClean="0"/>
                  <a:t>Граничным условием в данном случае является n=0.</a:t>
                </a:r>
              </a:p>
              <a:p>
                <a:pPr marL="0" indent="0">
                  <a:buFont typeface="Wingdings" pitchFamily="2" charset="2"/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4198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600200"/>
                <a:ext cx="7467600" cy="4873625"/>
              </a:xfrm>
              <a:blipFill rotWithShape="1">
                <a:blip r:embed="rId2"/>
                <a:stretch>
                  <a:fillRect l="-2041" t="-1627" b="-22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9722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Функция на </a:t>
            </a:r>
            <a:r>
              <a:rPr lang="en-US" dirty="0"/>
              <a:t>Pascal</a:t>
            </a:r>
            <a:endParaRPr lang="ru-RU" dirty="0"/>
          </a:p>
        </p:txBody>
      </p:sp>
      <p:sp>
        <p:nvSpPr>
          <p:cNvPr id="43010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Function Fact (</a:t>
            </a:r>
            <a:r>
              <a:rPr lang="en-US" sz="3200" dirty="0" err="1" smtClean="0"/>
              <a:t>N:integer</a:t>
            </a:r>
            <a:r>
              <a:rPr lang="en-US" sz="3200" dirty="0" smtClean="0"/>
              <a:t>):</a:t>
            </a:r>
            <a:r>
              <a:rPr lang="en-US" sz="3200" dirty="0" err="1" smtClean="0"/>
              <a:t>longint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Begin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  If N=</a:t>
            </a:r>
            <a:r>
              <a:rPr lang="ru-RU" sz="3200" dirty="0" smtClean="0"/>
              <a:t>0</a:t>
            </a:r>
            <a:endParaRPr lang="en-US" sz="32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 Then Fact:=1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 Else Fact:=Fact (N-1)*N</a:t>
            </a:r>
            <a:r>
              <a:rPr lang="ru-RU" sz="3200" dirty="0" smtClean="0"/>
              <a:t>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End;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1723668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Процедура на </a:t>
            </a:r>
            <a:r>
              <a:rPr lang="en-US" dirty="0"/>
              <a:t>Pascal</a:t>
            </a:r>
            <a:endParaRPr lang="ru-RU" dirty="0"/>
          </a:p>
        </p:txBody>
      </p:sp>
      <p:sp>
        <p:nvSpPr>
          <p:cNvPr id="44034" name="Объект 2"/>
          <p:cNvSpPr>
            <a:spLocks noGrp="1"/>
          </p:cNvSpPr>
          <p:nvPr>
            <p:ph sz="quarter" idx="1"/>
          </p:nvPr>
        </p:nvSpPr>
        <p:spPr>
          <a:xfrm>
            <a:off x="539552" y="1628775"/>
            <a:ext cx="8280920" cy="48244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Procedure Factorial(</a:t>
            </a:r>
            <a:r>
              <a:rPr lang="en-US" sz="3200" dirty="0" err="1" smtClean="0"/>
              <a:t>N:integer</a:t>
            </a:r>
            <a:r>
              <a:rPr lang="en-US" sz="3200" dirty="0" smtClean="0"/>
              <a:t>; </a:t>
            </a:r>
            <a:r>
              <a:rPr lang="en-US" sz="3200" dirty="0" err="1" smtClean="0"/>
              <a:t>Var</a:t>
            </a:r>
            <a:r>
              <a:rPr lang="en-US" sz="3200" dirty="0" smtClean="0"/>
              <a:t> F:longint);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Begin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    If N=</a:t>
            </a:r>
            <a:r>
              <a:rPr lang="ru-RU" sz="3200" dirty="0" smtClean="0"/>
              <a:t>0</a:t>
            </a:r>
            <a:r>
              <a:rPr lang="en-US" sz="3200" dirty="0" smtClean="0"/>
              <a:t>  Then F:=1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       Else </a:t>
            </a:r>
            <a:endParaRPr lang="ru-RU" sz="32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Begin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Factorial(N-1, F); F:=F*N; 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End;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End;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48344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0375" y="3440113"/>
            <a:ext cx="7467600" cy="2220912"/>
          </a:xfrm>
          <a:ln w="38100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dirty="0"/>
              <a:t>Число копий переменных, одновременно находящихся в памяти, называется </a:t>
            </a:r>
            <a:r>
              <a:rPr lang="ru-RU" b="1" i="1" dirty="0"/>
              <a:t>глубиной </a:t>
            </a:r>
            <a:r>
              <a:rPr lang="ru-RU" dirty="0"/>
              <a:t>рекурсии. </a:t>
            </a:r>
            <a:endParaRPr lang="ru-RU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 smtClean="0"/>
              <a:t>Сначала </a:t>
            </a:r>
            <a:r>
              <a:rPr lang="ru-RU" dirty="0"/>
              <a:t>она растет, а затем сокращается</a:t>
            </a:r>
            <a:r>
              <a:rPr lang="ru-RU" dirty="0" smtClean="0"/>
              <a:t>.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95536" y="1196752"/>
            <a:ext cx="8208912" cy="1594928"/>
            <a:chOff x="395536" y="1196752"/>
            <a:chExt cx="8208912" cy="1594928"/>
          </a:xfrm>
        </p:grpSpPr>
        <p:grpSp>
          <p:nvGrpSpPr>
            <p:cNvPr id="45058" name="Группа 53"/>
            <p:cNvGrpSpPr>
              <a:grpSpLocks/>
            </p:cNvGrpSpPr>
            <p:nvPr/>
          </p:nvGrpSpPr>
          <p:grpSpPr bwMode="auto">
            <a:xfrm>
              <a:off x="395536" y="1196975"/>
              <a:ext cx="6618287" cy="1570038"/>
              <a:chOff x="827585" y="3127440"/>
              <a:chExt cx="6618082" cy="1570338"/>
            </a:xfrm>
          </p:grpSpPr>
          <p:grpSp>
            <p:nvGrpSpPr>
              <p:cNvPr id="45059" name="Группа 51"/>
              <p:cNvGrpSpPr>
                <a:grpSpLocks/>
              </p:cNvGrpSpPr>
              <p:nvPr/>
            </p:nvGrpSpPr>
            <p:grpSpPr bwMode="auto">
              <a:xfrm>
                <a:off x="827585" y="3127440"/>
                <a:ext cx="6618082" cy="1570338"/>
                <a:chOff x="827584" y="3127436"/>
                <a:chExt cx="6618075" cy="1570336"/>
              </a:xfrm>
            </p:grpSpPr>
            <p:sp>
              <p:nvSpPr>
                <p:cNvPr id="7" name="Прямоугольник 6"/>
                <p:cNvSpPr/>
                <p:nvPr/>
              </p:nvSpPr>
              <p:spPr>
                <a:xfrm>
                  <a:off x="827584" y="3141727"/>
                  <a:ext cx="1223923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prstClr val="black"/>
                      </a:solidFill>
                    </a:rPr>
                    <a:t>Fact(4)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2699186" y="3141727"/>
                  <a:ext cx="1225511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prstClr val="black"/>
                      </a:solidFill>
                    </a:rPr>
                    <a:t>Fact(3)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" name="Прямоугольник 11"/>
                <p:cNvSpPr/>
                <p:nvPr/>
              </p:nvSpPr>
              <p:spPr>
                <a:xfrm>
                  <a:off x="4427919" y="3127436"/>
                  <a:ext cx="1223923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prstClr val="black"/>
                      </a:solidFill>
                    </a:rPr>
                    <a:t>Fact(2)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>
                  <a:off x="6221736" y="3127436"/>
                  <a:ext cx="1223923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prstClr val="black"/>
                      </a:solidFill>
                    </a:rPr>
                    <a:t>Fact(1)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1" name="Скругленная соединительная линия 20"/>
                <p:cNvCxnSpPr>
                  <a:stCxn id="7" idx="3"/>
                  <a:endCxn id="11" idx="0"/>
                </p:cNvCxnSpPr>
                <p:nvPr/>
              </p:nvCxnSpPr>
              <p:spPr>
                <a:xfrm flipV="1">
                  <a:off x="2051507" y="3141727"/>
                  <a:ext cx="1260435" cy="287392"/>
                </a:xfrm>
                <a:prstGeom prst="curvedConnector4">
                  <a:avLst>
                    <a:gd name="adj1" fmla="val 25714"/>
                    <a:gd name="adj2" fmla="val 205822"/>
                  </a:avLst>
                </a:prstGeom>
                <a:ln w="381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Скругленная соединительная линия 22"/>
                <p:cNvCxnSpPr>
                  <a:stCxn id="11" idx="3"/>
                  <a:endCxn id="12" idx="0"/>
                </p:cNvCxnSpPr>
                <p:nvPr/>
              </p:nvCxnSpPr>
              <p:spPr>
                <a:xfrm flipV="1">
                  <a:off x="3924697" y="3127436"/>
                  <a:ext cx="1115977" cy="360431"/>
                </a:xfrm>
                <a:prstGeom prst="curvedConnector4">
                  <a:avLst>
                    <a:gd name="adj1" fmla="val 22581"/>
                    <a:gd name="adj2" fmla="val 199584"/>
                  </a:avLst>
                </a:prstGeom>
                <a:ln w="381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Скругленная соединительная линия 24"/>
                <p:cNvCxnSpPr>
                  <a:stCxn id="12" idx="3"/>
                  <a:endCxn id="13" idx="0"/>
                </p:cNvCxnSpPr>
                <p:nvPr/>
              </p:nvCxnSpPr>
              <p:spPr>
                <a:xfrm flipV="1">
                  <a:off x="5651841" y="3127436"/>
                  <a:ext cx="1181062" cy="215941"/>
                </a:xfrm>
                <a:prstGeom prst="curvedConnector4">
                  <a:avLst>
                    <a:gd name="adj1" fmla="val 24094"/>
                    <a:gd name="adj2" fmla="val 263305"/>
                  </a:avLst>
                </a:prstGeom>
                <a:ln w="381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Прямоугольник 29"/>
                <p:cNvSpPr/>
                <p:nvPr/>
              </p:nvSpPr>
              <p:spPr>
                <a:xfrm>
                  <a:off x="2699186" y="3797488"/>
                  <a:ext cx="1225511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srgbClr val="B32C16"/>
                      </a:solidFill>
                    </a:rPr>
                    <a:t>6</a:t>
                  </a:r>
                  <a:r>
                    <a:rPr lang="en-US" sz="2400" dirty="0">
                      <a:solidFill>
                        <a:prstClr val="black"/>
                      </a:solidFill>
                    </a:rPr>
                    <a:t>=3*2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Прямоугольник 30"/>
                <p:cNvSpPr/>
                <p:nvPr/>
              </p:nvSpPr>
              <p:spPr>
                <a:xfrm>
                  <a:off x="4427919" y="3789550"/>
                  <a:ext cx="1223923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srgbClr val="C00000"/>
                      </a:solidFill>
                    </a:rPr>
                    <a:t>2</a:t>
                  </a:r>
                  <a:r>
                    <a:rPr lang="en-US" sz="2400" dirty="0">
                      <a:solidFill>
                        <a:prstClr val="black"/>
                      </a:solidFill>
                    </a:rPr>
                    <a:t>=2*1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Прямоугольник 31"/>
                <p:cNvSpPr/>
                <p:nvPr/>
              </p:nvSpPr>
              <p:spPr>
                <a:xfrm>
                  <a:off x="6156005" y="3789322"/>
                  <a:ext cx="1223924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 smtClean="0">
                      <a:solidFill>
                        <a:srgbClr val="C00000"/>
                      </a:solidFill>
                    </a:rPr>
                    <a:t>1</a:t>
                  </a:r>
                  <a:r>
                    <a:rPr lang="ru-RU" sz="2400" dirty="0" smtClean="0">
                      <a:solidFill>
                        <a:schemeClr val="tx1"/>
                      </a:solidFill>
                    </a:rPr>
                    <a:t>=1*1</a:t>
                  </a:r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Прямоугольник 33"/>
                <p:cNvSpPr/>
                <p:nvPr/>
              </p:nvSpPr>
              <p:spPr>
                <a:xfrm>
                  <a:off x="827584" y="3789550"/>
                  <a:ext cx="1223923" cy="431882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2400" dirty="0">
                      <a:solidFill>
                        <a:srgbClr val="B32C16"/>
                      </a:solidFill>
                    </a:rPr>
                    <a:t>24</a:t>
                  </a:r>
                  <a:r>
                    <a:rPr lang="en-US" sz="2400" dirty="0">
                      <a:solidFill>
                        <a:prstClr val="black"/>
                      </a:solidFill>
                    </a:rPr>
                    <a:t>=4*6</a:t>
                  </a:r>
                  <a:endParaRPr lang="ru-RU" sz="2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Выгнутая вниз стрелка 39"/>
                <p:cNvSpPr/>
                <p:nvPr/>
              </p:nvSpPr>
              <p:spPr>
                <a:xfrm flipH="1">
                  <a:off x="5148621" y="4229370"/>
                  <a:ext cx="1692221" cy="468402"/>
                </a:xfrm>
                <a:prstGeom prst="curved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Выгнутая вниз стрелка 43"/>
                <p:cNvSpPr/>
                <p:nvPr/>
              </p:nvSpPr>
              <p:spPr>
                <a:xfrm flipH="1">
                  <a:off x="3491324" y="4229370"/>
                  <a:ext cx="1404892" cy="468402"/>
                </a:xfrm>
                <a:prstGeom prst="curved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Выгнутая вниз стрелка 47"/>
                <p:cNvSpPr/>
                <p:nvPr/>
              </p:nvSpPr>
              <p:spPr>
                <a:xfrm flipH="1">
                  <a:off x="1619721" y="4221432"/>
                  <a:ext cx="1476328" cy="468401"/>
                </a:xfrm>
                <a:prstGeom prst="curved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3" name="Стрелка вниз 52"/>
              <p:cNvSpPr/>
              <p:nvPr/>
            </p:nvSpPr>
            <p:spPr>
              <a:xfrm>
                <a:off x="6690033" y="3559318"/>
                <a:ext cx="258755" cy="23023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22" name="Скругленная соединительная линия 21"/>
            <p:cNvCxnSpPr/>
            <p:nvPr/>
          </p:nvCxnSpPr>
          <p:spPr bwMode="auto">
            <a:xfrm flipV="1">
              <a:off x="7015411" y="1246981"/>
              <a:ext cx="1181100" cy="215900"/>
            </a:xfrm>
            <a:prstGeom prst="curvedConnector4">
              <a:avLst>
                <a:gd name="adj1" fmla="val 24094"/>
                <a:gd name="adj2" fmla="val 263305"/>
              </a:avLst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Прямоугольник 26"/>
            <p:cNvSpPr/>
            <p:nvPr/>
          </p:nvSpPr>
          <p:spPr bwMode="auto">
            <a:xfrm>
              <a:off x="7378898" y="1196752"/>
              <a:ext cx="1223962" cy="4318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dirty="0" smtClean="0">
                  <a:solidFill>
                    <a:prstClr val="black"/>
                  </a:solidFill>
                </a:rPr>
                <a:t>Fact(</a:t>
              </a:r>
              <a:r>
                <a:rPr lang="ru-RU" sz="2400" dirty="0" smtClean="0">
                  <a:solidFill>
                    <a:prstClr val="black"/>
                  </a:solidFill>
                </a:rPr>
                <a:t>0</a:t>
              </a:r>
              <a:r>
                <a:rPr lang="en-US" sz="2400" dirty="0" smtClean="0">
                  <a:solidFill>
                    <a:prstClr val="black"/>
                  </a:solidFill>
                </a:rPr>
                <a:t>)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 bwMode="auto">
            <a:xfrm>
              <a:off x="7380485" y="1866677"/>
              <a:ext cx="1223963" cy="4318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dirty="0" smtClean="0">
                  <a:solidFill>
                    <a:srgbClr val="C00000"/>
                  </a:solidFill>
                </a:rPr>
                <a:t>1</a:t>
              </a:r>
              <a:endParaRPr lang="ru-RU" sz="2400" dirty="0">
                <a:solidFill>
                  <a:srgbClr val="C00000"/>
                </a:solidFill>
              </a:endParaRPr>
            </a:p>
          </p:txBody>
        </p:sp>
        <p:sp>
          <p:nvSpPr>
            <p:cNvPr id="29" name="Стрелка вниз 28"/>
            <p:cNvSpPr/>
            <p:nvPr/>
          </p:nvSpPr>
          <p:spPr bwMode="auto">
            <a:xfrm>
              <a:off x="7847203" y="1628547"/>
              <a:ext cx="258763" cy="23018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" name="Выгнутая вниз стрелка 32"/>
            <p:cNvSpPr/>
            <p:nvPr/>
          </p:nvSpPr>
          <p:spPr bwMode="auto">
            <a:xfrm flipH="1">
              <a:off x="6660232" y="2323367"/>
              <a:ext cx="1692275" cy="46831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6682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Прямой и обратный ход рекурсии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Действия</a:t>
            </a:r>
            <a:r>
              <a:rPr lang="ru-RU" dirty="0"/>
              <a:t>, выполняемые функцией до входа на следующий уровень рекурсии, называются выполняющимися </a:t>
            </a:r>
            <a:r>
              <a:rPr lang="ru-RU" b="1" dirty="0"/>
              <a:t>на прямом ходу рекурсии</a:t>
            </a:r>
            <a:r>
              <a:rPr lang="ru-RU" dirty="0"/>
              <a:t>, а действия, выполняемые по возврату с более глубокого уровня к текущему, – выполняющимися </a:t>
            </a:r>
            <a:r>
              <a:rPr lang="ru-RU" b="1" dirty="0"/>
              <a:t>на обратном ходу рекурсии</a:t>
            </a:r>
            <a:r>
              <a:rPr lang="ru-RU" dirty="0" smtClean="0"/>
              <a:t>.</a:t>
            </a: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946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400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Рекурсивные подпрограммы</vt:lpstr>
      <vt:lpstr>Презентация PowerPoint</vt:lpstr>
      <vt:lpstr>Презентация PowerPoint</vt:lpstr>
      <vt:lpstr>Презентация PowerPoint</vt:lpstr>
      <vt:lpstr>Пример 1. Определение факториала. </vt:lpstr>
      <vt:lpstr>Функция на Pascal</vt:lpstr>
      <vt:lpstr>Процедура на Pascal</vt:lpstr>
      <vt:lpstr>Презентация PowerPoint</vt:lpstr>
      <vt:lpstr>Прямой и обратный ход рекурсии </vt:lpstr>
      <vt:lpstr>Демонстрация хода рекурсии </vt:lpstr>
      <vt:lpstr>Задачи.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Echo</dc:creator>
  <cp:lastModifiedBy>Echo</cp:lastModifiedBy>
  <cp:revision>4</cp:revision>
  <dcterms:created xsi:type="dcterms:W3CDTF">2016-04-08T15:43:11Z</dcterms:created>
  <dcterms:modified xsi:type="dcterms:W3CDTF">2016-04-08T16:21:51Z</dcterms:modified>
</cp:coreProperties>
</file>