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56" r:id="rId4"/>
    <p:sldId id="266" r:id="rId5"/>
    <p:sldId id="258" r:id="rId6"/>
    <p:sldId id="263" r:id="rId7"/>
    <p:sldId id="264" r:id="rId8"/>
    <p:sldId id="257" r:id="rId9"/>
    <p:sldId id="260" r:id="rId10"/>
    <p:sldId id="262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CA2E-3642-484C-B165-DD9FBDDA5550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6ED4F-6963-49A8-9E79-B0720CE95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27FD9-75AA-4EBB-8E31-4B9093D8A2D6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B5F2E-746E-4AF8-B98B-479D49BF6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AFFF-038E-48D7-A660-B8B9D73911B3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6707E-0982-4D39-8A24-BBD059B55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47419-8E75-46D1-8778-670AD44B1CF4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AA8B2-2932-4802-9875-977100718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86A1E-1C57-403D-AF9A-EF8DDA20412C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BCFE9-AF4F-4689-A4C1-C31ADD379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690D-ABF1-4A8C-A5A5-293A0D7CE74E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5B358-EAF1-4341-BC11-08EA10DAE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BECF6-D302-4EDE-B121-5E2C0FC2BD87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E6B4-6221-469E-96BC-F880FC6F5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174C2-88C2-409B-A0EF-CD1E1E561526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4CA16-3E59-409B-B34D-FF09B346A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B3C52-342A-4C77-8095-73E8201CC6DD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9854-A364-4785-AFD3-A64F8E35D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78D9E-BE20-4B02-9346-DA300E1B7549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EB7B-D5ED-4F09-BC57-E8F46C73B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64D1-9FDF-4914-84C2-DCB82FE6D952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6BF78-99BA-423F-B53A-B99814F87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3342B-5004-4CE8-9A5B-08F52B2D89CF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E34921-7C5B-440D-883A-50517B982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5/%D0%91%D0%BE%D0%B3%D0%B0%D1%82%D1%8B%D1%80%D1%8C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ages.vfl.ru/ii/1362311819/4f07e4b3/186847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3373" y="1"/>
            <a:ext cx="9297373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i="1" dirty="0" smtClean="0"/>
              <a:t>«Русские богатыри – былинщики»</a:t>
            </a:r>
          </a:p>
          <a:p>
            <a:pPr algn="ctr">
              <a:buNone/>
            </a:pPr>
            <a:endParaRPr lang="ru-RU" sz="1100" i="1" dirty="0" smtClean="0"/>
          </a:p>
          <a:p>
            <a:pPr algn="ctr">
              <a:buNone/>
            </a:pPr>
            <a:endParaRPr lang="ru-RU" sz="1100" i="1" dirty="0" smtClean="0"/>
          </a:p>
          <a:p>
            <a:pPr algn="ctr">
              <a:buNone/>
            </a:pPr>
            <a:endParaRPr lang="ru-RU" sz="1100" i="1" dirty="0" smtClean="0"/>
          </a:p>
          <a:p>
            <a:pPr algn="ctr">
              <a:buNone/>
            </a:pPr>
            <a:r>
              <a:rPr lang="ru-RU" sz="1600" i="1" smtClean="0"/>
              <a:t>                                                                                       Воспитатель</a:t>
            </a:r>
            <a:r>
              <a:rPr lang="ru-RU" sz="1600" i="1" dirty="0" smtClean="0"/>
              <a:t>: </a:t>
            </a:r>
            <a:r>
              <a:rPr lang="ru-RU" sz="1600" i="1" dirty="0" err="1" smtClean="0"/>
              <a:t>Ширкина</a:t>
            </a:r>
            <a:r>
              <a:rPr lang="ru-RU" sz="1600" i="1" dirty="0" smtClean="0"/>
              <a:t> В.Л.</a:t>
            </a:r>
            <a:endParaRPr lang="ru-RU" sz="16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Добрыня Никитич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5338763" cy="514508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Наиболее популярный после Ильи Муромца герой русского эпоса. </a:t>
            </a:r>
            <a:r>
              <a:rPr lang="ru-RU" dirty="0" smtClean="0"/>
              <a:t>В </a:t>
            </a:r>
            <a:r>
              <a:rPr lang="ru-RU" dirty="0"/>
              <a:t>нем воплощены те качества, которые народ в совокупности обозначал словом «</a:t>
            </a:r>
            <a:r>
              <a:rPr lang="ru-RU" dirty="0" err="1"/>
              <a:t>вежество</a:t>
            </a:r>
            <a:r>
              <a:rPr lang="ru-RU" dirty="0"/>
              <a:t>»: образованность, прекрасное воспитание, знание норм этикета, умение играть на гуслях, ум (Добрыня великолепно играет в шахматы</a:t>
            </a:r>
            <a:r>
              <a:rPr lang="ru-RU" dirty="0" smtClean="0"/>
              <a:t>).</a:t>
            </a:r>
            <a:r>
              <a:rPr lang="ru-RU" dirty="0"/>
              <a:t> Кроме перечисленных качеств он, как и все богатыри, храбр и отважен. Уже с детства (с 12 или 15 лет) Добрыня прекрасно владеет оружием.</a:t>
            </a:r>
          </a:p>
        </p:txBody>
      </p:sp>
      <p:pic>
        <p:nvPicPr>
          <p:cNvPr id="22532" name="Picture 2" descr="http://cs9229.vk.me/u122173941/a_bb0b0dd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392238"/>
            <a:ext cx="32416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Алеша Попович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4259263" cy="485775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Алёша Попович как младший входит третьим по значению в богатырскую троицу вместе с Ильёй Муромцем и Добрыней Никитичем</a:t>
            </a:r>
            <a:r>
              <a:rPr lang="ru-RU" dirty="0" smtClean="0"/>
              <a:t>. </a:t>
            </a:r>
            <a:r>
              <a:rPr lang="ru-RU" dirty="0"/>
              <a:t>Алешу Поповича отличает не сила (иногда даже подчёркивается его слабость, указывается его хромота и т. п.), но мужество, удаль, натиск, с одной стороны, и находчивость, сметливость, хитроумие, с другой. Рождение Алёши Поповича было чудесным, напоминающим рождение </a:t>
            </a:r>
            <a:r>
              <a:rPr lang="ru-RU" dirty="0" err="1"/>
              <a:t>Волха</a:t>
            </a:r>
            <a:r>
              <a:rPr lang="ru-RU" dirty="0"/>
              <a:t>: оно сопровождается громом; «Алёшенька </a:t>
            </a:r>
            <a:r>
              <a:rPr lang="ru-RU" dirty="0" err="1"/>
              <a:t>Чудородыч</a:t>
            </a:r>
            <a:r>
              <a:rPr lang="ru-RU" dirty="0"/>
              <a:t> млад», едва родившись, просит у матери благословенья погулять по белу свету, не пеленать его пеленами, но кольчугою; он уже может сидеть на коне и владеть им, действовать копьём и </a:t>
            </a:r>
            <a:r>
              <a:rPr lang="ru-RU" dirty="0" smtClean="0"/>
              <a:t>саблей.</a:t>
            </a:r>
            <a:endParaRPr lang="ru-RU" dirty="0"/>
          </a:p>
        </p:txBody>
      </p:sp>
      <p:pic>
        <p:nvPicPr>
          <p:cNvPr id="23556" name="Picture 2" descr="http://3bogatirya.ru/img/pers/ales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196975"/>
            <a:ext cx="28829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oldtimewallpapers.com/wallpapers/201212/1355789326_med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58288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5" descr="Файл:Богатырь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928670"/>
            <a:ext cx="464185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572000" y="6021388"/>
            <a:ext cx="4100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mbria" pitchFamily="18" charset="0"/>
              </a:rPr>
              <a:t>Виктор Васнецов «Богатырь» 1878. </a:t>
            </a: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214313" y="1285875"/>
            <a:ext cx="4286250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latin typeface="Cambria" pitchFamily="18" charset="0"/>
                <a:cs typeface="Times New Roman" pitchFamily="18" charset="0"/>
              </a:rPr>
              <a:t>– Защищать свою Родину, беречь её. </a:t>
            </a:r>
          </a:p>
          <a:p>
            <a:pPr eaLnBrk="0" hangingPunct="0"/>
            <a:r>
              <a:rPr lang="ru-RU" sz="2400">
                <a:latin typeface="Cambria" pitchFamily="18" charset="0"/>
                <a:cs typeface="Times New Roman" pitchFamily="18" charset="0"/>
              </a:rPr>
              <a:t>- Защищать слабых, бедных, стариков и детей.</a:t>
            </a:r>
          </a:p>
          <a:p>
            <a:pPr eaLnBrk="0" hangingPunct="0"/>
            <a:r>
              <a:rPr lang="ru-RU" sz="2400">
                <a:latin typeface="Cambria" pitchFamily="18" charset="0"/>
                <a:cs typeface="Times New Roman" pitchFamily="18" charset="0"/>
              </a:rPr>
              <a:t>- Быть сильными, храбрыми, мужественными, отважными. </a:t>
            </a:r>
          </a:p>
          <a:p>
            <a:pPr eaLnBrk="0" hangingPunct="0"/>
            <a:r>
              <a:rPr lang="ru-RU" sz="2400">
                <a:latin typeface="Cambria" pitchFamily="18" charset="0"/>
                <a:cs typeface="Times New Roman" pitchFamily="18" charset="0"/>
              </a:rPr>
              <a:t>- Любить свою родную землю, свой народ, свою страну и Родину.</a:t>
            </a:r>
          </a:p>
          <a:p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642938" y="285750"/>
            <a:ext cx="8143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  <a:cs typeface="Times New Roman" pitchFamily="18" charset="0"/>
              </a:rPr>
              <a:t>Завет  богатырей к нам, своим потомкам:</a:t>
            </a:r>
          </a:p>
          <a:p>
            <a:endParaRPr lang="ru-RU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http://images.vfl.ru/ii/1362311819/4f07e4b3/186847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713"/>
            <a:ext cx="9144000" cy="67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8"/>
          <p:cNvSpPr>
            <a:spLocks noChangeArrowheads="1"/>
          </p:cNvSpPr>
          <p:nvPr/>
        </p:nvSpPr>
        <p:spPr bwMode="auto">
          <a:xfrm>
            <a:off x="1619250" y="1090613"/>
            <a:ext cx="62658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>
                <a:latin typeface="Monotype Corsiva" pitchFamily="66" charset="0"/>
                <a:cs typeface="Times New Roman" pitchFamily="18" charset="0"/>
              </a:rPr>
              <a:t>А и сильные, могучие богатыри на славной Руси!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Не скакать врагам по нашей Земле!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Не топтать их коням Землю Русскую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Не затмить им солнце наше красное!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Век стоит Русь – не шатается!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И века простоит – не шелохнётся!</a:t>
            </a:r>
          </a:p>
          <a:p>
            <a:pPr eaLnBrk="0" hangingPunct="0"/>
            <a:r>
              <a:rPr lang="ru-RU" sz="2800">
                <a:latin typeface="Monotype Corsiva" pitchFamily="66" charset="0"/>
                <a:cs typeface="Times New Roman" pitchFamily="18" charset="0"/>
              </a:rPr>
              <a:t>А преданья старины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>
                <a:latin typeface="Monotype Corsiva" pitchFamily="66" charset="0"/>
                <a:cs typeface="Times New Roman" pitchFamily="18" charset="0"/>
              </a:rPr>
              <a:t>Забывать мы не должны.</a:t>
            </a:r>
            <a:br>
              <a:rPr lang="ru-RU" sz="2800"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latin typeface="Monotype Corsiva" pitchFamily="66" charset="0"/>
                <a:cs typeface="Times New Roman" pitchFamily="18" charset="0"/>
              </a:rPr>
              <a:t>Слава русской старине!</a:t>
            </a:r>
            <a:br>
              <a:rPr lang="ru-RU" sz="2800" b="1">
                <a:latin typeface="Monotype Corsiva" pitchFamily="66" charset="0"/>
                <a:cs typeface="Times New Roman" pitchFamily="18" charset="0"/>
              </a:rPr>
            </a:br>
            <a:r>
              <a:rPr lang="ru-RU" sz="2800" b="1">
                <a:latin typeface="Monotype Corsiva" pitchFamily="66" charset="0"/>
                <a:cs typeface="Times New Roman" pitchFamily="18" charset="0"/>
              </a:rPr>
              <a:t>Слава русской стороне!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images.vfl.ru/ii/1362311819/4f07e4b3/186847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713"/>
            <a:ext cx="9144000" cy="67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0" hangingPunct="0"/>
            <a:endParaRPr lang="ru-RU" sz="1100" b="1" smtClean="0">
              <a:latin typeface="Monotype Corsiva" pitchFamily="66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ru-RU" smtClean="0">
                <a:latin typeface="Arial" charset="0"/>
                <a:ea typeface="Times New Roman" pitchFamily="18" charset="0"/>
                <a:cs typeface="Arial" charset="0"/>
              </a:rPr>
              <a:t>Р</a:t>
            </a:r>
            <a: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  <a:t>асскажу я вам про дела старые,</a:t>
            </a:r>
            <a:b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  <a:t>Да про старые, про бывалые,</a:t>
            </a:r>
            <a:b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  <a:t>Да про битвы, да про сражения,</a:t>
            </a:r>
            <a:b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</a:br>
            <a:r>
              <a:rPr lang="ru-RU" smtClean="0">
                <a:latin typeface="Monotype Corsiva" pitchFamily="66" charset="0"/>
                <a:ea typeface="Times New Roman" pitchFamily="18" charset="0"/>
                <a:cs typeface="Arial" charset="0"/>
              </a:rPr>
              <a:t>Да про подвиги богатырские</a:t>
            </a:r>
            <a:r>
              <a:rPr lang="ru-RU" sz="2800" smtClean="0">
                <a:latin typeface="Monotype Corsiva" pitchFamily="66" charset="0"/>
                <a:ea typeface="Times New Roman" pitchFamily="18" charset="0"/>
                <a:cs typeface="Arial" charset="0"/>
              </a:rPr>
              <a:t>!</a:t>
            </a:r>
          </a:p>
          <a:p>
            <a:endParaRPr lang="ru-RU" smtClean="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6" descr="http://images.vfl.ru/ii/1362311819/4f07e4b3/186847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8113"/>
            <a:ext cx="9144000" cy="67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/>
          </a:bodyPr>
          <a:lstStyle/>
          <a:p>
            <a:r>
              <a:rPr lang="ru-RU" altLang="ru-RU" sz="4000" smtClean="0"/>
              <a:t>Богатыри</a:t>
            </a:r>
            <a:endParaRPr lang="ru-RU" sz="4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875" y="1412875"/>
            <a:ext cx="3467100" cy="456882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/>
              <a:t>Богатыри - былинные образы героев древних славянских племен. Богатыри стояли на страже Руси, на заставе. Образы русских богатырей нашли широкое отражение в творчестве известных деятелей искусства, например, Михаила Александровича Врубеля — декоративное панно «Богатырь», или Виктора Михайловича Васнецова — «Богатыри» (картина, которую он писал почти двадцать лет).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oldtimewallpapers.com/wallpapers/201212/1355789326_med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38" y="0"/>
            <a:ext cx="9158288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Значение и происхождение слова «богатырь»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smtClean="0"/>
              <a:t>Это слово имеет несколько значений: Герой русских былин и сказок. Защитник родины, воин, отличающийся необычайной силой, мужеством, удалью. Рослый, крепкого сложения, сильный человек. Незаурядный, выдающийся человек</a:t>
            </a:r>
            <a:r>
              <a:rPr lang="ru-RU" sz="2800" smtClean="0">
                <a:latin typeface="Arial" charset="0"/>
              </a:rPr>
              <a:t>.</a:t>
            </a:r>
          </a:p>
        </p:txBody>
      </p:sp>
      <p:pic>
        <p:nvPicPr>
          <p:cNvPr id="16389" name="Picture 4" descr="http://s020.radikal.ru/i708/1212/9e/807de0166ec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429000"/>
            <a:ext cx="6684962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oldtimewallpapers.com/wallpapers/201212/1355789326_med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58288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260350"/>
            <a:ext cx="8208962" cy="6121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smtClean="0"/>
              <a:t>В давние-давние времена, ещё в древней Руси, стояли на страже рубежей нашей Родины на заставе очень сильные люди -  богатыри. О них народ складывал песни и сказания, которые назывались былинами. Вот таких героев изобразил художник Васнецов на этой картине (вносится картина Васнецова «Богатыри»). Герои-богатыри сделали целью своей жизни служение своей Родине – Руси. Когда богатыри собирались все вместе, как мы видим на картине Васнецова, они становились такими сильными, что победить их было невозможно. </a:t>
            </a:r>
            <a:r>
              <a:rPr lang="ru-RU" altLang="ru-RU" sz="2800" smtClean="0"/>
              <a:t>Богатыри обладают более или менее общими для них свойствами: силой и молодостью. Хотя в былинах часто говорится о «</a:t>
            </a:r>
            <a:r>
              <a:rPr lang="ru-RU" altLang="ru-RU" sz="2800" i="1" smtClean="0"/>
              <a:t>старом</a:t>
            </a:r>
            <a:r>
              <a:rPr lang="ru-RU" altLang="ru-RU" sz="2800" smtClean="0"/>
              <a:t> казаке» Илье Муромце, однако здесь слово старый не значит «обременённый летами», а только возмужалый, опытный в военном деле. </a:t>
            </a: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071688" y="6488113"/>
            <a:ext cx="4916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>
                <a:latin typeface="Cambria" pitchFamily="18" charset="0"/>
                <a:cs typeface="Times New Roman" pitchFamily="18" charset="0"/>
              </a:rPr>
              <a:t>Виктор Васнецов «Богатыри на конях.» 1896.</a:t>
            </a:r>
            <a:endParaRPr lang="ru-RU">
              <a:latin typeface="Cambria" pitchFamily="18" charset="0"/>
            </a:endParaRPr>
          </a:p>
        </p:txBody>
      </p:sp>
      <p:pic>
        <p:nvPicPr>
          <p:cNvPr id="18436" name="Picture 2" descr="http://help-computers.ru/epical-hero/1500px-Die_drei_Bogaty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49275"/>
            <a:ext cx="8796337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7338"/>
            <a:ext cx="4691063" cy="4568825"/>
          </a:xfrm>
        </p:spPr>
        <p:txBody>
          <a:bodyPr rtlCol="0">
            <a:normAutofit fontScale="55000" lnSpcReduction="20000"/>
          </a:bodyPr>
          <a:lstStyle/>
          <a:p>
            <a:pPr algn="just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latin typeface="Cambria" pitchFamily="18" charset="0"/>
              </a:rPr>
              <a:t>За именем каждого из  былинных богатырей стоит конкретный человек живший когда-то давно на Руси, и совершивший свои подвиги только в былинах их характеры приукрашены народом.</a:t>
            </a:r>
          </a:p>
          <a:p>
            <a:pPr algn="just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Cambria" pitchFamily="18" charset="0"/>
            </a:endParaRPr>
          </a:p>
          <a:p>
            <a:pPr algn="just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latin typeface="Cambria" pitchFamily="18" charset="0"/>
                <a:ea typeface="Times New Roman" pitchFamily="18" charset="0"/>
                <a:cs typeface="Arial" charset="0"/>
              </a:rPr>
              <a:t>Ходил сказитель из селения в селение и рассказывал нараспев (похоже на песню) о героях-богатырях, о их подвигах. Он рассказывал о том, как было. О делах и победах богатырей, о том, как они одолевали злых врагов, защищали свою землю, проявляли свою храбрость, мужество, смекалку, доброту.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61" name="Picture 2" descr="http://cs10796.vk.me/u52143273/125675497/x_15ac338b.jpg"/>
          <p:cNvPicPr>
            <a:picLocks noChangeAspect="1" noChangeArrowheads="1"/>
          </p:cNvPicPr>
          <p:nvPr/>
        </p:nvPicPr>
        <p:blipFill>
          <a:blip r:embed="rId3"/>
          <a:srcRect b="5373"/>
          <a:stretch>
            <a:fillRect/>
          </a:stretch>
        </p:blipFill>
        <p:spPr bwMode="auto">
          <a:xfrm>
            <a:off x="5364163" y="2276475"/>
            <a:ext cx="36195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r>
              <a:rPr lang="ru-RU" sz="4000" smtClean="0"/>
              <a:t>Илья Муромец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291512" cy="25939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1800" b="1" i="1" smtClean="0"/>
              <a:t>Илья Муромец</a:t>
            </a:r>
            <a:r>
              <a:rPr lang="ru-RU" altLang="ru-RU" sz="1800" i="1" smtClean="0"/>
              <a:t> - </a:t>
            </a:r>
            <a:r>
              <a:rPr lang="ru-RU" altLang="ru-RU" sz="1800" smtClean="0"/>
              <a:t>самый популярный герой былин, могучий богатырь.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 Эпос не знает его молодым, он – старик с седой бородой. Как ни странно, Илья Муромец появился позже своих былинных младших товарищей Добрыни Никитича и Алеши Поповича. Родина его – город Муром, село Карачарово. 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Крестьянский сын, больной Илья «сидел сиднем на печи 30 лет и три года». Однажды в дом пришли странники, «калики перехожие». Они исцелили Илью, наделив его богатырской силой. 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Отныне он – герой, которому предначертано служить городу Киеву и князю Владимиру. На пути в Киев Илья побеждает Соловья-разбойника, кладет его в «тороки» и везет к княжескому двору. Из других подвигов Ильи стоит упомянуть его победу над Идолищем, осадившим Киев .</a:t>
            </a:r>
          </a:p>
          <a:p>
            <a:pPr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20484" name="Picture 2" descr="http://cool10.ru/wp-content/uploads/2014/03/%D0%98%D0%BB%D1%8C%D1%8F-%D0%9C%D1%83%D1%80%D0%BE%D0%BC%D0%B5%D1%86-%D0%B8-%D0%A1%D0%BE%D0%BB%D0%BE%D0%B2%D0%B5%D0%B9-%D0%A0%D0%B0%D0%B7%D0%B1%D0%BE%D0%B9%D0%BD%D0%B8%D0%B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860800"/>
            <a:ext cx="52165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7" descr="2500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79400" y="219075"/>
            <a:ext cx="4827588" cy="6453188"/>
          </a:xfrm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ru-RU" altLang="ru-RU"/>
          </a:p>
        </p:txBody>
      </p:sp>
      <p:sp>
        <p:nvSpPr>
          <p:cNvPr id="21508" name="Text Box 10"/>
          <p:cNvSpPr txBox="1">
            <a:spLocks noChangeArrowheads="1"/>
          </p:cNvSpPr>
          <p:nvPr/>
        </p:nvSpPr>
        <p:spPr bwMode="auto">
          <a:xfrm>
            <a:off x="0" y="260350"/>
            <a:ext cx="51847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latin typeface="Monotype Corsiva" pitchFamily="66" charset="0"/>
              </a:rPr>
              <a:t>ПАМЯТНИК      ИЛЬЕ </a:t>
            </a:r>
            <a:r>
              <a:rPr lang="en-US" altLang="ru-RU" sz="2000" b="1">
                <a:latin typeface="Monotype Corsiva" pitchFamily="66" charset="0"/>
              </a:rPr>
              <a:t>   </a:t>
            </a:r>
            <a:r>
              <a:rPr lang="ru-RU" altLang="ru-RU" sz="2000" b="1">
                <a:latin typeface="Monotype Corsiva" pitchFamily="66" charset="0"/>
              </a:rPr>
              <a:t>МУРОМЦУ</a:t>
            </a:r>
          </a:p>
          <a:p>
            <a:pPr>
              <a:spcBef>
                <a:spcPct val="50000"/>
              </a:spcBef>
            </a:pPr>
            <a:r>
              <a:rPr lang="ru-RU" altLang="ru-RU" sz="2000" b="1">
                <a:latin typeface="Monotype Corsiva" pitchFamily="66" charset="0"/>
              </a:rPr>
              <a:t>		В  ГОРОДЕ МУРОМЕ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3887788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>
                <a:latin typeface="Verdana" pitchFamily="34" charset="0"/>
              </a:rPr>
              <a:t>В образе древнерусского богатыря воплотились народные понятия о высоких нравственных качествах, какими должен был обладать истинный герой. Одно из самых главных качеств Ильи Муромца — это чувство справедливости и сознание своего долга — стоять за правду. Он готов идти на прямое столкновение с князем, с боярами, когда видит, что те поступают не по правде. </a:t>
            </a:r>
          </a:p>
          <a:p>
            <a:r>
              <a:rPr lang="ru-RU" altLang="ru-RU" sz="1600">
                <a:latin typeface="Verdana" pitchFamily="34" charset="0"/>
              </a:rPr>
              <a:t>Он — герой общенародный, общерусский, не связанный какими-то сословными узами.  </a:t>
            </a:r>
          </a:p>
          <a:p>
            <a:endParaRPr lang="ru-RU" altLang="ru-RU" sz="1600">
              <a:latin typeface="Verdana" pitchFamily="34" charset="0"/>
            </a:endParaRPr>
          </a:p>
          <a:p>
            <a:endParaRPr lang="ru-RU" altLang="ru-RU" sz="1600" b="1" i="1">
              <a:latin typeface="Verdana" pitchFamily="34" charset="0"/>
            </a:endParaRPr>
          </a:p>
          <a:p>
            <a:pPr algn="ctr"/>
            <a:r>
              <a:rPr lang="ru-RU" altLang="ru-RU" sz="2000" b="1" i="1">
                <a:latin typeface="Monotype Corsiva" pitchFamily="66" charset="0"/>
              </a:rPr>
              <a:t>«Я иду служить за веру христианскую </a:t>
            </a:r>
            <a:r>
              <a:rPr lang="ru-RU" altLang="ru-RU" sz="2000">
                <a:latin typeface="Monotype Corsiva" pitchFamily="66" charset="0"/>
              </a:rPr>
              <a:t> </a:t>
            </a:r>
            <a:br>
              <a:rPr lang="ru-RU" altLang="ru-RU" sz="2000">
                <a:latin typeface="Monotype Corsiva" pitchFamily="66" charset="0"/>
              </a:rPr>
            </a:br>
            <a:r>
              <a:rPr lang="ru-RU" altLang="ru-RU" sz="2000" b="1" i="1">
                <a:latin typeface="Monotype Corsiva" pitchFamily="66" charset="0"/>
              </a:rPr>
              <a:t>И за землю российскую, </a:t>
            </a:r>
            <a:r>
              <a:rPr lang="ru-RU" altLang="ru-RU" sz="2000">
                <a:latin typeface="Monotype Corsiva" pitchFamily="66" charset="0"/>
              </a:rPr>
              <a:t> </a:t>
            </a:r>
            <a:br>
              <a:rPr lang="ru-RU" altLang="ru-RU" sz="2000">
                <a:latin typeface="Monotype Corsiva" pitchFamily="66" charset="0"/>
              </a:rPr>
            </a:br>
            <a:r>
              <a:rPr lang="ru-RU" altLang="ru-RU" sz="2000" b="1" i="1">
                <a:latin typeface="Monotype Corsiva" pitchFamily="66" charset="0"/>
              </a:rPr>
              <a:t>Да и за стольние Киев-град, </a:t>
            </a:r>
            <a:r>
              <a:rPr lang="ru-RU" altLang="ru-RU" sz="2000">
                <a:latin typeface="Monotype Corsiva" pitchFamily="66" charset="0"/>
              </a:rPr>
              <a:t> </a:t>
            </a:r>
            <a:br>
              <a:rPr lang="ru-RU" altLang="ru-RU" sz="2000">
                <a:latin typeface="Monotype Corsiva" pitchFamily="66" charset="0"/>
              </a:rPr>
            </a:br>
            <a:r>
              <a:rPr lang="ru-RU" altLang="ru-RU" sz="2000" b="1" i="1">
                <a:latin typeface="Monotype Corsiva" pitchFamily="66" charset="0"/>
              </a:rPr>
              <a:t>За вдов, за сирот, за бедных людей».</a:t>
            </a:r>
            <a:r>
              <a:rPr lang="ru-RU" altLang="ru-RU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569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Богатыри</vt:lpstr>
      <vt:lpstr>Значение и происхождение слова «богатырь»</vt:lpstr>
      <vt:lpstr>Слайд 5</vt:lpstr>
      <vt:lpstr>Слайд 6</vt:lpstr>
      <vt:lpstr>Слайд 7</vt:lpstr>
      <vt:lpstr>Илья Муромец</vt:lpstr>
      <vt:lpstr>Слайд 9</vt:lpstr>
      <vt:lpstr>Добрыня Никитич</vt:lpstr>
      <vt:lpstr>Алеша Попович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Богатыри (общее значение)</dc:title>
  <dc:creator>Sharik you Balbes</dc:creator>
  <cp:lastModifiedBy>Наташа</cp:lastModifiedBy>
  <cp:revision>13</cp:revision>
  <dcterms:created xsi:type="dcterms:W3CDTF">2015-02-06T13:55:04Z</dcterms:created>
  <dcterms:modified xsi:type="dcterms:W3CDTF">2017-02-12T08:34:43Z</dcterms:modified>
</cp:coreProperties>
</file>