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4" r:id="rId1"/>
  </p:sldMasterIdLst>
  <p:handoutMasterIdLst>
    <p:handoutMasterId r:id="rId24"/>
  </p:handoutMasterIdLst>
  <p:sldIdLst>
    <p:sldId id="256" r:id="rId2"/>
    <p:sldId id="278" r:id="rId3"/>
    <p:sldId id="264" r:id="rId4"/>
    <p:sldId id="265" r:id="rId5"/>
    <p:sldId id="283" r:id="rId6"/>
    <p:sldId id="266" r:id="rId7"/>
    <p:sldId id="268" r:id="rId8"/>
    <p:sldId id="257" r:id="rId9"/>
    <p:sldId id="273" r:id="rId10"/>
    <p:sldId id="258" r:id="rId11"/>
    <p:sldId id="259" r:id="rId12"/>
    <p:sldId id="260" r:id="rId13"/>
    <p:sldId id="261" r:id="rId14"/>
    <p:sldId id="262" r:id="rId15"/>
    <p:sldId id="263" r:id="rId16"/>
    <p:sldId id="271" r:id="rId17"/>
    <p:sldId id="269" r:id="rId18"/>
    <p:sldId id="276" r:id="rId19"/>
    <p:sldId id="279" r:id="rId20"/>
    <p:sldId id="277" r:id="rId21"/>
    <p:sldId id="281" r:id="rId22"/>
    <p:sldId id="282" r:id="rId23"/>
  </p:sldIdLst>
  <p:sldSz cx="9144000" cy="6858000" type="screen4x3"/>
  <p:notesSz cx="6735763" cy="9869488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14763" y="0"/>
            <a:ext cx="2919412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1791A48B-CB61-4FD3-90AF-B3EC1727F3FE}" type="datetimeFigureOut">
              <a:rPr lang="ru-RU"/>
              <a:pPr>
                <a:defRPr/>
              </a:pPr>
              <a:t>12.02.2017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374188"/>
            <a:ext cx="2919413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14763" y="9374188"/>
            <a:ext cx="2919412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A88AD422-CEDC-4803-9CD5-ACE2F4862E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997FA5-C142-4802-BC2B-62F6A7A55656}" type="datetimeFigureOut">
              <a:rPr lang="ru-RU"/>
              <a:pPr>
                <a:defRPr/>
              </a:pPr>
              <a:t>12.02.2017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3E9AB2-8806-4EB5-8C17-60B6B4B4099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831C63-B922-440C-90FC-A88C4AE6EE4A}" type="datetimeFigureOut">
              <a:rPr lang="ru-RU"/>
              <a:pPr>
                <a:defRPr/>
              </a:pPr>
              <a:t>12.02.2017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A4F42B-02B0-4756-A5EF-86D85F90A6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0C6DAA-D0B0-4639-A6A1-EA2E8F5D7AFD}" type="datetimeFigureOut">
              <a:rPr lang="ru-RU"/>
              <a:pPr>
                <a:defRPr/>
              </a:pPr>
              <a:t>12.02.2017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ADFB56-03AD-4A19-865E-30951AC59A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CC30BC-3971-4AC2-A998-1CA405CCF9A0}" type="datetimeFigureOut">
              <a:rPr lang="ru-RU"/>
              <a:pPr>
                <a:defRPr/>
              </a:pPr>
              <a:t>12.02.2017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5EEC3D-7636-49BC-958D-3662F6EA58E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236C27-B2B9-407D-839D-B2555BE5CB8C}" type="datetimeFigureOut">
              <a:rPr lang="ru-RU"/>
              <a:pPr>
                <a:defRPr/>
              </a:pPr>
              <a:t>12.02.2017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9C554C-AD9F-424F-9B71-52169ECC29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4FE6E1-54AD-4FDD-BC96-09EEE3E8C28A}" type="datetimeFigureOut">
              <a:rPr lang="ru-RU"/>
              <a:pPr>
                <a:defRPr/>
              </a:pPr>
              <a:t>12.02.2017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723F07-A2A5-46DA-B7BA-284FEDBD40F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89604A-EF34-4197-9BDE-1CC4EC2C3EB1}" type="datetimeFigureOut">
              <a:rPr lang="ru-RU"/>
              <a:pPr>
                <a:defRPr/>
              </a:pPr>
              <a:t>12.02.2017</a:t>
            </a:fld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012725-853F-46D6-8189-5062509E05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890395-0E6C-4484-B0AC-12D8AD860DBF}" type="datetimeFigureOut">
              <a:rPr lang="ru-RU"/>
              <a:pPr>
                <a:defRPr/>
              </a:pPr>
              <a:t>12.02.2017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616EDD-309F-469A-B1E1-835F24ADD8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C4489B-FF2C-4850-93CD-6EE0D8AF6B35}" type="datetimeFigureOut">
              <a:rPr lang="ru-RU"/>
              <a:pPr>
                <a:defRPr/>
              </a:pPr>
              <a:t>12.02.2017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257D75-81C4-4C91-9076-F593F95286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EFD5DA-64B9-4EFB-9A59-1271168DB096}" type="datetimeFigureOut">
              <a:rPr lang="ru-RU"/>
              <a:pPr>
                <a:defRPr/>
              </a:pPr>
              <a:t>12.02.2017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357D38-472A-4E46-A876-82B36C66E22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4CAAFF-6946-44A0-AC2E-B70BF2384CE9}" type="datetimeFigureOut">
              <a:rPr lang="ru-RU"/>
              <a:pPr>
                <a:defRPr/>
              </a:pPr>
              <a:t>12.02.2017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6BFDD2-58EE-4BBC-99E2-0031B14A1D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7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E56FC5C-9B17-4087-9E0F-7BCA061D65E3}" type="datetimeFigureOut">
              <a:rPr lang="ru-RU"/>
              <a:pPr>
                <a:defRPr/>
              </a:pPr>
              <a:t>12.02.2017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85F884D-E058-4299-BE72-92F0D6AD53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25" r:id="rId1"/>
    <p:sldLayoutId id="2147483826" r:id="rId2"/>
    <p:sldLayoutId id="2147483827" r:id="rId3"/>
    <p:sldLayoutId id="2147483828" r:id="rId4"/>
    <p:sldLayoutId id="2147483829" r:id="rId5"/>
    <p:sldLayoutId id="2147483830" r:id="rId6"/>
    <p:sldLayoutId id="2147483831" r:id="rId7"/>
    <p:sldLayoutId id="2147483832" r:id="rId8"/>
    <p:sldLayoutId id="2147483833" r:id="rId9"/>
    <p:sldLayoutId id="2147483834" r:id="rId10"/>
    <p:sldLayoutId id="214748383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9pPr>
    </p:titleStyle>
    <p:bodyStyle>
      <a:lvl1pPr marL="547688" indent="-411163" algn="l" rtl="0" eaLnBrk="0" fontAlgn="base" hangingPunct="0">
        <a:spcBef>
          <a:spcPct val="20000"/>
        </a:spcBef>
        <a:spcAft>
          <a:spcPct val="0"/>
        </a:spcAft>
        <a:buClr>
          <a:srgbClr val="F9F9F9"/>
        </a:buClr>
        <a:buSzPct val="65000"/>
        <a:buFont typeface="Wingdings 2" pitchFamily="18" charset="2"/>
        <a:buChar char="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363" indent="-282575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itchFamily="18" charset="2"/>
        <a:buChar char="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475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itchFamily="2" charset="2"/>
        <a:buChar char="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2550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itchFamily="18" charset="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4638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Статистика, как одна из основ доказательной медицины</a:t>
            </a:r>
            <a:endParaRPr lang="ru-RU" dirty="0"/>
          </a:p>
        </p:txBody>
      </p:sp>
      <p:pic>
        <p:nvPicPr>
          <p:cNvPr id="2051" name="Picture 5" descr="комп и змея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2708275"/>
            <a:ext cx="6265863" cy="366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Текст 2"/>
          <p:cNvSpPr>
            <a:spLocks noGrp="1"/>
          </p:cNvSpPr>
          <p:nvPr>
            <p:ph type="body" idx="2"/>
          </p:nvPr>
        </p:nvSpPr>
        <p:spPr>
          <a:xfrm>
            <a:off x="500063" y="3929063"/>
            <a:ext cx="8043862" cy="2928937"/>
          </a:xfrm>
        </p:spPr>
        <p:txBody>
          <a:bodyPr/>
          <a:lstStyle/>
          <a:p>
            <a:pPr eaLnBrk="1" hangingPunct="1"/>
            <a:r>
              <a:rPr lang="ru-RU" sz="2400" smtClean="0"/>
              <a:t>Еще в 1849 г., говоря об успехах отечественной хирургии, Н. И. Пирогов указывал, что </a:t>
            </a:r>
            <a:r>
              <a:rPr lang="ru-RU" sz="2400" i="1" smtClean="0"/>
              <a:t>«...приложение статистики для определения диагностической важности симптомов и достоинства операций можно... рассматривать как важное приобретение новейшей хирургии» </a:t>
            </a:r>
          </a:p>
          <a:p>
            <a:pPr eaLnBrk="1" hangingPunct="1"/>
            <a:r>
              <a:rPr lang="ru-RU" sz="2000" i="1" smtClean="0"/>
              <a:t>(Пирогов Н. И. Об успехах хирургии в течение настоящего пятидесятилетия. В кн.: Записки по части врачебных наук, кн. 4, СПб, 1849.). </a:t>
            </a:r>
          </a:p>
        </p:txBody>
      </p:sp>
      <p:pic>
        <p:nvPicPr>
          <p:cNvPr id="11267" name="Picture 2" descr="C:\Users\user\Desktop\f66866b811e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7375" y="285750"/>
            <a:ext cx="5143500" cy="357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Текст 2"/>
          <p:cNvSpPr>
            <a:spLocks noGrp="1"/>
          </p:cNvSpPr>
          <p:nvPr>
            <p:ph type="body" idx="2"/>
          </p:nvPr>
        </p:nvSpPr>
        <p:spPr>
          <a:xfrm>
            <a:off x="500063" y="500063"/>
            <a:ext cx="3786187" cy="5715000"/>
          </a:xfrm>
        </p:spPr>
        <p:txBody>
          <a:bodyPr/>
          <a:lstStyle/>
          <a:p>
            <a:pPr algn="just" eaLnBrk="1" hangingPunct="1"/>
            <a:r>
              <a:rPr lang="ru-RU" sz="2400" smtClean="0"/>
              <a:t>В своем учебнике по основам военно-полевой хирургии Н. И. Пирогов пишет: </a:t>
            </a:r>
          </a:p>
          <a:p>
            <a:pPr algn="just" eaLnBrk="1" hangingPunct="1"/>
            <a:r>
              <a:rPr lang="ru-RU" sz="2400" i="1" smtClean="0"/>
              <a:t>«Я принадлежу к ревностным сторонникам рациональной статистики и верю, что приложение ее к военной хирургии есть несомненный прогресс»</a:t>
            </a:r>
            <a:endParaRPr lang="ru-RU" sz="2000" i="1" smtClean="0"/>
          </a:p>
          <a:p>
            <a:pPr algn="just" eaLnBrk="1" hangingPunct="1"/>
            <a:r>
              <a:rPr lang="ru-RU" sz="2000" i="1" smtClean="0"/>
              <a:t>(Пирогов Н. И. Начала общей военно-полевой хирургии. Ч. 1, – М.–Л., 1941, стр. 1...2). </a:t>
            </a:r>
          </a:p>
        </p:txBody>
      </p:sp>
      <p:pic>
        <p:nvPicPr>
          <p:cNvPr id="12291" name="Содержимое 4" descr="511a.jpg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857750" y="642938"/>
            <a:ext cx="3714750" cy="5786437"/>
          </a:xfr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Текст 2"/>
          <p:cNvSpPr>
            <a:spLocks noGrp="1"/>
          </p:cNvSpPr>
          <p:nvPr>
            <p:ph type="body" idx="2"/>
          </p:nvPr>
        </p:nvSpPr>
        <p:spPr>
          <a:xfrm>
            <a:off x="928688" y="1524000"/>
            <a:ext cx="7215187" cy="3762375"/>
          </a:xfrm>
        </p:spPr>
        <p:txBody>
          <a:bodyPr/>
          <a:lstStyle/>
          <a:p>
            <a:pPr algn="just" eaLnBrk="1" hangingPunct="1"/>
            <a:r>
              <a:rPr lang="ru-RU" sz="2400" smtClean="0"/>
              <a:t>В статистике нет мелочей, и сжатый характер вопросов особенно это подчеркивает Пирогов Н.И . Он указывал на значение лаконичности статистической программы: </a:t>
            </a:r>
            <a:r>
              <a:rPr lang="ru-RU" sz="2400" i="1" smtClean="0"/>
              <a:t>«Нет надобности вдаваться в подробности о каждом предмете: одно слово, внесенное в графу, иногда скажет все, что нужно знать». </a:t>
            </a:r>
          </a:p>
          <a:p>
            <a:pPr algn="just" eaLnBrk="1" hangingPunct="1"/>
            <a:r>
              <a:rPr lang="ru-RU" sz="2400" smtClean="0"/>
              <a:t>Пирогов Н.И.  писал также, что статистики должны действовать по единому определенному плану.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Текст 2"/>
          <p:cNvSpPr>
            <a:spLocks noGrp="1"/>
          </p:cNvSpPr>
          <p:nvPr>
            <p:ph type="body" idx="2"/>
          </p:nvPr>
        </p:nvSpPr>
        <p:spPr>
          <a:xfrm>
            <a:off x="785813" y="1071563"/>
            <a:ext cx="7500937" cy="4572000"/>
          </a:xfrm>
        </p:spPr>
        <p:txBody>
          <a:bodyPr/>
          <a:lstStyle/>
          <a:p>
            <a:pPr algn="just" eaLnBrk="1" hangingPunct="1"/>
            <a:r>
              <a:rPr lang="ru-RU" sz="2400" smtClean="0"/>
              <a:t>Все его исследования были подвергнуты статистическому анализу того времени и никогда не потеряют своей ценности, ибо это драгоценный русский вклад в военно-полевую медицину. </a:t>
            </a:r>
          </a:p>
          <a:p>
            <a:pPr algn="just" eaLnBrk="1" hangingPunct="1"/>
            <a:endParaRPr lang="ru-RU" sz="2400" smtClean="0"/>
          </a:p>
          <a:p>
            <a:pPr algn="just" eaLnBrk="1" hangingPunct="1"/>
            <a:r>
              <a:rPr lang="ru-RU" sz="2400" smtClean="0"/>
              <a:t>Пирогов Н.И.  исследовал состояние военно-медицинской службы различных государств в войнах XIX в. Наиболее полно он описал свои исследования в книге «Военно-врачебное дело и частная помощь на театре войны в Болгарии и в тылу действующей армии» в 1879. В этой книге он сообщает о своих 20-ти Началах. 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user\Desktop\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63" y="357188"/>
            <a:ext cx="4229100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Текст 2"/>
          <p:cNvSpPr txBox="1">
            <a:spLocks/>
          </p:cNvSpPr>
          <p:nvPr/>
        </p:nvSpPr>
        <p:spPr>
          <a:xfrm>
            <a:off x="4643438" y="3214688"/>
            <a:ext cx="4286250" cy="3000375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None/>
              <a:defRPr/>
            </a:pPr>
            <a:r>
              <a:rPr lang="ru-RU" sz="2400" dirty="0">
                <a:latin typeface="+mn-lt"/>
                <a:cs typeface="+mn-cs"/>
              </a:rPr>
              <a:t>Первым Началом он прямо утверждал - </a:t>
            </a:r>
            <a:r>
              <a:rPr lang="ru-RU" sz="2400" b="1" i="1" dirty="0">
                <a:solidFill>
                  <a:srgbClr val="FFFF00"/>
                </a:solidFill>
                <a:latin typeface="+mn-lt"/>
                <a:cs typeface="+mn-cs"/>
              </a:rPr>
              <a:t>«Война – это травматическая эпидемия». 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defRPr/>
            </a:pPr>
            <a:r>
              <a:rPr lang="ru-RU" sz="2400" dirty="0">
                <a:latin typeface="+mn-lt"/>
                <a:cs typeface="+mn-cs"/>
              </a:rPr>
              <a:t>Следует заметить, что все цитирующие это Начало Пирогова Н. И. на этом заканчивают цитату.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Текст 2"/>
          <p:cNvSpPr>
            <a:spLocks noGrp="1"/>
          </p:cNvSpPr>
          <p:nvPr>
            <p:ph type="body" idx="2"/>
          </p:nvPr>
        </p:nvSpPr>
        <p:spPr>
          <a:xfrm>
            <a:off x="428625" y="571500"/>
            <a:ext cx="3857625" cy="2214563"/>
          </a:xfrm>
        </p:spPr>
        <p:txBody>
          <a:bodyPr/>
          <a:lstStyle/>
          <a:p>
            <a:pPr eaLnBrk="1" hangingPunct="1"/>
            <a:r>
              <a:rPr lang="ru-RU" sz="2400" smtClean="0"/>
              <a:t>Первое систематической использование статистики в западноевропейской медицине было проведено </a:t>
            </a:r>
            <a:r>
              <a:rPr lang="ru-RU" sz="2400" b="1" i="1" smtClean="0"/>
              <a:t>Флоренс Найтингейл</a:t>
            </a:r>
            <a:r>
              <a:rPr lang="ru-RU" sz="2400" smtClean="0"/>
              <a:t>.</a:t>
            </a:r>
          </a:p>
          <a:p>
            <a:pPr eaLnBrk="1" hangingPunct="1"/>
            <a:endParaRPr lang="ru-RU" sz="2400" smtClean="0"/>
          </a:p>
        </p:txBody>
      </p:sp>
      <p:pic>
        <p:nvPicPr>
          <p:cNvPr id="16387" name="Содержимое 5" descr="florence20.png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519613" y="214313"/>
            <a:ext cx="4041775" cy="4071937"/>
          </a:xfrm>
        </p:spPr>
      </p:pic>
      <p:sp>
        <p:nvSpPr>
          <p:cNvPr id="8" name="Текст 2"/>
          <p:cNvSpPr txBox="1">
            <a:spLocks/>
          </p:cNvSpPr>
          <p:nvPr/>
        </p:nvSpPr>
        <p:spPr>
          <a:xfrm>
            <a:off x="6286500" y="4500563"/>
            <a:ext cx="2000250" cy="571500"/>
          </a:xfrm>
          <a:prstGeom prst="rect">
            <a:avLst/>
          </a:prstGeom>
        </p:spPr>
        <p:txBody>
          <a:bodyPr>
            <a:normAutofit/>
          </a:bodyPr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None/>
              <a:defRPr/>
            </a:pPr>
            <a:r>
              <a:rPr lang="ru-RU" sz="2400" b="1" i="1" dirty="0">
                <a:latin typeface="+mn-lt"/>
                <a:cs typeface="+mn-cs"/>
              </a:rPr>
              <a:t>(1820-1910)</a:t>
            </a:r>
          </a:p>
        </p:txBody>
      </p:sp>
      <p:pic>
        <p:nvPicPr>
          <p:cNvPr id="16389" name="Picture 2" descr="C:\Users\user\Desktop\000317_68467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75" y="2857500"/>
            <a:ext cx="2928938" cy="2928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Текст 2"/>
          <p:cNvSpPr txBox="1">
            <a:spLocks/>
          </p:cNvSpPr>
          <p:nvPr/>
        </p:nvSpPr>
        <p:spPr>
          <a:xfrm>
            <a:off x="714375" y="5857875"/>
            <a:ext cx="3500438" cy="857250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None/>
              <a:defRPr/>
            </a:pPr>
            <a:r>
              <a:rPr lang="ru-RU" sz="2400" b="1" i="1" dirty="0">
                <a:latin typeface="+mn-lt"/>
                <a:cs typeface="+mn-cs"/>
              </a:rPr>
              <a:t>Медаль им. </a:t>
            </a:r>
            <a:r>
              <a:rPr lang="ru-RU" sz="2400" b="1" i="1" dirty="0" err="1">
                <a:latin typeface="+mn-lt"/>
                <a:cs typeface="+mn-cs"/>
              </a:rPr>
              <a:t>Ф.Найтингейл</a:t>
            </a:r>
            <a:endParaRPr lang="ru-RU" sz="2400" b="1" i="1" dirty="0">
              <a:latin typeface="+mn-lt"/>
              <a:cs typeface="+mn-cs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Содержимое 5" descr="Florence-Nightingale_tcm44-211394.jpg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6286500" y="1357313"/>
            <a:ext cx="2381250" cy="3276600"/>
          </a:xfrm>
        </p:spPr>
      </p:pic>
      <p:sp>
        <p:nvSpPr>
          <p:cNvPr id="17411" name="Текст 2"/>
          <p:cNvSpPr>
            <a:spLocks noGrp="1"/>
          </p:cNvSpPr>
          <p:nvPr>
            <p:ph type="body" idx="2"/>
          </p:nvPr>
        </p:nvSpPr>
        <p:spPr>
          <a:xfrm>
            <a:off x="500063" y="857250"/>
            <a:ext cx="5472112" cy="5072063"/>
          </a:xfrm>
        </p:spPr>
        <p:txBody>
          <a:bodyPr/>
          <a:lstStyle/>
          <a:p>
            <a:pPr algn="just" eaLnBrk="1" hangingPunct="1"/>
            <a:r>
              <a:rPr lang="ru-RU" sz="2400" smtClean="0"/>
              <a:t>Она разработала методики систематического сбора данных, предложила вычисление больничной летальности и частоты осложнений на основе данных о госпитализации и выписках из госпиталей. Ф. Найтингейл представила данные о летальности в полевых госпиталях во время Крымской войны, которые позволили радикально изменить санитарно-гигиенические правила и явились важной исторической вехой, предтечей развития доказательной медицины.</a:t>
            </a:r>
          </a:p>
          <a:p>
            <a:pPr eaLnBrk="1" hangingPunct="1"/>
            <a:endParaRPr lang="ru-RU" sz="2400" smtClean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Текст 2"/>
          <p:cNvSpPr>
            <a:spLocks noGrp="1"/>
          </p:cNvSpPr>
          <p:nvPr>
            <p:ph type="body" idx="2"/>
          </p:nvPr>
        </p:nvSpPr>
        <p:spPr>
          <a:xfrm>
            <a:off x="428625" y="3429000"/>
            <a:ext cx="8329613" cy="3071813"/>
          </a:xfrm>
        </p:spPr>
        <p:txBody>
          <a:bodyPr/>
          <a:lstStyle/>
          <a:p>
            <a:pPr algn="just" eaLnBrk="1" hangingPunct="1"/>
            <a:r>
              <a:rPr lang="ru-RU" sz="2400" smtClean="0"/>
              <a:t>Примером этого может служить, тщательная регистрация данных и сравнение с показателями смертности гражданского населения опытными учёными, подтвердившие данные Ф. Найтингейл об увеличении в 2 раза летальности солдат от инфекции по сравнению с гражданским населением, на основе чего она вместе с единомышленниками разработала систематический метод сбора данных о заболеваемости и летальности в больницах.</a:t>
            </a:r>
          </a:p>
          <a:p>
            <a:pPr eaLnBrk="1" hangingPunct="1"/>
            <a:endParaRPr lang="ru-RU" sz="2400" smtClean="0"/>
          </a:p>
        </p:txBody>
      </p:sp>
      <p:pic>
        <p:nvPicPr>
          <p:cNvPr id="18435" name="Содержимое 4" descr="schoolfornurses.jpg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000250" y="428625"/>
            <a:ext cx="5111750" cy="2776538"/>
          </a:xfr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Содержимое 4" descr="FNaitingeil1.jpg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857250" y="1000125"/>
            <a:ext cx="7381875" cy="4643438"/>
          </a:xfr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686700" cy="4870462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400" dirty="0" smtClean="0"/>
              <a:t>Медицинская статистика.</a:t>
            </a:r>
            <a:br>
              <a:rPr lang="ru-RU" sz="4400" dirty="0" smtClean="0"/>
            </a:br>
            <a:r>
              <a:rPr lang="ru-RU" sz="4400" dirty="0" smtClean="0"/>
              <a:t>Формирование и развитие.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eaLnBrk="1" hangingPunct="1">
              <a:buFont typeface="Wingdings 2" pitchFamily="18" charset="2"/>
              <a:buNone/>
            </a:pPr>
            <a:r>
              <a:rPr lang="ru-RU" smtClean="0"/>
              <a:t>	</a:t>
            </a:r>
            <a:r>
              <a:rPr lang="ru-RU" sz="3600" i="1" smtClean="0"/>
              <a:t>«Цифры не управляют миром, но показывают как управляется мир»</a:t>
            </a:r>
          </a:p>
          <a:p>
            <a:pPr algn="r" eaLnBrk="1" hangingPunct="1">
              <a:buFont typeface="Wingdings 2" pitchFamily="18" charset="2"/>
              <a:buNone/>
            </a:pPr>
            <a:r>
              <a:rPr lang="ru-RU" sz="3600" smtClean="0"/>
              <a:t>Иоганн Вольфганг Гете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43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43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7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Текст 2"/>
          <p:cNvSpPr>
            <a:spLocks noGrp="1"/>
          </p:cNvSpPr>
          <p:nvPr>
            <p:ph type="body" idx="2"/>
          </p:nvPr>
        </p:nvSpPr>
        <p:spPr>
          <a:xfrm>
            <a:off x="428625" y="1428750"/>
            <a:ext cx="4829175" cy="3429000"/>
          </a:xfrm>
        </p:spPr>
        <p:txBody>
          <a:bodyPr/>
          <a:lstStyle/>
          <a:p>
            <a:pPr algn="just" eaLnBrk="1" hangingPunct="1"/>
            <a:r>
              <a:rPr lang="ru-RU" sz="2000" smtClean="0"/>
              <a:t>Формирование в XIX веке медицинской статистики, отражающей заболеваемость и смертность населения в количественных показателях, стало существенным фактором в развитии эпидемиологии. Представилась возможность перейти от качественных эпизодических описаний отдельных эпидемий к систематическому накоплению количественных показателей, характеризующих здоровье населения</a:t>
            </a:r>
          </a:p>
        </p:txBody>
      </p:sp>
      <p:pic>
        <p:nvPicPr>
          <p:cNvPr id="21507" name="Содержимое 4" descr="1330766337_picture02.jpg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357813" y="1357313"/>
            <a:ext cx="3468687" cy="3197225"/>
          </a:xfr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Текст 2"/>
          <p:cNvSpPr>
            <a:spLocks noGrp="1"/>
          </p:cNvSpPr>
          <p:nvPr>
            <p:ph type="body" idx="2"/>
          </p:nvPr>
        </p:nvSpPr>
        <p:spPr>
          <a:xfrm>
            <a:off x="571500" y="3500438"/>
            <a:ext cx="7429500" cy="3357562"/>
          </a:xfrm>
        </p:spPr>
        <p:txBody>
          <a:bodyPr/>
          <a:lstStyle/>
          <a:p>
            <a:pPr algn="just" eaLnBrk="1" hangingPunct="1"/>
            <a:r>
              <a:rPr lang="ru-RU" sz="2400" smtClean="0"/>
              <a:t>Центром развития эпидемиологии в нашей стране в конце 19 начале ХХ века стала </a:t>
            </a:r>
            <a:r>
              <a:rPr lang="ru-RU" sz="2400" i="1" smtClean="0"/>
              <a:t>земская медицина</a:t>
            </a:r>
            <a:r>
              <a:rPr lang="ru-RU" sz="2400" smtClean="0"/>
              <a:t>. Основным методическим инструментом представителей земской медицины была статистика. С этой точки зрения эпидемиологию иногда образно называют своеобразной «игрой в цифры», отражающие показатели заболеваемости или другие проявления, характеризующие здоровье населения. </a:t>
            </a:r>
          </a:p>
        </p:txBody>
      </p:sp>
      <p:pic>
        <p:nvPicPr>
          <p:cNvPr id="22531" name="Содержимое 5" descr="5770_3.jpg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643313" y="214313"/>
            <a:ext cx="5111750" cy="3330575"/>
          </a:xfr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Текст 2"/>
          <p:cNvSpPr>
            <a:spLocks noGrp="1"/>
          </p:cNvSpPr>
          <p:nvPr>
            <p:ph type="body" idx="2"/>
          </p:nvPr>
        </p:nvSpPr>
        <p:spPr>
          <a:xfrm>
            <a:off x="428625" y="214313"/>
            <a:ext cx="8215313" cy="5072062"/>
          </a:xfrm>
        </p:spPr>
        <p:txBody>
          <a:bodyPr/>
          <a:lstStyle/>
          <a:p>
            <a:pPr algn="just" eaLnBrk="1" hangingPunct="1">
              <a:defRPr/>
            </a:pPr>
            <a:r>
              <a:rPr lang="ru-RU" sz="2400" dirty="0" smtClean="0"/>
              <a:t>Принципы ДМ обеспечивают лучшее лечение пациента и позволяют сделать здравоохранение более рентабельным. </a:t>
            </a:r>
          </a:p>
          <a:p>
            <a:pPr algn="just" eaLnBrk="1" hangingPunct="1">
              <a:defRPr/>
            </a:pPr>
            <a:r>
              <a:rPr lang="ru-RU" sz="2400" dirty="0" smtClean="0"/>
              <a:t>Выгоды от реализации сводятся к следующему:</a:t>
            </a:r>
          </a:p>
          <a:p>
            <a:pPr marL="457200" indent="-457200" algn="just" eaLnBrk="1" hangingPunct="1">
              <a:defRPr/>
            </a:pPr>
            <a:r>
              <a:rPr lang="ru-RU" sz="2400" dirty="0" smtClean="0"/>
              <a:t>1. Необходимые ресурсы не тратятся впустую на лечение, которое не дает эффекта.</a:t>
            </a:r>
          </a:p>
          <a:p>
            <a:pPr marL="457200" indent="-457200" algn="just" eaLnBrk="1" hangingPunct="1">
              <a:defRPr/>
            </a:pPr>
            <a:r>
              <a:rPr lang="ru-RU" sz="2400" dirty="0" smtClean="0"/>
              <a:t>2. Лечение, которое приносит больше вреда, чем пользы, становится достоянием гласности и прекращается.</a:t>
            </a:r>
          </a:p>
          <a:p>
            <a:pPr marL="457200" indent="-457200" algn="just" eaLnBrk="1" hangingPunct="1">
              <a:defRPr/>
            </a:pPr>
            <a:r>
              <a:rPr lang="ru-RU" sz="2400" dirty="0" smtClean="0"/>
              <a:t>3. Быстрее внедряются в практику новые успешные методы лечения. </a:t>
            </a:r>
          </a:p>
          <a:p>
            <a:pPr marL="457200" indent="-457200" algn="just" eaLnBrk="1" hangingPunct="1">
              <a:defRPr/>
            </a:pPr>
            <a:r>
              <a:rPr lang="ru-RU" sz="2400" dirty="0" smtClean="0"/>
              <a:t>4.Пациенты чувствуют себя спокойнее и увереннее, когда им известен четкий прогноз данного метода лечения </a:t>
            </a:r>
          </a:p>
        </p:txBody>
      </p:sp>
      <p:pic>
        <p:nvPicPr>
          <p:cNvPr id="23555" name="Picture 2" descr="C:\Users\user\Desktop\10-05-04-76155688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72188" y="4691063"/>
            <a:ext cx="2547937" cy="187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Доказательная медицина</a:t>
            </a:r>
            <a:endParaRPr lang="ru-RU" dirty="0"/>
          </a:p>
        </p:txBody>
      </p:sp>
      <p:pic>
        <p:nvPicPr>
          <p:cNvPr id="4099" name="Содержимое 4" descr="medical-news84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682750" y="1928813"/>
            <a:ext cx="5778500" cy="4051300"/>
          </a:xfr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625" y="4286250"/>
            <a:ext cx="8501063" cy="2214563"/>
          </a:xfrm>
        </p:spPr>
        <p:txBody>
          <a:bodyPr>
            <a:normAutofit lnSpcReduction="10000"/>
          </a:bodyPr>
          <a:lstStyle/>
          <a:p>
            <a:pPr marL="548640" indent="-411480" algn="just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dirty="0" smtClean="0"/>
              <a:t>	Искусство </a:t>
            </a:r>
            <a:r>
              <a:rPr lang="ru-RU" b="1" i="1" dirty="0" smtClean="0"/>
              <a:t>доказательной медицины </a:t>
            </a:r>
            <a:r>
              <a:rPr lang="ru-RU" dirty="0" smtClean="0"/>
              <a:t>заключается именно в том, чтобы научить иметь дело с этими уникальными обстоятельствами, когда принятые на основе доказательств решения максимально приближены к конкретному пациенту.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endParaRPr lang="ru-RU" dirty="0"/>
          </a:p>
        </p:txBody>
      </p:sp>
      <p:pic>
        <p:nvPicPr>
          <p:cNvPr id="5123" name="Picture 2" descr="C:\Users\user\Desktop\breast_implants-surgery-complication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14625" y="642938"/>
            <a:ext cx="4541838" cy="3214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Pierre-Charles_Alexandre_Louis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214438" y="214313"/>
            <a:ext cx="2282825" cy="2951162"/>
          </a:xfrm>
        </p:spPr>
      </p:pic>
      <p:pic>
        <p:nvPicPr>
          <p:cNvPr id="37890" name="Picture 2" descr="C:\Users\User\Desktop\James_lind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0" y="3214688"/>
            <a:ext cx="3060700" cy="3538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Содержимое 6" descr="1-nikolay-pirogov-russian-surgeon-ria-novosti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571875" y="2000250"/>
            <a:ext cx="3043238" cy="4090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Содержимое 5" descr="Florence-Nightingale_tcm44-211394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357938" y="214313"/>
            <a:ext cx="2381250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78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78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78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Содержимое 2"/>
          <p:cNvSpPr>
            <a:spLocks noGrp="1"/>
          </p:cNvSpPr>
          <p:nvPr>
            <p:ph idx="1"/>
          </p:nvPr>
        </p:nvSpPr>
        <p:spPr>
          <a:xfrm>
            <a:off x="428625" y="714375"/>
            <a:ext cx="5286375" cy="5500688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mtClean="0"/>
              <a:t>	Интенсивное обучение клиницистов эффективному использованию медицинской литературы зародившись в 70-е годы ХХ в, а в 80-х годах превратившись в целую систему принципов оказания медицинской помощи. 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mtClean="0"/>
              <a:t>	В 1991 в литературе впервые появился термин </a:t>
            </a:r>
            <a:r>
              <a:rPr lang="ru-RU" i="1" smtClean="0"/>
              <a:t>«доказательная медицина».</a:t>
            </a:r>
            <a:endParaRPr lang="ru-RU" smtClean="0"/>
          </a:p>
          <a:p>
            <a:pPr eaLnBrk="1" hangingPunct="1">
              <a:buFont typeface="Wingdings 2" pitchFamily="18" charset="2"/>
              <a:buNone/>
            </a:pPr>
            <a:r>
              <a:rPr lang="ru-RU" smtClean="0"/>
              <a:t>	</a:t>
            </a:r>
          </a:p>
        </p:txBody>
      </p:sp>
      <p:pic>
        <p:nvPicPr>
          <p:cNvPr id="7171" name="Picture 2" descr="C:\Users\user\Desktop\192-13-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86438" y="785813"/>
            <a:ext cx="2982912" cy="4564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Содержимое 2"/>
          <p:cNvSpPr>
            <a:spLocks noGrp="1"/>
          </p:cNvSpPr>
          <p:nvPr>
            <p:ph idx="1"/>
          </p:nvPr>
        </p:nvSpPr>
        <p:spPr>
          <a:xfrm>
            <a:off x="571500" y="642938"/>
            <a:ext cx="8186738" cy="2971800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mtClean="0"/>
              <a:t>	В последующие годы доказательная медицина активно развивалась и сейчас представляет собой не только подход к эффективному применению медицинской литературы, но и принципиальную схему принятия клинического решения.</a:t>
            </a:r>
          </a:p>
        </p:txBody>
      </p:sp>
      <p:pic>
        <p:nvPicPr>
          <p:cNvPr id="8195" name="Picture 2" descr="C:\Users\user\Desktop\978-5-8459-1321-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80063" y="3143250"/>
            <a:ext cx="2206625" cy="324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6" name="Picture 3" descr="C:\Users\user\Desktop\a5ee9ff691f3b9a7595430a91cd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862263" y="3143250"/>
            <a:ext cx="2424112" cy="330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3050"/>
            <a:ext cx="7686700" cy="4799024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400" dirty="0" smtClean="0"/>
              <a:t>Статистика и медицина. </a:t>
            </a:r>
            <a:br>
              <a:rPr lang="ru-RU" sz="4400" dirty="0" smtClean="0"/>
            </a:br>
            <a:r>
              <a:rPr lang="ru-RU" sz="4400" dirty="0" smtClean="0"/>
              <a:t>Истоки.</a:t>
            </a:r>
            <a:br>
              <a:rPr lang="ru-RU" sz="4400" dirty="0" smtClean="0"/>
            </a:br>
            <a:endParaRPr lang="ru-RU" sz="4400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Текст 5"/>
          <p:cNvSpPr>
            <a:spLocks noGrp="1"/>
          </p:cNvSpPr>
          <p:nvPr>
            <p:ph type="body" idx="2"/>
          </p:nvPr>
        </p:nvSpPr>
        <p:spPr>
          <a:xfrm>
            <a:off x="428625" y="428625"/>
            <a:ext cx="4257675" cy="2357438"/>
          </a:xfrm>
        </p:spPr>
        <p:txBody>
          <a:bodyPr/>
          <a:lstStyle/>
          <a:p>
            <a:pPr algn="just" eaLnBrk="1" hangingPunct="1"/>
            <a:r>
              <a:rPr lang="ru-RU" sz="2400" smtClean="0"/>
              <a:t>Самым активным сторонником использования статистики в российской медицине был основоположник военно-полевой хирургии </a:t>
            </a:r>
            <a:r>
              <a:rPr lang="ru-RU" sz="2400" b="1" i="1" smtClean="0"/>
              <a:t>Николай Иванович Пирогов</a:t>
            </a:r>
            <a:r>
              <a:rPr lang="ru-RU" sz="2400" smtClean="0"/>
              <a:t>. </a:t>
            </a:r>
          </a:p>
        </p:txBody>
      </p:sp>
      <p:pic>
        <p:nvPicPr>
          <p:cNvPr id="10243" name="Содержимое 6" descr="1-nikolay-pirogov-russian-surgeon-ria-novosti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4929188" y="449263"/>
            <a:ext cx="3757612" cy="5051425"/>
          </a:xfrm>
        </p:spPr>
      </p:pic>
      <p:sp>
        <p:nvSpPr>
          <p:cNvPr id="8" name="Текст 2"/>
          <p:cNvSpPr txBox="1">
            <a:spLocks/>
          </p:cNvSpPr>
          <p:nvPr/>
        </p:nvSpPr>
        <p:spPr>
          <a:xfrm>
            <a:off x="5357813" y="5715000"/>
            <a:ext cx="3008312" cy="696913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 fontAlgn="auto"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None/>
              <a:defRPr/>
            </a:pPr>
            <a:r>
              <a:rPr lang="ru-RU" sz="2400" b="1" i="1" dirty="0">
                <a:latin typeface="+mn-lt"/>
                <a:cs typeface="+mn-cs"/>
              </a:rPr>
              <a:t>(1810-1881)</a:t>
            </a:r>
          </a:p>
        </p:txBody>
      </p:sp>
      <p:pic>
        <p:nvPicPr>
          <p:cNvPr id="10245" name="Picture 2" descr="C:\Users\user\Desktop\evrop_a_en_orden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50" y="2786063"/>
            <a:ext cx="2143125" cy="3214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6" name="Picture 3" descr="C:\Users\user\Desktop\unknown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86000" y="2857500"/>
            <a:ext cx="1930400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Текст 2"/>
          <p:cNvSpPr txBox="1">
            <a:spLocks/>
          </p:cNvSpPr>
          <p:nvPr/>
        </p:nvSpPr>
        <p:spPr>
          <a:xfrm>
            <a:off x="357188" y="6000750"/>
            <a:ext cx="3929062" cy="696913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 fontAlgn="auto"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None/>
              <a:defRPr/>
            </a:pPr>
            <a:r>
              <a:rPr lang="ru-RU" sz="2400" b="1" i="1" dirty="0">
                <a:latin typeface="+mn-lt"/>
                <a:cs typeface="+mn-cs"/>
              </a:rPr>
              <a:t>Награды им. Пирогова Н.И.</a:t>
            </a:r>
            <a:endParaRPr lang="ru-RU" sz="2400" b="1" i="1" dirty="0">
              <a:latin typeface="+mn-lt"/>
              <a:cs typeface="+mn-cs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331</TotalTime>
  <Words>648</Words>
  <Application>Microsoft Office PowerPoint</Application>
  <PresentationFormat>Экран (4:3)</PresentationFormat>
  <Paragraphs>39</Paragraphs>
  <Slides>22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9" baseType="lpstr">
      <vt:lpstr>Arial</vt:lpstr>
      <vt:lpstr>Times New Roman</vt:lpstr>
      <vt:lpstr>Wingdings 2</vt:lpstr>
      <vt:lpstr>Wingdings</vt:lpstr>
      <vt:lpstr>Wingdings 3</vt:lpstr>
      <vt:lpstr>Calibri</vt:lpstr>
      <vt:lpstr>Апекс</vt:lpstr>
      <vt:lpstr>Статистика, как одна из основ доказательной медицины</vt:lpstr>
      <vt:lpstr>Слайд 2</vt:lpstr>
      <vt:lpstr>Доказательная медицина</vt:lpstr>
      <vt:lpstr>Слайд 4</vt:lpstr>
      <vt:lpstr>Слайд 5</vt:lpstr>
      <vt:lpstr>Слайд 6</vt:lpstr>
      <vt:lpstr>Слайд 7</vt:lpstr>
      <vt:lpstr>Статистика и медицина.  Истоки. 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Медицинская статистика. Формирование и развитие.</vt:lpstr>
      <vt:lpstr>Слайд 20</vt:lpstr>
      <vt:lpstr>Слайд 21</vt:lpstr>
      <vt:lpstr>Слайд 22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Статистика, как одна из основ доказательной медицины</dc:title>
  <dc:creator>user</dc:creator>
  <cp:lastModifiedBy>User</cp:lastModifiedBy>
  <cp:revision>36</cp:revision>
  <dcterms:created xsi:type="dcterms:W3CDTF">2015-05-18T17:20:48Z</dcterms:created>
  <dcterms:modified xsi:type="dcterms:W3CDTF">2017-02-12T19:36:29Z</dcterms:modified>
</cp:coreProperties>
</file>