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67" r:id="rId3"/>
    <p:sldId id="257" r:id="rId4"/>
    <p:sldId id="259" r:id="rId5"/>
    <p:sldId id="262" r:id="rId6"/>
    <p:sldId id="264" r:id="rId7"/>
    <p:sldId id="265" r:id="rId8"/>
    <p:sldId id="266" r:id="rId9"/>
    <p:sldId id="268" r:id="rId10"/>
    <p:sldId id="258" r:id="rId11"/>
    <p:sldId id="269" r:id="rId12"/>
    <p:sldId id="260" r:id="rId13"/>
    <p:sldId id="270" r:id="rId14"/>
    <p:sldId id="271" r:id="rId15"/>
    <p:sldId id="272" r:id="rId16"/>
    <p:sldId id="261" r:id="rId17"/>
    <p:sldId id="276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4899A4-2C35-4EDF-8928-72A5570BA1CA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CA81530-8BA8-4505-B72B-4B0ACFDA985B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Arial Black" pitchFamily="34" charset="0"/>
            </a:rPr>
            <a:t>2. Определение</a:t>
          </a:r>
        </a:p>
        <a:p>
          <a:r>
            <a:rPr lang="ru-RU" sz="1800" dirty="0" smtClean="0">
              <a:solidFill>
                <a:schemeClr val="tx1"/>
              </a:solidFill>
              <a:latin typeface="Arial Black" pitchFamily="34" charset="0"/>
            </a:rPr>
            <a:t>И П</a:t>
          </a:r>
          <a:endParaRPr lang="ru-RU" sz="1800" dirty="0">
            <a:solidFill>
              <a:schemeClr val="tx1"/>
            </a:solidFill>
            <a:latin typeface="Arial Black" pitchFamily="34" charset="0"/>
          </a:endParaRPr>
        </a:p>
      </dgm:t>
    </dgm:pt>
    <dgm:pt modelId="{3BA739A9-BD22-4332-B382-019CFB73D507}" type="parTrans" cxnId="{6E359212-4591-4B0F-851C-0895FE0A021C}">
      <dgm:prSet/>
      <dgm:spPr/>
      <dgm:t>
        <a:bodyPr/>
        <a:lstStyle/>
        <a:p>
          <a:endParaRPr lang="ru-RU"/>
        </a:p>
      </dgm:t>
    </dgm:pt>
    <dgm:pt modelId="{B40D0DB2-7280-4C75-B655-0068D58FEC9D}" type="sibTrans" cxnId="{6E359212-4591-4B0F-851C-0895FE0A021C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F1112DFC-70ED-48F2-8BDB-8BE914669371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Arial Black" pitchFamily="34" charset="0"/>
            </a:rPr>
            <a:t>3. Закрепление (тренировочные упражнения)</a:t>
          </a:r>
          <a:endParaRPr lang="ru-RU" sz="1800" dirty="0">
            <a:solidFill>
              <a:schemeClr val="tx1"/>
            </a:solidFill>
            <a:latin typeface="Arial Black" pitchFamily="34" charset="0"/>
          </a:endParaRPr>
        </a:p>
      </dgm:t>
    </dgm:pt>
    <dgm:pt modelId="{F260FCDC-385E-4463-97BF-C404C01A9717}" type="parTrans" cxnId="{14D5786E-23CB-409B-8ECF-1F672194B1CA}">
      <dgm:prSet/>
      <dgm:spPr/>
      <dgm:t>
        <a:bodyPr/>
        <a:lstStyle/>
        <a:p>
          <a:endParaRPr lang="ru-RU"/>
        </a:p>
      </dgm:t>
    </dgm:pt>
    <dgm:pt modelId="{3FF1A81A-EFF4-4250-B001-2A7C87764D59}" type="sibTrans" cxnId="{14D5786E-23CB-409B-8ECF-1F672194B1CA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5FD1B67F-AC44-4FA9-9E32-B220255746C0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Arial Black" pitchFamily="34" charset="0"/>
            </a:rPr>
            <a:t>4. Рефлексия </a:t>
          </a:r>
        </a:p>
        <a:p>
          <a:r>
            <a:rPr lang="ru-RU" sz="1800" dirty="0" smtClean="0">
              <a:solidFill>
                <a:schemeClr val="tx1"/>
              </a:solidFill>
              <a:latin typeface="Arial Black" pitchFamily="34" charset="0"/>
            </a:rPr>
            <a:t>(Тест )</a:t>
          </a:r>
          <a:endParaRPr lang="ru-RU" sz="1800" dirty="0">
            <a:solidFill>
              <a:schemeClr val="tx1"/>
            </a:solidFill>
            <a:latin typeface="Arial Black" pitchFamily="34" charset="0"/>
          </a:endParaRPr>
        </a:p>
      </dgm:t>
    </dgm:pt>
    <dgm:pt modelId="{DF28005B-BD58-45CE-B846-D9E3CDD3FF12}" type="parTrans" cxnId="{138CC56F-3288-415E-AA88-BC70B5F6C244}">
      <dgm:prSet/>
      <dgm:spPr/>
      <dgm:t>
        <a:bodyPr/>
        <a:lstStyle/>
        <a:p>
          <a:endParaRPr lang="ru-RU"/>
        </a:p>
      </dgm:t>
    </dgm:pt>
    <dgm:pt modelId="{93CCEAAC-43B4-4EDD-967C-8B2DC24A4A9C}" type="sibTrans" cxnId="{138CC56F-3288-415E-AA88-BC70B5F6C244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D29BDA6D-C772-486A-9328-92C611A5D816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Arial Black" pitchFamily="34" charset="0"/>
            </a:rPr>
            <a:t>5. Домашнее задание, итог урока</a:t>
          </a:r>
          <a:endParaRPr lang="ru-RU" sz="1800" dirty="0">
            <a:solidFill>
              <a:schemeClr val="tx1"/>
            </a:solidFill>
            <a:latin typeface="Arial Black" pitchFamily="34" charset="0"/>
          </a:endParaRPr>
        </a:p>
      </dgm:t>
    </dgm:pt>
    <dgm:pt modelId="{3D060A7A-2604-4673-87C3-B2B5DD6FFA90}" type="parTrans" cxnId="{E43C9EFF-CBE5-4BF5-B6F5-1265D841D205}">
      <dgm:prSet/>
      <dgm:spPr/>
      <dgm:t>
        <a:bodyPr/>
        <a:lstStyle/>
        <a:p>
          <a:endParaRPr lang="ru-RU"/>
        </a:p>
      </dgm:t>
    </dgm:pt>
    <dgm:pt modelId="{9EE9821B-4848-424C-824E-FDEBB703EF4D}" type="sibTrans" cxnId="{E43C9EFF-CBE5-4BF5-B6F5-1265D841D205}">
      <dgm:prSet/>
      <dgm:spPr>
        <a:solidFill>
          <a:schemeClr val="bg1"/>
        </a:solidFill>
      </dgm:spPr>
      <dgm:t>
        <a:bodyPr/>
        <a:lstStyle/>
        <a:p>
          <a:endParaRPr lang="ru-RU"/>
        </a:p>
      </dgm:t>
    </dgm:pt>
    <dgm:pt modelId="{A02602BC-0AE2-40EC-962F-F5C3C9F82271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Arial Black" pitchFamily="34" charset="0"/>
            </a:rPr>
            <a:t>1. Повторение пре и при, </a:t>
          </a:r>
          <a:r>
            <a:rPr lang="ru-RU" sz="1800" dirty="0" err="1" smtClean="0">
              <a:solidFill>
                <a:schemeClr val="tx1"/>
              </a:solidFill>
              <a:latin typeface="Arial Black" pitchFamily="34" charset="0"/>
            </a:rPr>
            <a:t>н</a:t>
          </a:r>
          <a:r>
            <a:rPr lang="ru-RU" sz="1800" dirty="0" smtClean="0">
              <a:solidFill>
                <a:schemeClr val="tx1"/>
              </a:solidFill>
              <a:latin typeface="Arial Black" pitchFamily="34" charset="0"/>
            </a:rPr>
            <a:t> и </a:t>
          </a:r>
          <a:r>
            <a:rPr lang="ru-RU" sz="1800" dirty="0" err="1" smtClean="0">
              <a:solidFill>
                <a:schemeClr val="tx1"/>
              </a:solidFill>
              <a:latin typeface="Arial Black" pitchFamily="34" charset="0"/>
            </a:rPr>
            <a:t>нн</a:t>
          </a:r>
          <a:r>
            <a:rPr lang="ru-RU" sz="1800" dirty="0" smtClean="0">
              <a:solidFill>
                <a:schemeClr val="tx1"/>
              </a:solidFill>
              <a:latin typeface="Arial Black" pitchFamily="34" charset="0"/>
            </a:rPr>
            <a:t>, ОП</a:t>
          </a:r>
          <a:endParaRPr lang="ru-RU" sz="1800" dirty="0">
            <a:solidFill>
              <a:schemeClr val="tx1"/>
            </a:solidFill>
            <a:latin typeface="Arial Black" pitchFamily="34" charset="0"/>
          </a:endParaRPr>
        </a:p>
      </dgm:t>
    </dgm:pt>
    <dgm:pt modelId="{AD477FC9-FB62-4FA8-9F5B-3C66226A98BB}" type="parTrans" cxnId="{1F05DBBC-E235-4E3F-AFA2-309764EEE2C4}">
      <dgm:prSet/>
      <dgm:spPr/>
      <dgm:t>
        <a:bodyPr/>
        <a:lstStyle/>
        <a:p>
          <a:endParaRPr lang="ru-RU"/>
        </a:p>
      </dgm:t>
    </dgm:pt>
    <dgm:pt modelId="{205D5B2F-059D-4585-AAE8-586E6E7C7853}" type="sibTrans" cxnId="{1F05DBBC-E235-4E3F-AFA2-309764EEE2C4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7B94CFE2-ECD0-4C8D-A605-A26FDE443702}" type="pres">
      <dgm:prSet presAssocID="{8E4899A4-2C35-4EDF-8928-72A5570BA1C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FD0C56-A22F-4634-B37A-D0F6B66F5C16}" type="pres">
      <dgm:prSet presAssocID="{1CA81530-8BA8-4505-B72B-4B0ACFDA985B}" presName="node" presStyleLbl="node1" presStyleIdx="0" presStyleCnt="5" custScaleX="165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886663-00EF-4C24-BE23-6B95077C15E5}" type="pres">
      <dgm:prSet presAssocID="{B40D0DB2-7280-4C75-B655-0068D58FEC9D}" presName="sibTrans" presStyleLbl="sibTrans2D1" presStyleIdx="0" presStyleCnt="5" custScaleX="286685" custScaleY="89247" custLinFactX="100000" custLinFactNeighborX="102586" custLinFactNeighborY="-95095"/>
      <dgm:spPr/>
      <dgm:t>
        <a:bodyPr/>
        <a:lstStyle/>
        <a:p>
          <a:endParaRPr lang="ru-RU"/>
        </a:p>
      </dgm:t>
    </dgm:pt>
    <dgm:pt modelId="{F17A6491-DD9F-4B65-93E8-BB03F9671785}" type="pres">
      <dgm:prSet presAssocID="{B40D0DB2-7280-4C75-B655-0068D58FEC9D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BBDDECB4-F535-45F7-831A-D329972706EA}" type="pres">
      <dgm:prSet presAssocID="{F1112DFC-70ED-48F2-8BDB-8BE914669371}" presName="node" presStyleLbl="node1" presStyleIdx="1" presStyleCnt="5" custScaleX="171333" custRadScaleRad="115005" custRadScaleInc="152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8D5D8A-509A-4394-A9E5-93A04939ADD5}" type="pres">
      <dgm:prSet presAssocID="{3FF1A81A-EFF4-4250-B001-2A7C87764D59}" presName="sibTrans" presStyleLbl="sibTrans2D1" presStyleIdx="1" presStyleCnt="5" custScaleX="332628" custScaleY="75214" custLinFactX="152894" custLinFactNeighborX="200000" custLinFactNeighborY="42682"/>
      <dgm:spPr/>
      <dgm:t>
        <a:bodyPr/>
        <a:lstStyle/>
        <a:p>
          <a:endParaRPr lang="ru-RU"/>
        </a:p>
      </dgm:t>
    </dgm:pt>
    <dgm:pt modelId="{478DB457-8DD8-4D19-81ED-79288F828621}" type="pres">
      <dgm:prSet presAssocID="{3FF1A81A-EFF4-4250-B001-2A7C87764D59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F6CDFDA6-A657-4141-961A-FAC3471204D8}" type="pres">
      <dgm:prSet presAssocID="{5FD1B67F-AC44-4FA9-9E32-B220255746C0}" presName="node" presStyleLbl="node1" presStyleIdx="2" presStyleCnt="5" custScaleX="147103" custRadScaleRad="118283" custRadScaleInc="-337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38A130-47AA-4D84-A1AE-B8B00478831E}" type="pres">
      <dgm:prSet presAssocID="{93CCEAAC-43B4-4EDD-967C-8B2DC24A4A9C}" presName="sibTrans" presStyleLbl="sibTrans2D1" presStyleIdx="2" presStyleCnt="5" custScaleX="131171" custScaleY="74771"/>
      <dgm:spPr/>
      <dgm:t>
        <a:bodyPr/>
        <a:lstStyle/>
        <a:p>
          <a:endParaRPr lang="ru-RU"/>
        </a:p>
      </dgm:t>
    </dgm:pt>
    <dgm:pt modelId="{495F2A83-CB3D-402E-88B4-CA4AA816363B}" type="pres">
      <dgm:prSet presAssocID="{93CCEAAC-43B4-4EDD-967C-8B2DC24A4A9C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79678895-5229-4379-8D93-1E5BB7BAD4D4}" type="pres">
      <dgm:prSet presAssocID="{D29BDA6D-C772-486A-9328-92C611A5D816}" presName="node" presStyleLbl="node1" presStyleIdx="3" presStyleCnt="5" custScaleX="146717" custRadScaleRad="148618" custRadScaleInc="563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0708C2-F8F2-4759-A163-4DA103FF74A5}" type="pres">
      <dgm:prSet presAssocID="{9EE9821B-4848-424C-824E-FDEBB703EF4D}" presName="sibTrans" presStyleLbl="sibTrans2D1" presStyleIdx="3" presStyleCnt="5" custAng="187661"/>
      <dgm:spPr/>
      <dgm:t>
        <a:bodyPr/>
        <a:lstStyle/>
        <a:p>
          <a:endParaRPr lang="ru-RU"/>
        </a:p>
      </dgm:t>
    </dgm:pt>
    <dgm:pt modelId="{2B3C0CA3-E18D-4DAB-B634-B483F4E87099}" type="pres">
      <dgm:prSet presAssocID="{9EE9821B-4848-424C-824E-FDEBB703EF4D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62193120-8827-4C64-B3E1-17DE91E65515}" type="pres">
      <dgm:prSet presAssocID="{A02602BC-0AE2-40EC-962F-F5C3C9F82271}" presName="node" presStyleLbl="node1" presStyleIdx="4" presStyleCnt="5" custScaleX="169564" custRadScaleRad="127205" custRadScaleInc="-140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3B863A-94B0-4F53-A806-33699E878576}" type="pres">
      <dgm:prSet presAssocID="{205D5B2F-059D-4585-AAE8-586E6E7C7853}" presName="sibTrans" presStyleLbl="sibTrans2D1" presStyleIdx="4" presStyleCnt="5" custScaleX="221961" custScaleY="84905" custLinFactX="-38533" custLinFactNeighborX="-100000" custLinFactNeighborY="-90405"/>
      <dgm:spPr/>
      <dgm:t>
        <a:bodyPr/>
        <a:lstStyle/>
        <a:p>
          <a:endParaRPr lang="ru-RU"/>
        </a:p>
      </dgm:t>
    </dgm:pt>
    <dgm:pt modelId="{FFB64D78-E932-4B00-93FC-1082F165DA28}" type="pres">
      <dgm:prSet presAssocID="{205D5B2F-059D-4585-AAE8-586E6E7C7853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E43C9EFF-CBE5-4BF5-B6F5-1265D841D205}" srcId="{8E4899A4-2C35-4EDF-8928-72A5570BA1CA}" destId="{D29BDA6D-C772-486A-9328-92C611A5D816}" srcOrd="3" destOrd="0" parTransId="{3D060A7A-2604-4673-87C3-B2B5DD6FFA90}" sibTransId="{9EE9821B-4848-424C-824E-FDEBB703EF4D}"/>
    <dgm:cxn modelId="{5EFB2650-9E9C-4AED-A9C7-9E8F6BF049B5}" type="presOf" srcId="{3FF1A81A-EFF4-4250-B001-2A7C87764D59}" destId="{F48D5D8A-509A-4394-A9E5-93A04939ADD5}" srcOrd="0" destOrd="0" presId="urn:microsoft.com/office/officeart/2005/8/layout/cycle2"/>
    <dgm:cxn modelId="{01447203-4786-46D8-9FA2-9880A7DF391D}" type="presOf" srcId="{F1112DFC-70ED-48F2-8BDB-8BE914669371}" destId="{BBDDECB4-F535-45F7-831A-D329972706EA}" srcOrd="0" destOrd="0" presId="urn:microsoft.com/office/officeart/2005/8/layout/cycle2"/>
    <dgm:cxn modelId="{62D21AB4-47AA-4035-B48B-707A5DB4ADEE}" type="presOf" srcId="{B40D0DB2-7280-4C75-B655-0068D58FEC9D}" destId="{ED886663-00EF-4C24-BE23-6B95077C15E5}" srcOrd="0" destOrd="0" presId="urn:microsoft.com/office/officeart/2005/8/layout/cycle2"/>
    <dgm:cxn modelId="{57A38132-C0C3-4EA3-81CE-AF46466FF988}" type="presOf" srcId="{9EE9821B-4848-424C-824E-FDEBB703EF4D}" destId="{3A0708C2-F8F2-4759-A163-4DA103FF74A5}" srcOrd="0" destOrd="0" presId="urn:microsoft.com/office/officeart/2005/8/layout/cycle2"/>
    <dgm:cxn modelId="{F6EB2FE4-480E-4E65-B782-4717272F265D}" type="presOf" srcId="{9EE9821B-4848-424C-824E-FDEBB703EF4D}" destId="{2B3C0CA3-E18D-4DAB-B634-B483F4E87099}" srcOrd="1" destOrd="0" presId="urn:microsoft.com/office/officeart/2005/8/layout/cycle2"/>
    <dgm:cxn modelId="{AEEE7E05-449F-4EE8-993E-2450D6F4702E}" type="presOf" srcId="{B40D0DB2-7280-4C75-B655-0068D58FEC9D}" destId="{F17A6491-DD9F-4B65-93E8-BB03F9671785}" srcOrd="1" destOrd="0" presId="urn:microsoft.com/office/officeart/2005/8/layout/cycle2"/>
    <dgm:cxn modelId="{6E359212-4591-4B0F-851C-0895FE0A021C}" srcId="{8E4899A4-2C35-4EDF-8928-72A5570BA1CA}" destId="{1CA81530-8BA8-4505-B72B-4B0ACFDA985B}" srcOrd="0" destOrd="0" parTransId="{3BA739A9-BD22-4332-B382-019CFB73D507}" sibTransId="{B40D0DB2-7280-4C75-B655-0068D58FEC9D}"/>
    <dgm:cxn modelId="{14D5786E-23CB-409B-8ECF-1F672194B1CA}" srcId="{8E4899A4-2C35-4EDF-8928-72A5570BA1CA}" destId="{F1112DFC-70ED-48F2-8BDB-8BE914669371}" srcOrd="1" destOrd="0" parTransId="{F260FCDC-385E-4463-97BF-C404C01A9717}" sibTransId="{3FF1A81A-EFF4-4250-B001-2A7C87764D59}"/>
    <dgm:cxn modelId="{1F05DBBC-E235-4E3F-AFA2-309764EEE2C4}" srcId="{8E4899A4-2C35-4EDF-8928-72A5570BA1CA}" destId="{A02602BC-0AE2-40EC-962F-F5C3C9F82271}" srcOrd="4" destOrd="0" parTransId="{AD477FC9-FB62-4FA8-9F5B-3C66226A98BB}" sibTransId="{205D5B2F-059D-4585-AAE8-586E6E7C7853}"/>
    <dgm:cxn modelId="{6D70081A-FDE9-41F3-803D-6FB0AFE737F0}" type="presOf" srcId="{93CCEAAC-43B4-4EDD-967C-8B2DC24A4A9C}" destId="{495F2A83-CB3D-402E-88B4-CA4AA816363B}" srcOrd="1" destOrd="0" presId="urn:microsoft.com/office/officeart/2005/8/layout/cycle2"/>
    <dgm:cxn modelId="{2CDD0B8C-5ED0-4025-B3E2-6AA31642CFB9}" type="presOf" srcId="{205D5B2F-059D-4585-AAE8-586E6E7C7853}" destId="{FFB64D78-E932-4B00-93FC-1082F165DA28}" srcOrd="1" destOrd="0" presId="urn:microsoft.com/office/officeart/2005/8/layout/cycle2"/>
    <dgm:cxn modelId="{839A5295-566C-40FF-82BC-B9D3F90C3DD7}" type="presOf" srcId="{205D5B2F-059D-4585-AAE8-586E6E7C7853}" destId="{A53B863A-94B0-4F53-A806-33699E878576}" srcOrd="0" destOrd="0" presId="urn:microsoft.com/office/officeart/2005/8/layout/cycle2"/>
    <dgm:cxn modelId="{65784BFF-4E33-48C3-B4A3-5ED12158E973}" type="presOf" srcId="{93CCEAAC-43B4-4EDD-967C-8B2DC24A4A9C}" destId="{AE38A130-47AA-4D84-A1AE-B8B00478831E}" srcOrd="0" destOrd="0" presId="urn:microsoft.com/office/officeart/2005/8/layout/cycle2"/>
    <dgm:cxn modelId="{138CC56F-3288-415E-AA88-BC70B5F6C244}" srcId="{8E4899A4-2C35-4EDF-8928-72A5570BA1CA}" destId="{5FD1B67F-AC44-4FA9-9E32-B220255746C0}" srcOrd="2" destOrd="0" parTransId="{DF28005B-BD58-45CE-B846-D9E3CDD3FF12}" sibTransId="{93CCEAAC-43B4-4EDD-967C-8B2DC24A4A9C}"/>
    <dgm:cxn modelId="{8188335D-B3A2-442A-A2CC-95287BAB3A67}" type="presOf" srcId="{3FF1A81A-EFF4-4250-B001-2A7C87764D59}" destId="{478DB457-8DD8-4D19-81ED-79288F828621}" srcOrd="1" destOrd="0" presId="urn:microsoft.com/office/officeart/2005/8/layout/cycle2"/>
    <dgm:cxn modelId="{ED72C678-FAF7-42B1-93D8-57C103C15E72}" type="presOf" srcId="{1CA81530-8BA8-4505-B72B-4B0ACFDA985B}" destId="{BBFD0C56-A22F-4634-B37A-D0F6B66F5C16}" srcOrd="0" destOrd="0" presId="urn:microsoft.com/office/officeart/2005/8/layout/cycle2"/>
    <dgm:cxn modelId="{6F677400-40A8-4D9A-B1F9-8DAE72E8A8A1}" type="presOf" srcId="{A02602BC-0AE2-40EC-962F-F5C3C9F82271}" destId="{62193120-8827-4C64-B3E1-17DE91E65515}" srcOrd="0" destOrd="0" presId="urn:microsoft.com/office/officeart/2005/8/layout/cycle2"/>
    <dgm:cxn modelId="{04A664CE-ED2A-40B3-8177-8BC23B81B17E}" type="presOf" srcId="{5FD1B67F-AC44-4FA9-9E32-B220255746C0}" destId="{F6CDFDA6-A657-4141-961A-FAC3471204D8}" srcOrd="0" destOrd="0" presId="urn:microsoft.com/office/officeart/2005/8/layout/cycle2"/>
    <dgm:cxn modelId="{6C5E46B5-95F2-43DF-8F0D-587A28C880F0}" type="presOf" srcId="{8E4899A4-2C35-4EDF-8928-72A5570BA1CA}" destId="{7B94CFE2-ECD0-4C8D-A605-A26FDE443702}" srcOrd="0" destOrd="0" presId="urn:microsoft.com/office/officeart/2005/8/layout/cycle2"/>
    <dgm:cxn modelId="{DDE55B4F-3215-4419-B11E-8A1ABB25943C}" type="presOf" srcId="{D29BDA6D-C772-486A-9328-92C611A5D816}" destId="{79678895-5229-4379-8D93-1E5BB7BAD4D4}" srcOrd="0" destOrd="0" presId="urn:microsoft.com/office/officeart/2005/8/layout/cycle2"/>
    <dgm:cxn modelId="{B2730C91-225E-4DFB-80AB-7653248E71CF}" type="presParOf" srcId="{7B94CFE2-ECD0-4C8D-A605-A26FDE443702}" destId="{BBFD0C56-A22F-4634-B37A-D0F6B66F5C16}" srcOrd="0" destOrd="0" presId="urn:microsoft.com/office/officeart/2005/8/layout/cycle2"/>
    <dgm:cxn modelId="{8A176C7B-F784-4B34-BD8F-40A8F0B94693}" type="presParOf" srcId="{7B94CFE2-ECD0-4C8D-A605-A26FDE443702}" destId="{ED886663-00EF-4C24-BE23-6B95077C15E5}" srcOrd="1" destOrd="0" presId="urn:microsoft.com/office/officeart/2005/8/layout/cycle2"/>
    <dgm:cxn modelId="{C888E49D-DD7B-4471-A9B3-D60102A595C7}" type="presParOf" srcId="{ED886663-00EF-4C24-BE23-6B95077C15E5}" destId="{F17A6491-DD9F-4B65-93E8-BB03F9671785}" srcOrd="0" destOrd="0" presId="urn:microsoft.com/office/officeart/2005/8/layout/cycle2"/>
    <dgm:cxn modelId="{DEF5E880-73EA-4AF3-ADA8-605E84CDD2D0}" type="presParOf" srcId="{7B94CFE2-ECD0-4C8D-A605-A26FDE443702}" destId="{BBDDECB4-F535-45F7-831A-D329972706EA}" srcOrd="2" destOrd="0" presId="urn:microsoft.com/office/officeart/2005/8/layout/cycle2"/>
    <dgm:cxn modelId="{847B93A1-8108-4BB1-AE3E-9478DB15A223}" type="presParOf" srcId="{7B94CFE2-ECD0-4C8D-A605-A26FDE443702}" destId="{F48D5D8A-509A-4394-A9E5-93A04939ADD5}" srcOrd="3" destOrd="0" presId="urn:microsoft.com/office/officeart/2005/8/layout/cycle2"/>
    <dgm:cxn modelId="{D75BD371-2508-4874-8711-9EABE9BE96EC}" type="presParOf" srcId="{F48D5D8A-509A-4394-A9E5-93A04939ADD5}" destId="{478DB457-8DD8-4D19-81ED-79288F828621}" srcOrd="0" destOrd="0" presId="urn:microsoft.com/office/officeart/2005/8/layout/cycle2"/>
    <dgm:cxn modelId="{6E9D2BA5-AB55-4427-9EC2-402702CDE8CA}" type="presParOf" srcId="{7B94CFE2-ECD0-4C8D-A605-A26FDE443702}" destId="{F6CDFDA6-A657-4141-961A-FAC3471204D8}" srcOrd="4" destOrd="0" presId="urn:microsoft.com/office/officeart/2005/8/layout/cycle2"/>
    <dgm:cxn modelId="{4C517630-4D9C-4403-AB78-B98082223CFF}" type="presParOf" srcId="{7B94CFE2-ECD0-4C8D-A605-A26FDE443702}" destId="{AE38A130-47AA-4D84-A1AE-B8B00478831E}" srcOrd="5" destOrd="0" presId="urn:microsoft.com/office/officeart/2005/8/layout/cycle2"/>
    <dgm:cxn modelId="{174DADEC-919C-4616-AA21-60D355ED37CE}" type="presParOf" srcId="{AE38A130-47AA-4D84-A1AE-B8B00478831E}" destId="{495F2A83-CB3D-402E-88B4-CA4AA816363B}" srcOrd="0" destOrd="0" presId="urn:microsoft.com/office/officeart/2005/8/layout/cycle2"/>
    <dgm:cxn modelId="{D75BF56F-4495-4F01-9EE6-3454F3C63515}" type="presParOf" srcId="{7B94CFE2-ECD0-4C8D-A605-A26FDE443702}" destId="{79678895-5229-4379-8D93-1E5BB7BAD4D4}" srcOrd="6" destOrd="0" presId="urn:microsoft.com/office/officeart/2005/8/layout/cycle2"/>
    <dgm:cxn modelId="{52B65B23-698F-41DD-BB5F-6C4AA4CE660B}" type="presParOf" srcId="{7B94CFE2-ECD0-4C8D-A605-A26FDE443702}" destId="{3A0708C2-F8F2-4759-A163-4DA103FF74A5}" srcOrd="7" destOrd="0" presId="urn:microsoft.com/office/officeart/2005/8/layout/cycle2"/>
    <dgm:cxn modelId="{A1B477C7-46BB-4EDD-ABFC-62646063D62E}" type="presParOf" srcId="{3A0708C2-F8F2-4759-A163-4DA103FF74A5}" destId="{2B3C0CA3-E18D-4DAB-B634-B483F4E87099}" srcOrd="0" destOrd="0" presId="urn:microsoft.com/office/officeart/2005/8/layout/cycle2"/>
    <dgm:cxn modelId="{8FEBC8AC-A03B-4EFC-87CC-085F9E3FDE93}" type="presParOf" srcId="{7B94CFE2-ECD0-4C8D-A605-A26FDE443702}" destId="{62193120-8827-4C64-B3E1-17DE91E65515}" srcOrd="8" destOrd="0" presId="urn:microsoft.com/office/officeart/2005/8/layout/cycle2"/>
    <dgm:cxn modelId="{7745B6E3-0A53-40EB-9E0A-7AAC33CCA235}" type="presParOf" srcId="{7B94CFE2-ECD0-4C8D-A605-A26FDE443702}" destId="{A53B863A-94B0-4F53-A806-33699E878576}" srcOrd="9" destOrd="0" presId="urn:microsoft.com/office/officeart/2005/8/layout/cycle2"/>
    <dgm:cxn modelId="{06A2A381-3165-408A-BE6B-8543B7DC8663}" type="presParOf" srcId="{A53B863A-94B0-4F53-A806-33699E878576}" destId="{FFB64D78-E932-4B00-93FC-1082F165DA28}" srcOrd="0" destOrd="0" presId="urn:microsoft.com/office/officeart/2005/8/layout/cycle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3D7BC-FEE6-4B1D-B11B-ECA716649162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947682-F265-4802-84EA-7E061B1D3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47682-F265-4802-84EA-7E061B1D38E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47682-F265-4802-84EA-7E061B1D38E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E22C3A-9E47-4AE9-ADE4-0769EFCE2076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E22C3A-9E47-4AE9-ADE4-0769EFCE2076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0B2B98-28D8-4223-B4B5-24B1BCBE8CCB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ECD77C-B775-4A43-BA97-AE1C6C00AB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0B2B98-28D8-4223-B4B5-24B1BCBE8CCB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ECD77C-B775-4A43-BA97-AE1C6C00AB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0B2B98-28D8-4223-B4B5-24B1BCBE8CCB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ECD77C-B775-4A43-BA97-AE1C6C00AB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0B2B98-28D8-4223-B4B5-24B1BCBE8CCB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ECD77C-B775-4A43-BA97-AE1C6C00AB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0B2B98-28D8-4223-B4B5-24B1BCBE8CCB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ECD77C-B775-4A43-BA97-AE1C6C00AB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0B2B98-28D8-4223-B4B5-24B1BCBE8CCB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ECD77C-B775-4A43-BA97-AE1C6C00AB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0B2B98-28D8-4223-B4B5-24B1BCBE8CCB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ECD77C-B775-4A43-BA97-AE1C6C00AB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0B2B98-28D8-4223-B4B5-24B1BCBE8CCB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ECD77C-B775-4A43-BA97-AE1C6C00AB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0B2B98-28D8-4223-B4B5-24B1BCBE8CCB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ECD77C-B775-4A43-BA97-AE1C6C00AB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0B2B98-28D8-4223-B4B5-24B1BCBE8CCB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ECD77C-B775-4A43-BA97-AE1C6C00AB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0B2B98-28D8-4223-B4B5-24B1BCBE8CCB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ECD77C-B775-4A43-BA97-AE1C6C00AB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40B2B98-28D8-4223-B4B5-24B1BCBE8CCB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4ECD77C-B775-4A43-BA97-AE1C6C00AB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06910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Сложные предложения с  изъяснительными придаточными.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714752"/>
            <a:ext cx="7406640" cy="185738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Презентацию 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подготовила </a:t>
            </a:r>
            <a:r>
              <a:rPr lang="ru-RU" dirty="0" err="1" smtClean="0">
                <a:solidFill>
                  <a:srgbClr val="002060"/>
                </a:solidFill>
                <a:latin typeface="Arial Black" pitchFamily="34" charset="0"/>
              </a:rPr>
              <a:t>Трошенкова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Светлана Ивановна , 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учитель ГБОУ СОШ с. </a:t>
            </a:r>
            <a:r>
              <a:rPr lang="ru-RU" dirty="0" err="1" smtClean="0">
                <a:solidFill>
                  <a:srgbClr val="002060"/>
                </a:solidFill>
                <a:latin typeface="Arial Black" pitchFamily="34" charset="0"/>
              </a:rPr>
              <a:t>Узюково</a:t>
            </a:r>
            <a:endParaRPr lang="ru-RU" dirty="0" smtClean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dirty="0" smtClean="0"/>
              <a:t>       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                                 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 2017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год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-214338"/>
            <a:ext cx="7498080" cy="92867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effectLst/>
              </a:rPr>
              <a:t>Определительные придаточные</a:t>
            </a:r>
            <a:endParaRPr lang="ru-RU" sz="2800" b="1" dirty="0">
              <a:effectLst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9" y="571480"/>
          <a:ext cx="7856541" cy="6619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4136"/>
                <a:gridCol w="2070578"/>
                <a:gridCol w="1945854"/>
                <a:gridCol w="1875973"/>
              </a:tblGrid>
              <a:tr h="85725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ВОПРОС</a:t>
                      </a:r>
                      <a:endParaRPr lang="ru-RU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К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чему относится</a:t>
                      </a:r>
                      <a:endParaRPr lang="ru-RU" b="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Чем присоединяется</a:t>
                      </a:r>
                      <a:endParaRPr lang="ru-RU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Примеры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201455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 Black" pitchFamily="34" charset="0"/>
                        </a:rPr>
                        <a:t>КАКОЙ?</a:t>
                      </a:r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1. СУЩЕСТВ.</a:t>
                      </a:r>
                      <a:endParaRPr lang="ru-RU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Союзные слова:</a:t>
                      </a:r>
                    </a:p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Который, какой, где, куда, откуда, кто, что…</a:t>
                      </a:r>
                      <a:endParaRPr lang="ru-RU" dirty="0">
                        <a:solidFill>
                          <a:srgbClr val="C0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Black" pitchFamily="34" charset="0"/>
                        </a:rPr>
                        <a:t>1.Из пруда, из который</a:t>
                      </a:r>
                      <a:r>
                        <a:rPr lang="ru-RU" baseline="0" dirty="0" smtClean="0">
                          <a:latin typeface="Arial Black" pitchFamily="34" charset="0"/>
                        </a:rPr>
                        <a:t> находился на краю села, вытекал ручей.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7145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Black" pitchFamily="34" charset="0"/>
                        </a:rPr>
                        <a:t>2. указат. Мест. + существ.</a:t>
                      </a:r>
                      <a:endParaRPr lang="ru-RU" sz="2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2.Из того пруда, </a:t>
                      </a:r>
                      <a:r>
                        <a:rPr lang="ru-RU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который</a:t>
                      </a:r>
                      <a:r>
                        <a:rPr lang="ru-RU" baseline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находился..,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вытекал ручей.</a:t>
                      </a:r>
                      <a:endParaRPr lang="ru-RU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0744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Black" pitchFamily="34" charset="0"/>
                        </a:rPr>
                        <a:t>3.</a:t>
                      </a:r>
                      <a:r>
                        <a:rPr lang="ru-RU" sz="2000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ru-RU" sz="2000" baseline="0" dirty="0" err="1" smtClean="0">
                          <a:latin typeface="Arial Black" pitchFamily="34" charset="0"/>
                        </a:rPr>
                        <a:t>Местоиме</a:t>
                      </a:r>
                      <a:r>
                        <a:rPr lang="ru-RU" sz="2000" baseline="0" dirty="0" smtClean="0">
                          <a:latin typeface="Arial Black" pitchFamily="34" charset="0"/>
                        </a:rPr>
                        <a:t>-</a:t>
                      </a:r>
                    </a:p>
                    <a:p>
                      <a:r>
                        <a:rPr lang="ru-RU" sz="2000" baseline="0" dirty="0" err="1" smtClean="0">
                          <a:latin typeface="Arial Black" pitchFamily="34" charset="0"/>
                        </a:rPr>
                        <a:t>Ние</a:t>
                      </a:r>
                      <a:r>
                        <a:rPr lang="ru-RU" sz="2000" baseline="0" dirty="0" smtClean="0">
                          <a:latin typeface="Arial Black" pitchFamily="34" charset="0"/>
                        </a:rPr>
                        <a:t> ( тот, каждый, весь…)</a:t>
                      </a:r>
                      <a:endParaRPr lang="ru-RU" sz="2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Союзы: что, как, как будто</a:t>
                      </a:r>
                      <a:endParaRPr lang="ru-RU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3.Вид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у него такой, как будто его кто-то обидел.</a:t>
                      </a:r>
                      <a:endParaRPr lang="ru-RU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9000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25114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Вам всё по плечу! Работать с вами просто радость!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0483" name="AutoShape 5">
            <a:hlinkClick r:id="rId3" action="ppaction://hlinksldjump"/>
          </p:cNvPr>
          <p:cNvSpPr>
            <a:spLocks noGrp="1" noChangeArrowheads="1"/>
          </p:cNvSpPr>
          <p:nvPr>
            <p:ph idx="1"/>
          </p:nvPr>
        </p:nvSpPr>
        <p:spPr>
          <a:xfrm>
            <a:off x="2571750" y="2643188"/>
            <a:ext cx="5000625" cy="26765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100000">
                <a:srgbClr val="FF9966"/>
              </a:gs>
            </a:gsLst>
            <a:lin ang="5400000" scaled="1"/>
          </a:gradFill>
          <a:ln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07154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Изъяснительные придаточные </a:t>
            </a:r>
            <a:endParaRPr lang="ru-RU" sz="3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85852" y="928669"/>
          <a:ext cx="7499352" cy="6733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4838"/>
                <a:gridCol w="1839938"/>
                <a:gridCol w="1851016"/>
                <a:gridCol w="1933560"/>
              </a:tblGrid>
              <a:tr h="97656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На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какие вопросы отвечают?</a:t>
                      </a:r>
                      <a:endParaRPr lang="ru-RU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К чему 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присоединя-ются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?</a:t>
                      </a:r>
                      <a:endParaRPr lang="ru-RU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Чем 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присоединя-ются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?</a:t>
                      </a:r>
                      <a:endParaRPr lang="ru-RU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Примеры</a:t>
                      </a:r>
                      <a:endParaRPr lang="ru-RU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90625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Black" pitchFamily="34" charset="0"/>
                        </a:rPr>
                        <a:t>Кого?</a:t>
                      </a:r>
                      <a:r>
                        <a:rPr lang="ru-RU" baseline="0" dirty="0" smtClean="0">
                          <a:latin typeface="Arial Black" pitchFamily="34" charset="0"/>
                        </a:rPr>
                        <a:t> Чего? </a:t>
                      </a:r>
                    </a:p>
                    <a:p>
                      <a:r>
                        <a:rPr lang="ru-RU" baseline="0" dirty="0" smtClean="0">
                          <a:latin typeface="Arial Black" pitchFamily="34" charset="0"/>
                        </a:rPr>
                        <a:t>Кому? Чему?  Кого Что? Кем? Чем? О ком? О Чём?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Black" pitchFamily="34" charset="0"/>
                        </a:rPr>
                        <a:t>К слову мысли, речи, чувства: глаголам, кратким </a:t>
                      </a:r>
                      <a:r>
                        <a:rPr lang="ru-RU" dirty="0" err="1" smtClean="0">
                          <a:latin typeface="Arial Black" pitchFamily="34" charset="0"/>
                        </a:rPr>
                        <a:t>прилагатель</a:t>
                      </a:r>
                      <a:endParaRPr lang="ru-RU" dirty="0" smtClean="0">
                        <a:latin typeface="Arial Black" pitchFamily="34" charset="0"/>
                      </a:endParaRPr>
                    </a:p>
                    <a:p>
                      <a:r>
                        <a:rPr lang="ru-RU" dirty="0" err="1" smtClean="0">
                          <a:latin typeface="Arial Black" pitchFamily="34" charset="0"/>
                        </a:rPr>
                        <a:t>ным</a:t>
                      </a:r>
                      <a:r>
                        <a:rPr lang="ru-RU" dirty="0" smtClean="0">
                          <a:latin typeface="Arial Black" pitchFamily="34" charset="0"/>
                        </a:rPr>
                        <a:t>., категории состояния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Союзы : </a:t>
                      </a:r>
                      <a:r>
                        <a:rPr lang="ru-RU" dirty="0" smtClean="0">
                          <a:latin typeface="Arial Black" pitchFamily="34" charset="0"/>
                        </a:rPr>
                        <a:t>что, как, будто,   как будто, чтобы, ли;</a:t>
                      </a:r>
                    </a:p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Союзные слова: </a:t>
                      </a:r>
                      <a:r>
                        <a:rPr lang="ru-RU" dirty="0" smtClean="0">
                          <a:latin typeface="Arial Black" pitchFamily="34" charset="0"/>
                        </a:rPr>
                        <a:t>кто, что, почему,</a:t>
                      </a:r>
                      <a:r>
                        <a:rPr lang="ru-RU" baseline="0" dirty="0" smtClean="0">
                          <a:latin typeface="Arial Black" pitchFamily="34" charset="0"/>
                        </a:rPr>
                        <a:t> который, где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Black" pitchFamily="34" charset="0"/>
                        </a:rPr>
                        <a:t>1.Сорока</a:t>
                      </a:r>
                      <a:r>
                        <a:rPr lang="ru-RU" baseline="0" dirty="0" smtClean="0">
                          <a:latin typeface="Arial Black" pitchFamily="34" charset="0"/>
                        </a:rPr>
                        <a:t> сама скажет, где гнездо свила.</a:t>
                      </a:r>
                    </a:p>
                    <a:p>
                      <a:r>
                        <a:rPr lang="ru-RU" baseline="0" dirty="0" smtClean="0">
                          <a:latin typeface="Arial Black" pitchFamily="34" charset="0"/>
                        </a:rPr>
                        <a:t>2.Отец потребовал, чтобы ехала с ним. </a:t>
                      </a:r>
                    </a:p>
                    <a:p>
                      <a:r>
                        <a:rPr lang="ru-RU" baseline="0" dirty="0" smtClean="0">
                          <a:latin typeface="Arial Black" pitchFamily="34" charset="0"/>
                        </a:rPr>
                        <a:t>3.Учитель спросил, не мы ли дежурили вчера.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9253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253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14290"/>
            <a:ext cx="7498080" cy="928694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Закрепляем, выполняя упражнения: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357298"/>
            <a:ext cx="7498080" cy="5229228"/>
          </a:xfrm>
        </p:spPr>
        <p:txBody>
          <a:bodyPr>
            <a:normAutofit fontScale="92500" lnSpcReduction="20000"/>
          </a:bodyPr>
          <a:lstStyle/>
          <a:p>
            <a:r>
              <a:rPr lang="ru-RU" sz="3900" dirty="0" smtClean="0">
                <a:latin typeface="Arial Black" pitchFamily="34" charset="0"/>
              </a:rPr>
              <a:t>1). УПР. № 117</a:t>
            </a:r>
          </a:p>
          <a:p>
            <a:pPr>
              <a:buNone/>
            </a:pPr>
            <a:r>
              <a:rPr lang="ru-RU" sz="3900" dirty="0" smtClean="0">
                <a:latin typeface="Arial Black" pitchFamily="34" charset="0"/>
              </a:rPr>
              <a:t>  </a:t>
            </a:r>
            <a:r>
              <a:rPr lang="en-US" sz="3900" dirty="0" smtClean="0">
                <a:latin typeface="Arial Black" pitchFamily="34" charset="0"/>
              </a:rPr>
              <a:t> </a:t>
            </a:r>
            <a:r>
              <a:rPr lang="en-US" sz="3900" dirty="0" smtClean="0">
                <a:solidFill>
                  <a:srgbClr val="C00000"/>
                </a:solidFill>
                <a:latin typeface="Arial Black" pitchFamily="34" charset="0"/>
              </a:rPr>
              <a:t>I </a:t>
            </a:r>
            <a:r>
              <a:rPr lang="ru-RU" sz="3900" dirty="0" smtClean="0">
                <a:solidFill>
                  <a:srgbClr val="C00000"/>
                </a:solidFill>
                <a:latin typeface="Arial Black" pitchFamily="34" charset="0"/>
              </a:rPr>
              <a:t>гр. </a:t>
            </a:r>
            <a:r>
              <a:rPr lang="ru-RU" sz="3900" dirty="0" smtClean="0">
                <a:latin typeface="Arial Black" pitchFamily="34" charset="0"/>
              </a:rPr>
              <a:t>1, 12 ;</a:t>
            </a:r>
          </a:p>
          <a:p>
            <a:pPr>
              <a:buNone/>
            </a:pPr>
            <a:r>
              <a:rPr lang="ru-RU" sz="3900" dirty="0" smtClean="0">
                <a:latin typeface="Arial Black" pitchFamily="34" charset="0"/>
              </a:rPr>
              <a:t>  </a:t>
            </a:r>
            <a:r>
              <a:rPr lang="en-US" sz="3900" dirty="0" smtClean="0">
                <a:solidFill>
                  <a:srgbClr val="C00000"/>
                </a:solidFill>
                <a:latin typeface="Arial Black" pitchFamily="34" charset="0"/>
              </a:rPr>
              <a:t> II </a:t>
            </a:r>
            <a:r>
              <a:rPr lang="en-US" sz="3900" dirty="0" smtClean="0">
                <a:latin typeface="Arial Black" pitchFamily="34" charset="0"/>
              </a:rPr>
              <a:t>– 2</a:t>
            </a:r>
            <a:r>
              <a:rPr lang="ru-RU" sz="3900" dirty="0" smtClean="0">
                <a:latin typeface="Arial Black" pitchFamily="34" charset="0"/>
              </a:rPr>
              <a:t>, 6 ; </a:t>
            </a:r>
          </a:p>
          <a:p>
            <a:pPr>
              <a:buNone/>
            </a:pPr>
            <a:r>
              <a:rPr lang="ru-RU" sz="3900" dirty="0" smtClean="0">
                <a:latin typeface="Arial Black" pitchFamily="34" charset="0"/>
              </a:rPr>
              <a:t>  </a:t>
            </a:r>
            <a:r>
              <a:rPr lang="ru-RU" sz="39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900" dirty="0" smtClean="0">
                <a:solidFill>
                  <a:srgbClr val="C00000"/>
                </a:solidFill>
                <a:latin typeface="Arial Black" pitchFamily="34" charset="0"/>
              </a:rPr>
              <a:t>III </a:t>
            </a:r>
            <a:r>
              <a:rPr lang="ru-RU" sz="3900" dirty="0" smtClean="0">
                <a:latin typeface="Arial Black" pitchFamily="34" charset="0"/>
              </a:rPr>
              <a:t>– 11, 14.  </a:t>
            </a:r>
          </a:p>
          <a:p>
            <a:pPr>
              <a:buNone/>
            </a:pPr>
            <a:r>
              <a:rPr lang="ru-RU" sz="3900" dirty="0" smtClean="0">
                <a:latin typeface="Arial Black" pitchFamily="34" charset="0"/>
              </a:rPr>
              <a:t>   2). УПР. № 118 – устно</a:t>
            </a:r>
          </a:p>
          <a:p>
            <a:pPr>
              <a:buNone/>
            </a:pPr>
            <a:r>
              <a:rPr lang="en-US" sz="3900" dirty="0" smtClean="0">
                <a:solidFill>
                  <a:srgbClr val="C00000"/>
                </a:solidFill>
                <a:latin typeface="Arial Black" pitchFamily="34" charset="0"/>
              </a:rPr>
              <a:t>I </a:t>
            </a:r>
            <a:r>
              <a:rPr lang="en-US" sz="3900" dirty="0" smtClean="0">
                <a:latin typeface="Arial Black" pitchFamily="34" charset="0"/>
              </a:rPr>
              <a:t>– 1</a:t>
            </a:r>
            <a:r>
              <a:rPr lang="ru-RU" sz="3900" dirty="0" smtClean="0">
                <a:latin typeface="Arial Black" pitchFamily="34" charset="0"/>
              </a:rPr>
              <a:t>, 3, 5   </a:t>
            </a:r>
            <a:r>
              <a:rPr lang="en-US" sz="3900" dirty="0" smtClean="0">
                <a:solidFill>
                  <a:srgbClr val="C00000"/>
                </a:solidFill>
                <a:latin typeface="Arial Black" pitchFamily="34" charset="0"/>
              </a:rPr>
              <a:t>II</a:t>
            </a:r>
            <a:r>
              <a:rPr lang="en-US" sz="3900" dirty="0" smtClean="0">
                <a:latin typeface="Arial Black" pitchFamily="34" charset="0"/>
              </a:rPr>
              <a:t> – 2</a:t>
            </a:r>
            <a:r>
              <a:rPr lang="ru-RU" sz="3900" dirty="0" smtClean="0">
                <a:latin typeface="Arial Black" pitchFamily="34" charset="0"/>
              </a:rPr>
              <a:t>, 4, 6  </a:t>
            </a:r>
            <a:r>
              <a:rPr lang="en-US" sz="3900" dirty="0" smtClean="0">
                <a:solidFill>
                  <a:srgbClr val="C00000"/>
                </a:solidFill>
                <a:latin typeface="Arial Black" pitchFamily="34" charset="0"/>
              </a:rPr>
              <a:t>III </a:t>
            </a:r>
            <a:r>
              <a:rPr lang="en-US" sz="3900" dirty="0" smtClean="0">
                <a:latin typeface="Arial Black" pitchFamily="34" charset="0"/>
              </a:rPr>
              <a:t>–</a:t>
            </a:r>
            <a:r>
              <a:rPr lang="ru-RU" sz="3900" dirty="0" smtClean="0">
                <a:latin typeface="Arial Black" pitchFamily="34" charset="0"/>
              </a:rPr>
              <a:t> 7, 8, 9</a:t>
            </a:r>
          </a:p>
          <a:p>
            <a:pPr>
              <a:buNone/>
            </a:pPr>
            <a:r>
              <a:rPr lang="ru-RU" sz="3900" dirty="0" smtClean="0">
                <a:latin typeface="Arial Black" pitchFamily="34" charset="0"/>
              </a:rPr>
              <a:t>   3). УПР. № 120 – устно</a:t>
            </a:r>
            <a:endParaRPr lang="en-US" sz="3900" dirty="0" smtClean="0">
              <a:latin typeface="Arial Black" pitchFamily="34" charset="0"/>
            </a:endParaRPr>
          </a:p>
          <a:p>
            <a:pPr>
              <a:buNone/>
            </a:pPr>
            <a:r>
              <a:rPr lang="en-US" sz="3900" dirty="0" smtClean="0">
                <a:solidFill>
                  <a:srgbClr val="C00000"/>
                </a:solidFill>
                <a:latin typeface="Arial Black" pitchFamily="34" charset="0"/>
              </a:rPr>
              <a:t>I</a:t>
            </a:r>
            <a:r>
              <a:rPr lang="en-US" sz="3900" dirty="0" smtClean="0">
                <a:latin typeface="Arial Black" pitchFamily="34" charset="0"/>
              </a:rPr>
              <a:t> – 1) </a:t>
            </a:r>
            <a:r>
              <a:rPr lang="ru-RU" sz="3900" dirty="0" smtClean="0">
                <a:solidFill>
                  <a:srgbClr val="C00000"/>
                </a:solidFill>
                <a:latin typeface="Arial Black" pitchFamily="34" charset="0"/>
              </a:rPr>
              <a:t>;      </a:t>
            </a:r>
            <a:r>
              <a:rPr lang="en-US" sz="3900" dirty="0" smtClean="0">
                <a:solidFill>
                  <a:srgbClr val="C00000"/>
                </a:solidFill>
                <a:latin typeface="Arial Black" pitchFamily="34" charset="0"/>
              </a:rPr>
              <a:t>II </a:t>
            </a:r>
            <a:r>
              <a:rPr lang="en-US" sz="3900" dirty="0" smtClean="0">
                <a:latin typeface="Arial Black" pitchFamily="34" charset="0"/>
              </a:rPr>
              <a:t>– 2) </a:t>
            </a:r>
            <a:r>
              <a:rPr lang="ru-RU" sz="3900" dirty="0" smtClean="0">
                <a:latin typeface="Arial Black" pitchFamily="34" charset="0"/>
              </a:rPr>
              <a:t>;    </a:t>
            </a:r>
            <a:r>
              <a:rPr lang="ru-RU" sz="39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900" dirty="0" smtClean="0">
                <a:solidFill>
                  <a:srgbClr val="C00000"/>
                </a:solidFill>
                <a:latin typeface="Arial Black" pitchFamily="34" charset="0"/>
              </a:rPr>
              <a:t>III </a:t>
            </a:r>
            <a:r>
              <a:rPr lang="en-US" sz="3900" dirty="0" smtClean="0">
                <a:latin typeface="Arial Black" pitchFamily="34" charset="0"/>
              </a:rPr>
              <a:t>– 3)</a:t>
            </a:r>
            <a:r>
              <a:rPr lang="ru-RU" sz="3900" dirty="0" smtClean="0">
                <a:latin typeface="Arial Black" pitchFamily="34" charset="0"/>
              </a:rPr>
              <a:t>.</a:t>
            </a:r>
          </a:p>
          <a:p>
            <a:pPr>
              <a:buNone/>
            </a:pPr>
            <a:r>
              <a:rPr lang="en-US" dirty="0" smtClean="0">
                <a:latin typeface="Arial Black" pitchFamily="34" charset="0"/>
              </a:rPr>
              <a:t> 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25114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Вам всё по плечу! Работать с вами просто радость!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0483" name="AutoShape 5">
            <a:hlinkClick r:id="rId3" action="ppaction://hlinksldjump"/>
          </p:cNvPr>
          <p:cNvSpPr>
            <a:spLocks noGrp="1" noChangeArrowheads="1"/>
          </p:cNvSpPr>
          <p:nvPr>
            <p:ph idx="1"/>
          </p:nvPr>
        </p:nvSpPr>
        <p:spPr>
          <a:xfrm>
            <a:off x="2571750" y="2643188"/>
            <a:ext cx="5000625" cy="26765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100000">
                <a:srgbClr val="FF9966"/>
              </a:gs>
            </a:gsLst>
            <a:lin ang="5400000" scaled="1"/>
          </a:gradFill>
          <a:ln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  <a:t>Проверь себя!</a:t>
            </a:r>
            <a:endParaRPr lang="ru-RU" sz="4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933588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>
                <a:latin typeface="Arial Black" pitchFamily="34" charset="0"/>
              </a:rPr>
              <a:t>Ответы  теста: </a:t>
            </a:r>
          </a:p>
          <a:p>
            <a:pPr>
              <a:buNone/>
            </a:pPr>
            <a:r>
              <a:rPr lang="en-US" sz="6000" dirty="0" smtClean="0">
                <a:latin typeface="Arial Black" pitchFamily="34" charset="0"/>
              </a:rPr>
              <a:t>I </a:t>
            </a:r>
            <a:r>
              <a:rPr lang="ru-RU" sz="6000" dirty="0" smtClean="0">
                <a:latin typeface="Arial Black" pitchFamily="34" charset="0"/>
              </a:rPr>
              <a:t>вариант – а, б, г   </a:t>
            </a:r>
          </a:p>
          <a:p>
            <a:pPr>
              <a:buNone/>
            </a:pPr>
            <a:r>
              <a:rPr lang="en-US" sz="6000" dirty="0" smtClean="0">
                <a:latin typeface="Arial Black" pitchFamily="34" charset="0"/>
              </a:rPr>
              <a:t>II </a:t>
            </a:r>
            <a:r>
              <a:rPr lang="ru-RU" sz="6000" dirty="0" smtClean="0">
                <a:latin typeface="Arial Black" pitchFamily="34" charset="0"/>
              </a:rPr>
              <a:t>вариант – б, в, г</a:t>
            </a:r>
            <a:endParaRPr lang="ru-RU" sz="6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Домашнее  задание: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atin typeface="Arial Black" pitchFamily="34" charset="0"/>
              </a:rPr>
              <a:t> УПР. № 121, 122,  пар. 23, правило.</a:t>
            </a:r>
            <a:endParaRPr lang="ru-RU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Оцени себя сам. Продолжи предложения</a:t>
            </a:r>
            <a:r>
              <a:rPr lang="ru-RU" dirty="0" smtClean="0">
                <a:solidFill>
                  <a:srgbClr val="C00000"/>
                </a:solidFill>
              </a:rPr>
              <a:t>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81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 smtClean="0">
                <a:latin typeface="Arial Black" pitchFamily="34" charset="0"/>
              </a:rPr>
              <a:t>    1.На уроке я работал…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2.Своей работой на уроке я…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3.Урок для меня показался…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4.За урок я…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5.Мое настроение…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6.Материал урока мне был…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latin typeface="Arial Black" pitchFamily="34" charset="0"/>
            </a:endParaRPr>
          </a:p>
          <a:p>
            <a:pPr eaLnBrk="1" hangingPunct="1"/>
            <a:endParaRPr lang="ru-RU" dirty="0" smtClean="0"/>
          </a:p>
        </p:txBody>
      </p:sp>
      <p:pic>
        <p:nvPicPr>
          <p:cNvPr id="48132" name="Picture 1" descr="F:\files .reader.1221..setingdsss\Новая папка (3)\Новая папка\MR90004371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572250" y="4500563"/>
            <a:ext cx="19621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Минута  славы: я вами горжусь!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7107" name="AutoShape 5">
            <a:hlinkClick r:id="rId2" action="ppaction://hlinksldjump"/>
          </p:cNvPr>
          <p:cNvSpPr>
            <a:spLocks noGrp="1" noChangeArrowheads="1"/>
          </p:cNvSpPr>
          <p:nvPr>
            <p:ph idx="1"/>
          </p:nvPr>
        </p:nvSpPr>
        <p:spPr>
          <a:xfrm>
            <a:off x="2000250" y="2214563"/>
            <a:ext cx="6000750" cy="4033837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100000">
                <a:srgbClr val="FF9966"/>
              </a:gs>
            </a:gsLst>
            <a:lin ang="5400000" scaled="1"/>
          </a:gradFill>
          <a:ln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Спасибо за урок!</a:t>
            </a:r>
            <a:endParaRPr lang="ru-RU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50179" name="Содержимое 3" descr="лиз рожман 1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Проверь себя!</a:t>
            </a:r>
            <a:endParaRPr lang="ru-RU" sz="5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Arial Black" pitchFamily="34" charset="0"/>
              </a:rPr>
              <a:t>  </a:t>
            </a:r>
            <a:r>
              <a:rPr lang="ru-RU" sz="3600" dirty="0" smtClean="0">
                <a:latin typeface="Arial Black" pitchFamily="34" charset="0"/>
                <a:cs typeface="Aharoni" pitchFamily="2" charset="-79"/>
              </a:rPr>
              <a:t>Д.С. Лихачёв считал, что любовь к родному краю, к родной культуре, к родному селу или городу, к родной речи начинается с малого – с любви  к своей  семье,  к своему  жилищу,  к своей  школе.</a:t>
            </a:r>
            <a:endParaRPr lang="ru-RU" sz="3600" dirty="0"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0715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Для чего? Какова цель урока?</a:t>
            </a:r>
            <a:endParaRPr lang="ru-RU" dirty="0">
              <a:solidFill>
                <a:srgbClr val="00206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071546"/>
            <a:ext cx="7719274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Доевши мякиш ,   я ещё глотал сытую слюну,    делая спазмы горячим,  </a:t>
            </a:r>
            <a:r>
              <a:rPr lang="ru-RU" sz="3600" dirty="0" smtClean="0"/>
              <a:t>  </a:t>
            </a:r>
            <a:r>
              <a:rPr lang="ru-RU" sz="3600" b="1" dirty="0" smtClean="0"/>
              <a:t>как бы только что служённым горлом. Вдруг чую,  </a:t>
            </a:r>
            <a:r>
              <a:rPr lang="ru-RU" sz="3600" dirty="0" smtClean="0"/>
              <a:t> </a:t>
            </a:r>
            <a:r>
              <a:rPr lang="ru-RU" sz="3600" b="1" dirty="0" smtClean="0"/>
              <a:t>кто-то шарит в темноте по телефону,    возле которого я дежурил,    по рукаву шинели шарит и всовывает в руку согретый хлеб. </a:t>
            </a:r>
            <a:r>
              <a:rPr lang="ru-RU" sz="3600" b="1" dirty="0" smtClean="0">
                <a:solidFill>
                  <a:srgbClr val="C00000"/>
                </a:solidFill>
              </a:rPr>
              <a:t>( тест № 12 )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928670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(1)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1934" y="1500174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( 2)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7554" y="214311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( 3 )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01024" y="2571744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( 4 )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flipH="1">
            <a:off x="3500430" y="378619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( 5 ) 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57554" y="428625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( 6 )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-142900"/>
            <a:ext cx="749808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ЦЕЛЬ: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00108"/>
            <a:ext cx="7498080" cy="524829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Обучающая: формировать знания в определении изъяснительных придаточных, умения находить их в тексте, характеризовать, составлять  к ним схемы, закрепить умения пунктуации в СПП с изъяснительными придаточными.</a:t>
            </a:r>
          </a:p>
          <a:p>
            <a:r>
              <a:rPr lang="ru-RU" dirty="0" smtClean="0"/>
              <a:t>Развивающая: развивать навыки сопоставления и различия  определительных придаточных  от изъяснительных, умения сжимать текст; умения работать в группе.</a:t>
            </a:r>
          </a:p>
          <a:p>
            <a:r>
              <a:rPr lang="ru-RU" dirty="0" smtClean="0"/>
              <a:t>Воспитывающая:  воспитывать  у учащихся любовь к родному языку, культуру речи.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214422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Задачи: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071546"/>
          <a:ext cx="7499350" cy="5176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Спишите в словарь слова: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Arial Black" pitchFamily="34" charset="0"/>
              </a:rPr>
              <a:t>результат, референдум, оптимист, пессимист, коммуникация, эффект.</a:t>
            </a:r>
            <a:endParaRPr lang="ru-RU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Проверь себя!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Диковинный, </a:t>
            </a:r>
            <a:r>
              <a:rPr lang="ru-RU" sz="4400" u="sng" dirty="0" smtClean="0"/>
              <a:t>смышлёный</a:t>
            </a:r>
            <a:r>
              <a:rPr lang="ru-RU" sz="4400" dirty="0" smtClean="0"/>
              <a:t>, вязаный, </a:t>
            </a:r>
            <a:r>
              <a:rPr lang="ru-RU" sz="4400" u="sng" dirty="0" smtClean="0"/>
              <a:t>раненый, </a:t>
            </a:r>
            <a:r>
              <a:rPr lang="ru-RU" sz="4400" dirty="0" smtClean="0"/>
              <a:t>равнинный, мышиный, </a:t>
            </a:r>
            <a:r>
              <a:rPr lang="ru-RU" sz="4400" u="sng" dirty="0" smtClean="0"/>
              <a:t>нежданный</a:t>
            </a:r>
            <a:r>
              <a:rPr lang="ru-RU" sz="4400" dirty="0" smtClean="0"/>
              <a:t>, раненный в бою, песчаный, </a:t>
            </a:r>
            <a:r>
              <a:rPr lang="ru-RU" sz="4400" u="sng" dirty="0" smtClean="0"/>
              <a:t>негаданный</a:t>
            </a:r>
            <a:r>
              <a:rPr lang="ru-RU" sz="4400" dirty="0" smtClean="0"/>
              <a:t>, глаженый, </a:t>
            </a:r>
            <a:r>
              <a:rPr lang="ru-RU" sz="44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желанный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Проверьте выполненное!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Arial Black" pitchFamily="34" charset="0"/>
              </a:rPr>
              <a:t>Пр</a:t>
            </a:r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и</a:t>
            </a:r>
            <a:r>
              <a:rPr lang="ru-RU" sz="4000" dirty="0" smtClean="0">
                <a:latin typeface="Arial Black" pitchFamily="34" charset="0"/>
              </a:rPr>
              <a:t>бывать в столицу, пр</a:t>
            </a:r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и</a:t>
            </a:r>
            <a:r>
              <a:rPr lang="ru-RU" sz="4000" dirty="0" smtClean="0">
                <a:latin typeface="Arial Black" pitchFamily="34" charset="0"/>
              </a:rPr>
              <a:t>дать нужную форму, пр</a:t>
            </a:r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е</a:t>
            </a:r>
            <a:r>
              <a:rPr lang="ru-RU" sz="4000" dirty="0" smtClean="0">
                <a:latin typeface="Arial Black" pitchFamily="34" charset="0"/>
              </a:rPr>
              <a:t>емник традиций, пр</a:t>
            </a:r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е</a:t>
            </a:r>
            <a:r>
              <a:rPr lang="ru-RU" sz="4000" dirty="0" smtClean="0">
                <a:latin typeface="Arial Black" pitchFamily="34" charset="0"/>
              </a:rPr>
              <a:t>дать друга, пр</a:t>
            </a:r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и</a:t>
            </a:r>
            <a:r>
              <a:rPr lang="ru-RU" sz="4000" dirty="0" smtClean="0">
                <a:latin typeface="Arial Black" pitchFamily="34" charset="0"/>
              </a:rPr>
              <a:t>творить ворота, пр</a:t>
            </a:r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и</a:t>
            </a:r>
            <a:r>
              <a:rPr lang="ru-RU" sz="4000" dirty="0" smtClean="0">
                <a:latin typeface="Arial Black" pitchFamily="34" charset="0"/>
              </a:rPr>
              <a:t>дел к дому, пр</a:t>
            </a:r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е</a:t>
            </a:r>
            <a:r>
              <a:rPr lang="ru-RU" sz="4000" dirty="0" smtClean="0">
                <a:latin typeface="Arial Black" pitchFamily="34" charset="0"/>
              </a:rPr>
              <a:t>клонить колени от восторга.</a:t>
            </a:r>
            <a:endParaRPr lang="ru-RU" sz="4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Проверьте выполненное!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Arial Black" pitchFamily="34" charset="0"/>
              </a:rPr>
              <a:t> Тропинка поднимается на серые скалы</a:t>
            </a:r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,</a:t>
            </a:r>
            <a:r>
              <a:rPr lang="ru-RU" sz="3600" dirty="0" smtClean="0">
                <a:latin typeface="Arial Black" pitchFamily="34" charset="0"/>
              </a:rPr>
              <a:t> где</a:t>
            </a:r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,</a:t>
            </a:r>
            <a:r>
              <a:rPr lang="ru-RU" sz="3600" dirty="0" smtClean="0">
                <a:latin typeface="Arial Black" pitchFamily="34" charset="0"/>
              </a:rPr>
              <a:t> обняв корнями камень</a:t>
            </a:r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,</a:t>
            </a:r>
            <a:r>
              <a:rPr lang="ru-RU" sz="3600" dirty="0" smtClean="0">
                <a:latin typeface="Arial Black" pitchFamily="34" charset="0"/>
              </a:rPr>
              <a:t> смотрятся в небо красные сосны</a:t>
            </a:r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,</a:t>
            </a:r>
            <a:r>
              <a:rPr lang="ru-RU" sz="3600" dirty="0" smtClean="0">
                <a:latin typeface="Arial Black" pitchFamily="34" charset="0"/>
              </a:rPr>
              <a:t> и падает в моховые болота.</a:t>
            </a:r>
            <a:endParaRPr lang="ru-RU" sz="3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351</TotalTime>
  <Words>729</Words>
  <Application>Microsoft Office PowerPoint</Application>
  <PresentationFormat>Экран (4:3)</PresentationFormat>
  <Paragraphs>90</Paragraphs>
  <Slides>19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Сложные предложения с  изъяснительными придаточными.</vt:lpstr>
      <vt:lpstr>Проверь себя!</vt:lpstr>
      <vt:lpstr>Для чего? Какова цель урока?</vt:lpstr>
      <vt:lpstr>ЦЕЛЬ:</vt:lpstr>
      <vt:lpstr>Задачи:</vt:lpstr>
      <vt:lpstr>Спишите в словарь слова:</vt:lpstr>
      <vt:lpstr>Проверь себя!</vt:lpstr>
      <vt:lpstr>Проверьте выполненное!</vt:lpstr>
      <vt:lpstr>Проверьте выполненное!</vt:lpstr>
      <vt:lpstr>Определительные придаточные</vt:lpstr>
      <vt:lpstr>Вам всё по плечу! Работать с вами просто радость!</vt:lpstr>
      <vt:lpstr>Изъяснительные придаточные </vt:lpstr>
      <vt:lpstr>Закрепляем, выполняя упражнения:</vt:lpstr>
      <vt:lpstr>Вам всё по плечу! Работать с вами просто радость!</vt:lpstr>
      <vt:lpstr>Проверь себя!</vt:lpstr>
      <vt:lpstr>Домашнее  задание:</vt:lpstr>
      <vt:lpstr> Оцени себя сам. Продолжи предложения:</vt:lpstr>
      <vt:lpstr>Минута  славы: я вами горжусь!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Сложные предложения с придаточными изъяснительными.</dc:title>
  <dc:creator>Татьяна</dc:creator>
  <cp:lastModifiedBy>Admin</cp:lastModifiedBy>
  <cp:revision>39</cp:revision>
  <dcterms:created xsi:type="dcterms:W3CDTF">2014-12-21T07:35:15Z</dcterms:created>
  <dcterms:modified xsi:type="dcterms:W3CDTF">2017-02-12T14:31:26Z</dcterms:modified>
</cp:coreProperties>
</file>