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63" r:id="rId6"/>
    <p:sldId id="264" r:id="rId7"/>
    <p:sldId id="265" r:id="rId8"/>
    <p:sldId id="266" r:id="rId9"/>
    <p:sldId id="270" r:id="rId10"/>
    <p:sldId id="271" r:id="rId11"/>
    <p:sldId id="272" r:id="rId12"/>
    <p:sldId id="273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943F7-803A-4C9C-9545-D0F6E6F07D21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4221D-2F05-464B-B6DE-EB305F004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514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A289F0-ABEB-4A8F-BB47-B57E4102D86F}" type="slidenum">
              <a:rPr lang="ru-RU"/>
              <a:pPr/>
              <a:t>2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365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50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089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1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97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5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943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898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440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938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286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71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E91DA-FC04-4A00-97CD-E0A95B228CA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6052B-D14B-4C69-840C-1A371EA4C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83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slide" Target="slide5.xml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12" Type="http://schemas.openxmlformats.org/officeDocument/2006/relationships/slide" Target="slide7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slide" Target="slide8.xml"/><Relationship Id="rId5" Type="http://schemas.openxmlformats.org/officeDocument/2006/relationships/image" Target="../media/image19.png"/><Relationship Id="rId10" Type="http://schemas.openxmlformats.org/officeDocument/2006/relationships/slide" Target="slide10.xml"/><Relationship Id="rId4" Type="http://schemas.openxmlformats.org/officeDocument/2006/relationships/image" Target="../media/image18.jpeg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114009"/>
            <a:ext cx="9144000" cy="2387600"/>
          </a:xfrm>
        </p:spPr>
        <p:txBody>
          <a:bodyPr/>
          <a:lstStyle/>
          <a:p>
            <a:r>
              <a:rPr lang="ru-RU" dirty="0" smtClean="0"/>
              <a:t>Театр- вечный хранитель искусств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4548" y="2746640"/>
            <a:ext cx="6342903" cy="411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489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/>
              <a:t>Детский драматический</a:t>
            </a:r>
            <a:br>
              <a:rPr lang="ru-RU" sz="3200" b="1"/>
            </a:br>
            <a:r>
              <a:rPr lang="ru-RU" sz="3200" b="1"/>
              <a:t> </a:t>
            </a:r>
            <a:r>
              <a:rPr lang="en-US" sz="3200" b="1"/>
              <a:t>“</a:t>
            </a:r>
            <a:r>
              <a:rPr lang="ru-RU" sz="3200" b="1"/>
              <a:t>Театр у Нарвских ворот</a:t>
            </a:r>
            <a:r>
              <a:rPr lang="en-US" sz="3200" b="1"/>
              <a:t>”</a:t>
            </a:r>
            <a:endParaRPr lang="ru-RU" sz="3200" b="1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7175501" y="1682750"/>
            <a:ext cx="3319463" cy="47704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  Основан в 1990 году художественным руководителем Лутц Валентиной Михайловной. В 1991 году театр получил статус государственного. Все эти годы театр успешно ставит спектакли для детей от 3-х до 12-ти лет по произведениям русской и зарубежной классической драматургии и современным пьесам. На сегодняшний день в репертуаре театра 27 спектаклей для детей.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  Театр активно сотрудничает с МС МО «Нарвский округ», проводит мероприятия для детей и жителей округа, детей с ограниченными возможностями и многодетных семей. </a:t>
            </a:r>
            <a:br>
              <a:rPr 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sz="1400">
                <a:latin typeface="Times New Roman" pitchFamily="18" charset="0"/>
                <a:cs typeface="Times New Roman" pitchFamily="18" charset="0"/>
              </a:rPr>
              <a:t>Труппа театра встречается с маленьким зрителем и после спектакля, проводя творческие встречи и диспуты, приобщая молодое поколение к театральному искусству.</a:t>
            </a:r>
          </a:p>
        </p:txBody>
      </p:sp>
      <p:pic>
        <p:nvPicPr>
          <p:cNvPr id="24585" name="Picture 9" descr="http://www.teatrlutz.ru/images/stories/sp_photo/pohishzenie%20lukoviz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876" y="1500189"/>
            <a:ext cx="3357563" cy="2517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9" name="Picture 13" descr="http://www.teatrlutz.ru/images/stories/sp_photo/shzelkunchik%20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6138" y="1484313"/>
            <a:ext cx="2087562" cy="3071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24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/>
              <a:t>Государственное учреждение </a:t>
            </a:r>
            <a:r>
              <a:rPr lang="en-US" sz="3200" b="1"/>
              <a:t>“</a:t>
            </a:r>
            <a:r>
              <a:rPr lang="ru-RU" sz="3200" b="1"/>
              <a:t>Санкт-Петербургский Большой театр Кукол</a:t>
            </a:r>
            <a:r>
              <a:rPr lang="en-US" sz="3200" b="1"/>
              <a:t>”</a:t>
            </a:r>
            <a:r>
              <a:rPr lang="ru-RU" sz="3200" b="1"/>
              <a:t> </a:t>
            </a:r>
            <a:r>
              <a:rPr lang="ru-RU" sz="320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087938" y="1628775"/>
            <a:ext cx="5580062" cy="47704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Главные слова о Большом театре кукол – это миссия театра, сформулированная главным режиссером Русланом Кудашовым: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  Участие в создании современного живого языка визуального театра при сохранении константы вневременного нравственного закона.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 Отстаивание субъективности авторского взгляда, уникальности, неповторимости человеческой личности.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 Сохранение верности искусству театра кукол.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 Обучение вере, терпению, любви.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9889" y="1700213"/>
            <a:ext cx="3455987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257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27238" y="1628775"/>
            <a:ext cx="8640762" cy="21605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8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6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вести себя в театре</a:t>
            </a:r>
            <a:r>
              <a:rPr lang="ru-RU" sz="48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800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0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2715">
            <a:off x="7824789" y="3933826"/>
            <a:ext cx="2193925" cy="20177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25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6588" y="1125539"/>
            <a:ext cx="2087562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2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450" y="3933825"/>
            <a:ext cx="150653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1" y="476251"/>
            <a:ext cx="287972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851" y="1773239"/>
            <a:ext cx="19081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7938" y="4581525"/>
            <a:ext cx="2303462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8" y="260351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1051" y="3716338"/>
            <a:ext cx="1547813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AutoShape 11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71813" y="1196975"/>
            <a:ext cx="647700" cy="431800"/>
          </a:xfrm>
          <a:prstGeom prst="actionButtonBlank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/>
              <a:t>1</a:t>
            </a:r>
          </a:p>
        </p:txBody>
      </p:sp>
      <p:sp>
        <p:nvSpPr>
          <p:cNvPr id="5130" name="AutoShape 12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56588" y="3644900"/>
            <a:ext cx="647700" cy="431800"/>
          </a:xfrm>
          <a:prstGeom prst="actionButtonBlank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/>
              <a:t>5</a:t>
            </a:r>
          </a:p>
        </p:txBody>
      </p:sp>
      <p:sp>
        <p:nvSpPr>
          <p:cNvPr id="5131" name="AutoShape 13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67438" y="4508500"/>
            <a:ext cx="647700" cy="431800"/>
          </a:xfrm>
          <a:prstGeom prst="actionButtonBlank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/>
              <a:t>4</a:t>
            </a:r>
          </a:p>
        </p:txBody>
      </p:sp>
      <p:sp>
        <p:nvSpPr>
          <p:cNvPr id="5132" name="AutoShape 14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63975" y="3860800"/>
            <a:ext cx="647700" cy="431800"/>
          </a:xfrm>
          <a:prstGeom prst="actionButtonBlank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/>
              <a:t>3</a:t>
            </a:r>
          </a:p>
        </p:txBody>
      </p:sp>
      <p:sp>
        <p:nvSpPr>
          <p:cNvPr id="5133" name="AutoShape 15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359150" y="2636838"/>
            <a:ext cx="647700" cy="431800"/>
          </a:xfrm>
          <a:prstGeom prst="actionButtonBlank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/>
              <a:t>2</a:t>
            </a:r>
          </a:p>
        </p:txBody>
      </p:sp>
      <p:sp>
        <p:nvSpPr>
          <p:cNvPr id="5134" name="AutoShape 16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6950" y="2276475"/>
            <a:ext cx="647700" cy="431800"/>
          </a:xfrm>
          <a:prstGeom prst="actionButtonBlank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/>
              <a:t>6</a:t>
            </a:r>
          </a:p>
        </p:txBody>
      </p:sp>
      <p:sp>
        <p:nvSpPr>
          <p:cNvPr id="17425" name="AutoShape 17"/>
          <p:cNvSpPr>
            <a:spLocks noChangeArrowheads="1"/>
          </p:cNvSpPr>
          <p:nvPr/>
        </p:nvSpPr>
        <p:spPr bwMode="auto">
          <a:xfrm rot="-549349">
            <a:off x="3359151" y="1844675"/>
            <a:ext cx="360363" cy="503238"/>
          </a:xfrm>
          <a:prstGeom prst="downArrow">
            <a:avLst>
              <a:gd name="adj1" fmla="val 50000"/>
              <a:gd name="adj2" fmla="val 349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7426" name="AutoShape 18"/>
          <p:cNvSpPr>
            <a:spLocks noChangeArrowheads="1"/>
          </p:cNvSpPr>
          <p:nvPr/>
        </p:nvSpPr>
        <p:spPr bwMode="auto">
          <a:xfrm rot="-1667861">
            <a:off x="3719513" y="3284539"/>
            <a:ext cx="360362" cy="503237"/>
          </a:xfrm>
          <a:prstGeom prst="downArrow">
            <a:avLst>
              <a:gd name="adj1" fmla="val 50000"/>
              <a:gd name="adj2" fmla="val 349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7427" name="AutoShape 19"/>
          <p:cNvSpPr>
            <a:spLocks noChangeArrowheads="1"/>
          </p:cNvSpPr>
          <p:nvPr/>
        </p:nvSpPr>
        <p:spPr bwMode="auto">
          <a:xfrm rot="-3557574">
            <a:off x="5014913" y="4365625"/>
            <a:ext cx="360362" cy="503238"/>
          </a:xfrm>
          <a:prstGeom prst="downArrow">
            <a:avLst>
              <a:gd name="adj1" fmla="val 50000"/>
              <a:gd name="adj2" fmla="val 349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7428" name="AutoShape 20"/>
          <p:cNvSpPr>
            <a:spLocks noChangeArrowheads="1"/>
          </p:cNvSpPr>
          <p:nvPr/>
        </p:nvSpPr>
        <p:spPr bwMode="auto">
          <a:xfrm rot="-6705608">
            <a:off x="7535863" y="4221163"/>
            <a:ext cx="360363" cy="503238"/>
          </a:xfrm>
          <a:prstGeom prst="downArrow">
            <a:avLst>
              <a:gd name="adj1" fmla="val 50000"/>
              <a:gd name="adj2" fmla="val 349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7429" name="AutoShape 21"/>
          <p:cNvSpPr>
            <a:spLocks noChangeArrowheads="1"/>
          </p:cNvSpPr>
          <p:nvPr/>
        </p:nvSpPr>
        <p:spPr bwMode="auto">
          <a:xfrm rot="-9633003">
            <a:off x="8616951" y="2852739"/>
            <a:ext cx="360363" cy="503237"/>
          </a:xfrm>
          <a:prstGeom prst="downArrow">
            <a:avLst>
              <a:gd name="adj1" fmla="val 50000"/>
              <a:gd name="adj2" fmla="val 349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5140" name="Text Box 31"/>
          <p:cNvSpPr txBox="1">
            <a:spLocks noChangeArrowheads="1"/>
          </p:cNvSpPr>
          <p:nvPr/>
        </p:nvSpPr>
        <p:spPr bwMode="auto">
          <a:xfrm>
            <a:off x="2640013" y="333375"/>
            <a:ext cx="1727200" cy="37623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Когда прийти?</a:t>
            </a:r>
          </a:p>
        </p:txBody>
      </p:sp>
      <p:sp>
        <p:nvSpPr>
          <p:cNvPr id="5141" name="Text Box 32"/>
          <p:cNvSpPr txBox="1">
            <a:spLocks noChangeArrowheads="1"/>
          </p:cNvSpPr>
          <p:nvPr/>
        </p:nvSpPr>
        <p:spPr bwMode="auto">
          <a:xfrm>
            <a:off x="1703388" y="3213100"/>
            <a:ext cx="1655762" cy="37623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 В гардероб?</a:t>
            </a:r>
          </a:p>
        </p:txBody>
      </p:sp>
      <p:sp>
        <p:nvSpPr>
          <p:cNvPr id="5142" name="Text Box 33"/>
          <p:cNvSpPr txBox="1">
            <a:spLocks noChangeArrowheads="1"/>
          </p:cNvSpPr>
          <p:nvPr/>
        </p:nvSpPr>
        <p:spPr bwMode="auto">
          <a:xfrm>
            <a:off x="2351088" y="6021389"/>
            <a:ext cx="1657350" cy="37623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Как одеться?</a:t>
            </a:r>
          </a:p>
        </p:txBody>
      </p:sp>
      <p:sp>
        <p:nvSpPr>
          <p:cNvPr id="5143" name="Text Box 34"/>
          <p:cNvSpPr txBox="1">
            <a:spLocks noChangeArrowheads="1"/>
          </p:cNvSpPr>
          <p:nvPr/>
        </p:nvSpPr>
        <p:spPr bwMode="auto">
          <a:xfrm>
            <a:off x="4727575" y="6237289"/>
            <a:ext cx="3384550" cy="37623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Проходим к своему месту</a:t>
            </a:r>
          </a:p>
        </p:txBody>
      </p:sp>
      <p:sp>
        <p:nvSpPr>
          <p:cNvPr id="5144" name="Text Box 35"/>
          <p:cNvSpPr txBox="1">
            <a:spLocks noChangeArrowheads="1"/>
          </p:cNvSpPr>
          <p:nvPr/>
        </p:nvSpPr>
        <p:spPr bwMode="auto">
          <a:xfrm>
            <a:off x="7896226" y="5661025"/>
            <a:ext cx="2449513" cy="37623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Просмотр спектакля</a:t>
            </a:r>
          </a:p>
        </p:txBody>
      </p:sp>
      <p:sp>
        <p:nvSpPr>
          <p:cNvPr id="5145" name="Text Box 36"/>
          <p:cNvSpPr txBox="1">
            <a:spLocks noChangeArrowheads="1"/>
          </p:cNvSpPr>
          <p:nvPr/>
        </p:nvSpPr>
        <p:spPr bwMode="auto">
          <a:xfrm>
            <a:off x="8183563" y="476250"/>
            <a:ext cx="2303462" cy="37623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Спектакль окончен</a:t>
            </a:r>
          </a:p>
        </p:txBody>
      </p:sp>
      <p:sp>
        <p:nvSpPr>
          <p:cNvPr id="5146" name="AutoShape 38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951539" y="2708275"/>
            <a:ext cx="719137" cy="649288"/>
          </a:xfrm>
          <a:prstGeom prst="actionButtonDocumen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88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15889"/>
            <a:ext cx="8229600" cy="649287"/>
          </a:xfrm>
        </p:spPr>
        <p:txBody>
          <a:bodyPr/>
          <a:lstStyle/>
          <a:p>
            <a:r>
              <a:rPr lang="ru-RU" sz="3200" b="1" dirty="0">
                <a:solidFill>
                  <a:srgbClr val="33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Театр в Древней Греции.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80101" y="981076"/>
            <a:ext cx="4608513" cy="56165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b="1" dirty="0" smtClean="0">
              <a:solidFill>
                <a:srgbClr val="21311F"/>
              </a:solidFill>
            </a:endParaRPr>
          </a:p>
          <a:p>
            <a:pPr>
              <a:lnSpc>
                <a:spcPct val="80000"/>
              </a:lnSpc>
            </a:pPr>
            <a:endParaRPr lang="ru-RU" sz="2000" b="1" dirty="0">
              <a:solidFill>
                <a:srgbClr val="21311F"/>
              </a:solidFill>
            </a:endParaRPr>
          </a:p>
          <a:p>
            <a:pPr>
              <a:lnSpc>
                <a:spcPct val="80000"/>
              </a:lnSpc>
            </a:pPr>
            <a:endParaRPr lang="ru-RU" sz="2000" b="1" dirty="0" smtClean="0">
              <a:solidFill>
                <a:srgbClr val="21311F"/>
              </a:solidFill>
            </a:endParaRPr>
          </a:p>
          <a:p>
            <a:pPr>
              <a:lnSpc>
                <a:spcPct val="80000"/>
              </a:lnSpc>
            </a:pPr>
            <a:endParaRPr lang="ru-RU" sz="2000" b="1" dirty="0">
              <a:solidFill>
                <a:srgbClr val="21311F"/>
              </a:solidFill>
            </a:endParaRPr>
          </a:p>
          <a:p>
            <a:pPr>
              <a:lnSpc>
                <a:spcPct val="80000"/>
              </a:lnSpc>
            </a:pPr>
            <a:endParaRPr lang="ru-RU" sz="2000" b="1" dirty="0" smtClean="0">
              <a:solidFill>
                <a:srgbClr val="21311F"/>
              </a:solidFill>
            </a:endParaRPr>
          </a:p>
          <a:p>
            <a:pPr>
              <a:lnSpc>
                <a:spcPct val="80000"/>
              </a:lnSpc>
            </a:pPr>
            <a:endParaRPr lang="ru-RU" sz="2000" b="1" dirty="0">
              <a:solidFill>
                <a:srgbClr val="21311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21311F"/>
                </a:solidFill>
              </a:rPr>
              <a:t>Театр </a:t>
            </a:r>
            <a:r>
              <a:rPr lang="ru-RU" sz="2000" b="1" dirty="0">
                <a:solidFill>
                  <a:srgbClr val="21311F"/>
                </a:solidFill>
              </a:rPr>
              <a:t>возник в Древней Греции более 2500 лет назад в честь Великих Дионисий и бога Диониса, покровителя виноградарства.</a:t>
            </a:r>
          </a:p>
          <a:p>
            <a:pPr marL="0" indent="0">
              <a:lnSpc>
                <a:spcPct val="80000"/>
              </a:lnSpc>
              <a:buNone/>
            </a:pPr>
            <a:endParaRPr lang="ru-RU" sz="2000" b="1" dirty="0">
              <a:solidFill>
                <a:srgbClr val="21311F"/>
              </a:solidFill>
            </a:endParaRP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6" y="2131544"/>
            <a:ext cx="4105275" cy="269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7602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Театр в Риме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0998" y="1690688"/>
            <a:ext cx="5470003" cy="4929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76488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Театры Англии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19536" y="1196753"/>
            <a:ext cx="4101852" cy="1050131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ТЕАТР «ГЛОБУС» (</a:t>
            </a:r>
            <a:r>
              <a:rPr lang="en-US" dirty="0"/>
              <a:t>GLOBE</a:t>
            </a:r>
            <a:r>
              <a:rPr lang="en-US" dirty="0" smtClean="0"/>
              <a:t>)</a:t>
            </a:r>
            <a:endParaRPr lang="ru-RU" dirty="0" smtClean="0"/>
          </a:p>
          <a:p>
            <a:pPr algn="ctr"/>
            <a:r>
              <a:rPr lang="en-US" dirty="0" smtClean="0"/>
              <a:t> 1599</a:t>
            </a:r>
            <a:r>
              <a:rPr lang="ru-RU" dirty="0" smtClean="0"/>
              <a:t> г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1524124" y="2246884"/>
            <a:ext cx="4497264" cy="3894538"/>
          </a:xfrm>
        </p:spPr>
      </p:pic>
      <p:sp>
        <p:nvSpPr>
          <p:cNvPr id="12" name="Текст 4"/>
          <p:cNvSpPr>
            <a:spLocks noGrp="1"/>
          </p:cNvSpPr>
          <p:nvPr>
            <p:ph type="body" idx="1"/>
          </p:nvPr>
        </p:nvSpPr>
        <p:spPr>
          <a:xfrm>
            <a:off x="6097588" y="3561075"/>
            <a:ext cx="4101852" cy="1266155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b="0" dirty="0" smtClean="0"/>
              <a:t> </a:t>
            </a:r>
            <a:r>
              <a:rPr lang="ru-RU" b="0" dirty="0"/>
              <a:t>Сцена примыкала к задней части здания; над ее глубинной частью возвышалась верхняя сценическая площадка, т.н. «галерея»; еще выше находился «домик» – строение с одним или двумя окнами. Таким образом, в театре было четыре места </a:t>
            </a:r>
            <a:r>
              <a:rPr lang="ru-RU" b="0" dirty="0" smtClean="0"/>
              <a:t>действия</a:t>
            </a:r>
            <a:r>
              <a:rPr lang="ru-RU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178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Викторина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52" y="1690688"/>
            <a:ext cx="10135672" cy="4903295"/>
          </a:xfrm>
        </p:spPr>
      </p:pic>
    </p:spTree>
    <p:extLst>
      <p:ext uri="{BB962C8B-B14F-4D97-AF65-F5344CB8AC3E}">
        <p14:creationId xmlns:p14="http://schemas.microsoft.com/office/powerpoint/2010/main" val="2733142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ru-RU" sz="3200" b="1" dirty="0"/>
              <a:t>Санкт-Петербургское государственное учреждение</a:t>
            </a:r>
            <a:br>
              <a:rPr lang="ru-RU" sz="3200" b="1" dirty="0"/>
            </a:br>
            <a:r>
              <a:rPr lang="ru-RU" sz="3200" b="1" dirty="0"/>
              <a:t>Театр кукол </a:t>
            </a:r>
            <a:r>
              <a:rPr lang="en-US" sz="3200" b="1" dirty="0"/>
              <a:t>“</a:t>
            </a:r>
            <a:r>
              <a:rPr lang="ru-RU" sz="3200" b="1" dirty="0"/>
              <a:t>Бродячая Собачка</a:t>
            </a:r>
            <a:r>
              <a:rPr lang="en-US" sz="3200" b="1" dirty="0"/>
              <a:t>”</a:t>
            </a:r>
            <a:endParaRPr lang="ru-RU" sz="32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7096125" y="2409825"/>
            <a:ext cx="3429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Основатель –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Абдулина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Всего в данном театре работают 28 человек. Ремонт и изготовление кукол происходят в здании тетра.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«Театр кукол с домашней атмосферой, сказочным репертуаром и студией для детей.»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Основан  в 1990 году</a:t>
            </a:r>
          </a:p>
        </p:txBody>
      </p:sp>
      <p:pic>
        <p:nvPicPr>
          <p:cNvPr id="5124" name="Рисунок 1" descr="http://detkivkletke.ru/wp-content/uploads/2010/12/Brodyachaya_sobaschka_5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9901" y="2420939"/>
            <a:ext cx="5364163" cy="305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60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/>
              <a:t>Государственная филармония Санкт-Петербурга для детей и юношества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>
          <a:xfrm>
            <a:off x="6303964" y="1827214"/>
            <a:ext cx="4471987" cy="46259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В репертуаре коллективов и артистов филармонии – отечественная и зарубежная классика, современное искусство. Проходят  драматические, музыкальные и кукольные спектакли, проводятся циклы симфонических концертов, камерные концертные программы.</a:t>
            </a:r>
          </a:p>
          <a:p>
            <a:pPr eaLnBrk="1" hangingPunct="1">
              <a:lnSpc>
                <a:spcPct val="80000"/>
              </a:lnSpc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Основная аудитория – дети, подростки и молодёжь.</a:t>
            </a:r>
          </a:p>
          <a:p>
            <a:pPr eaLnBrk="1" hangingPunct="1">
              <a:lnSpc>
                <a:spcPct val="80000"/>
              </a:lnSpc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 Директор Волоцкая Татьяна Николаевна</a:t>
            </a:r>
          </a:p>
          <a:p>
            <a:pPr eaLnBrk="1" hangingPunct="1">
              <a:lnSpc>
                <a:spcPct val="80000"/>
              </a:lnSpc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Главный режиссёр, Заслуженный деятель искусств России Томошевский Юрий Валентинович</a:t>
            </a:r>
          </a:p>
        </p:txBody>
      </p:sp>
      <p:pic>
        <p:nvPicPr>
          <p:cNvPr id="6148" name="Рисунок 13" descr="http://www.wise-travel.ru/image/big/41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7707" y="2008285"/>
            <a:ext cx="5003800" cy="3333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721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/>
              <a:t>Государственный детский музыкальный театр </a:t>
            </a:r>
            <a:r>
              <a:rPr lang="en-US" sz="3200" b="1"/>
              <a:t>“</a:t>
            </a:r>
            <a:r>
              <a:rPr lang="ru-RU" sz="3200" b="1"/>
              <a:t>Зазеркалье</a:t>
            </a:r>
            <a:r>
              <a:rPr lang="en-US" sz="3200" b="1"/>
              <a:t>”</a:t>
            </a:r>
            <a:r>
              <a:rPr lang="ru-RU" sz="3200" b="1"/>
              <a:t> </a:t>
            </a:r>
          </a:p>
        </p:txBody>
      </p:sp>
      <p:pic>
        <p:nvPicPr>
          <p:cNvPr id="7172" name="Рисунок 16" descr="http://www.zazerkal.spb.ru/images/about/buil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4826" y="2711451"/>
            <a:ext cx="5724525" cy="381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9" name="Picture 11" descr="Фотография со спектакл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500" y="4772026"/>
            <a:ext cx="2700338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853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50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/>
              <a:t>Детский драматический театр</a:t>
            </a:r>
            <a:br>
              <a:rPr lang="ru-RU" sz="3200" b="1"/>
            </a:br>
            <a:r>
              <a:rPr lang="ru-RU" sz="3200" b="1"/>
              <a:t> </a:t>
            </a:r>
            <a:r>
              <a:rPr lang="en-US" sz="3200" b="1"/>
              <a:t>“</a:t>
            </a:r>
            <a:r>
              <a:rPr lang="ru-RU" sz="3200" b="1"/>
              <a:t>На Неве</a:t>
            </a:r>
            <a:r>
              <a:rPr lang="en-US" sz="3200" b="1"/>
              <a:t>”</a:t>
            </a:r>
            <a:endParaRPr lang="ru-RU" sz="3200" b="1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238251" y="1071564"/>
            <a:ext cx="4608513" cy="4897437"/>
          </a:xfrm>
        </p:spPr>
        <p:txBody>
          <a:bodyPr/>
          <a:lstStyle/>
          <a:p>
            <a:pPr lvl="2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    В репертуаре театра «На Неве» — только сказки. Главное в них — счастливый финал, ощущение праздника и волшебного мира, в котором Добро побеждает Зло.</a:t>
            </a:r>
          </a:p>
          <a:p>
            <a:pPr lvl="2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Театр под руководством Татьяны Савенковой учит зрителей добру, любви к ближнему, состраданию, способствует духовному и культурному развитию подрастающего поколения. Особенной чертой театра является высочайший профессиональный уровень отдачи артистов, яркие индивидуальности, владения техникой вокала и танца.</a:t>
            </a:r>
          </a:p>
          <a:p>
            <a:pPr lvl="2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Театр "На Неве" регулярно проводит большую благотворительную работу по организации посещения спектаклей детьми из многодетных семей, детьми - инвалидами, воспитанниками детских домов и школ - интернатов </a:t>
            </a:r>
          </a:p>
        </p:txBody>
      </p:sp>
      <p:pic>
        <p:nvPicPr>
          <p:cNvPr id="17413" name="Рисунок 41" descr="http://upload.wikimedia.org/wikipedia/commons/thumb/0/03/Theatre_na_neve.jpg/295px-Theatre_na_ne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9964" y="1484314"/>
            <a:ext cx="3240087" cy="2592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5" name="Picture 7" descr="http://www.tnaneve.spb.ru/pic/annot/buratino/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0014" y="4941888"/>
            <a:ext cx="2573337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266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367</Words>
  <Application>Microsoft Office PowerPoint</Application>
  <PresentationFormat>Широкоэкранный</PresentationFormat>
  <Paragraphs>53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Театр- вечный хранитель искусств</vt:lpstr>
      <vt:lpstr>Театр в Древней Греции.</vt:lpstr>
      <vt:lpstr>Театр в Риме</vt:lpstr>
      <vt:lpstr>Театры Англии</vt:lpstr>
      <vt:lpstr>Викторина </vt:lpstr>
      <vt:lpstr>Санкт-Петербургское государственное учреждение Театр кукол “Бродячая Собачка”</vt:lpstr>
      <vt:lpstr>Государственная филармония Санкт-Петербурга для детей и юношества</vt:lpstr>
      <vt:lpstr>Государственный детский музыкальный театр “Зазеркалье” </vt:lpstr>
      <vt:lpstr>Детский драматический театр  “На Неве”</vt:lpstr>
      <vt:lpstr>Детский драматический  “Театр у Нарвских ворот”</vt:lpstr>
      <vt:lpstr>Государственное учреждение “Санкт-Петербургский Большой театр Кукол”  </vt:lpstr>
      <vt:lpstr> Как вести себя в театре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Театр- вечный хранитель искусств</dc:title>
  <dc:creator>giwi.mr@mail.ru</dc:creator>
  <cp:lastModifiedBy>giwi.mr@mail.ru</cp:lastModifiedBy>
  <cp:revision>15</cp:revision>
  <dcterms:created xsi:type="dcterms:W3CDTF">2017-02-12T11:24:33Z</dcterms:created>
  <dcterms:modified xsi:type="dcterms:W3CDTF">2017-02-12T14:14:02Z</dcterms:modified>
</cp:coreProperties>
</file>