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9"/>
  </p:notesMasterIdLst>
  <p:sldIdLst>
    <p:sldId id="260" r:id="rId2"/>
    <p:sldId id="283" r:id="rId3"/>
    <p:sldId id="281" r:id="rId4"/>
    <p:sldId id="257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0" r:id="rId16"/>
    <p:sldId id="272" r:id="rId17"/>
    <p:sldId id="273" r:id="rId18"/>
    <p:sldId id="274" r:id="rId19"/>
    <p:sldId id="275" r:id="rId20"/>
    <p:sldId id="277" r:id="rId21"/>
    <p:sldId id="276" r:id="rId22"/>
    <p:sldId id="286" r:id="rId23"/>
    <p:sldId id="288" r:id="rId24"/>
    <p:sldId id="290" r:id="rId25"/>
    <p:sldId id="289" r:id="rId26"/>
    <p:sldId id="291" r:id="rId27"/>
    <p:sldId id="292" r:id="rId2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DFD81-043D-468B-8728-758C03E8E9E2}" type="datetimeFigureOut">
              <a:rPr lang="ru-RU" smtClean="0"/>
              <a:pPr/>
              <a:t>12.02.2017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8E690E-5253-4C67-A367-0B7CD5CAED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E690E-5253-4C67-A367-0B7CD5CAEDE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2/12/2017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2/12/2017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2/12/2017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05000"/>
            <a:ext cx="7772400" cy="2057399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Технологическая карта урока </a:t>
            </a:r>
            <a:b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ФГОС по предмету технология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953000"/>
            <a:ext cx="7772400" cy="13716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УЧИТЕЛЬ ТЕХНОЛОГИИ</a:t>
            </a:r>
          </a:p>
          <a:p>
            <a:pPr algn="r"/>
            <a:r>
              <a:rPr lang="ru-RU" dirty="0" err="1" smtClean="0"/>
              <a:t>Косачева</a:t>
            </a:r>
            <a:r>
              <a:rPr lang="ru-RU" dirty="0" smtClean="0"/>
              <a:t> Татьяна Семеновна</a:t>
            </a:r>
          </a:p>
          <a:p>
            <a:pPr algn="r"/>
            <a:r>
              <a:rPr lang="ru-RU" dirty="0" smtClean="0"/>
              <a:t>МБОУ СОШ №6</a:t>
            </a:r>
          </a:p>
          <a:p>
            <a:pPr algn="r"/>
            <a:r>
              <a:rPr lang="ru-RU" dirty="0" smtClean="0"/>
              <a:t>Города Ханты-Мансийска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609600"/>
            <a:ext cx="8839200" cy="8382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32E8F"/>
                </a:solidFill>
              </a:rPr>
              <a:t>Характеристика изменений в деятельности педагога, работающего по ФГОС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04800" y="1600200"/>
          <a:ext cx="8534400" cy="4800600"/>
        </p:xfrm>
        <a:graphic>
          <a:graphicData uri="http://schemas.openxmlformats.org/drawingml/2006/table">
            <a:tbl>
              <a:tblPr/>
              <a:tblGrid>
                <a:gridCol w="1649506"/>
                <a:gridCol w="3327401"/>
                <a:gridCol w="3557493"/>
              </a:tblGrid>
              <a:tr h="66917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32E8F"/>
                          </a:solidFill>
                          <a:effectLst/>
                          <a:latin typeface="Century Gothic" pitchFamily="34" charset="0"/>
                        </a:rPr>
                        <a:t>Предмет изменений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</a:rPr>
                        <a:t>Традиционная деятельность учителя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</a:rPr>
                        <a:t>Деятельность учителя, работающего по ФГОС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201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32E8F"/>
                          </a:solidFill>
                          <a:effectLst/>
                          <a:latin typeface="Century Gothic" pitchFamily="34" charset="0"/>
                        </a:rPr>
                        <a:t>Основные этапы урока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entury Gothic" pitchFamily="34" charset="0"/>
                        </a:rPr>
                        <a:t>Объяснение и закрепление учебного материала. Большое количество времени занимает речь учителя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entury Gothic" pitchFamily="34" charset="0"/>
                        </a:rPr>
                        <a:t>Самостоятельная деятельность обучающихся (более половины времени урока)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941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32E8F"/>
                          </a:solidFill>
                          <a:effectLst/>
                          <a:latin typeface="Century Gothic" pitchFamily="34" charset="0"/>
                        </a:rPr>
                        <a:t>Главная цель учителя на уроке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entury Gothic" pitchFamily="34" charset="0"/>
                        </a:rPr>
                        <a:t>Успеть выполнить все, что запланировано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entury Gothic" pitchFamily="34" charset="0"/>
                        </a:rPr>
                        <a:t>Организовать деятельность детей: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entury Gothic" pitchFamily="34" charset="0"/>
                        </a:rPr>
                        <a:t>• по поиску и обработке информации;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entury Gothic" pitchFamily="34" charset="0"/>
                        </a:rPr>
                        <a:t>• обобщению способов действия;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entury Gothic" pitchFamily="34" charset="0"/>
                        </a:rPr>
                        <a:t>• постановке учебной задачи и т. д.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685800"/>
            <a:ext cx="8915400" cy="9906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32E8F"/>
                </a:solidFill>
              </a:rPr>
              <a:t>Характеристика изменений в деятельности педагога, работающего по ФГОС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28600" y="1752599"/>
          <a:ext cx="8686800" cy="4952999"/>
        </p:xfrm>
        <a:graphic>
          <a:graphicData uri="http://schemas.openxmlformats.org/drawingml/2006/table">
            <a:tbl>
              <a:tblPr/>
              <a:tblGrid>
                <a:gridCol w="2017872"/>
                <a:gridCol w="2188290"/>
                <a:gridCol w="4480638"/>
              </a:tblGrid>
              <a:tr h="102798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32E8F"/>
                          </a:solidFill>
                          <a:effectLst/>
                          <a:latin typeface="Century Gothic" pitchFamily="34" charset="0"/>
                        </a:rPr>
                        <a:t>Предмет изменений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</a:rPr>
                        <a:t>Традиционная деятельность учителя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</a:rPr>
                        <a:t>Деятельность учителя, работающего по ФГОС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703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32E8F"/>
                          </a:solidFill>
                          <a:effectLst/>
                          <a:latin typeface="Century Gothic" pitchFamily="34" charset="0"/>
                        </a:rPr>
                        <a:t>Формулирование заданий для обучающихся (определение деятельности детей)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entury Gothic" pitchFamily="34" charset="0"/>
                        </a:rPr>
                        <a:t>Формулировки: решите, спишите, сравните, найдите, выпишите, выполните и т. д.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entury Gothic" pitchFamily="34" charset="0"/>
                        </a:rPr>
                        <a:t>Формулировки: проанализируйте, докажите (объясните), сравните, выразите символом, создайте схему или модель, продолжите, обобщите (сделайте вывод), выберите решение или способ решения, исследуйте, оцените, измените, придумайте и т. д.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798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32E8F"/>
                          </a:solidFill>
                          <a:effectLst/>
                          <a:latin typeface="Century Gothic" pitchFamily="34" charset="0"/>
                        </a:rPr>
                        <a:t>Форма урока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entury Gothic" pitchFamily="34" charset="0"/>
                        </a:rPr>
                        <a:t>Преимущественно фронтальная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entury Gothic" pitchFamily="34" charset="0"/>
                        </a:rPr>
                        <a:t>Преимущественно групповая и/или индивидуальная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32E8F"/>
                </a:solidFill>
                <a:latin typeface="Book Antiqua" pitchFamily="18" charset="0"/>
              </a:rPr>
              <a:t/>
            </a:r>
            <a:br>
              <a:rPr lang="ru-RU" b="1" dirty="0" smtClean="0">
                <a:solidFill>
                  <a:srgbClr val="032E8F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rgbClr val="032E8F"/>
                </a:solidFill>
                <a:latin typeface="Book Antiqua" pitchFamily="18" charset="0"/>
              </a:rPr>
              <a:t/>
            </a:r>
            <a:br>
              <a:rPr lang="ru-RU" b="1" dirty="0" smtClean="0">
                <a:solidFill>
                  <a:srgbClr val="032E8F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rgbClr val="032E8F"/>
                </a:solidFill>
                <a:latin typeface="Book Antiqua" pitchFamily="18" charset="0"/>
              </a:rPr>
              <a:t>Технологическая карта урока</a:t>
            </a:r>
            <a:r>
              <a:rPr lang="ru-RU" sz="4400" b="1" dirty="0" smtClean="0">
                <a:solidFill>
                  <a:srgbClr val="262673"/>
                </a:solidFill>
                <a:latin typeface="Tahoma" pitchFamily="34" charset="0"/>
              </a:rPr>
              <a:t> </a:t>
            </a:r>
            <a:br>
              <a:rPr lang="ru-RU" sz="4400" b="1" dirty="0" smtClean="0">
                <a:solidFill>
                  <a:srgbClr val="262673"/>
                </a:solidFill>
                <a:latin typeface="Tahoma" pitchFamily="34" charset="0"/>
              </a:rPr>
            </a:br>
            <a:r>
              <a:rPr lang="ru-RU" sz="4400" b="1" dirty="0" smtClean="0">
                <a:solidFill>
                  <a:srgbClr val="262673"/>
                </a:solidFill>
                <a:latin typeface="Tahoma" pitchFamily="34" charset="0"/>
              </a:rPr>
              <a:t/>
            </a:r>
            <a:br>
              <a:rPr lang="ru-RU" sz="4400" b="1" dirty="0" smtClean="0">
                <a:solidFill>
                  <a:srgbClr val="262673"/>
                </a:solidFill>
                <a:latin typeface="Tahoma" pitchFamily="34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1066800"/>
            <a:ext cx="8763000" cy="41919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indent="-341313" defTabSz="4492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ru-RU" b="1" i="1" dirty="0" smtClean="0">
              <a:latin typeface="Century Gothic" pitchFamily="34" charset="0"/>
            </a:endParaRPr>
          </a:p>
          <a:p>
            <a:pPr marL="341313" indent="-341313" defTabSz="4492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b="1" i="1" dirty="0" smtClean="0">
                <a:latin typeface="Century Gothic" pitchFamily="34" charset="0"/>
              </a:rPr>
              <a:t>Предмет  ________________</a:t>
            </a:r>
            <a:r>
              <a:rPr lang="ru-RU" b="1" i="1" dirty="0" smtClean="0">
                <a:solidFill>
                  <a:srgbClr val="FF0000"/>
                </a:solidFill>
                <a:latin typeface="Century Gothic" pitchFamily="34" charset="0"/>
              </a:rPr>
              <a:t> </a:t>
            </a:r>
            <a:r>
              <a:rPr lang="ru-RU" b="1" i="1" dirty="0" smtClean="0">
                <a:latin typeface="Century Gothic" pitchFamily="34" charset="0"/>
              </a:rPr>
              <a:t>    Класс  _________________</a:t>
            </a:r>
          </a:p>
          <a:p>
            <a:pPr marL="341313" indent="-341313" defTabSz="4492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b="1" i="1" dirty="0" smtClean="0">
                <a:latin typeface="Century Gothic" pitchFamily="34" charset="0"/>
              </a:rPr>
              <a:t>Базовый УМК ________________________________________</a:t>
            </a:r>
          </a:p>
          <a:p>
            <a:pPr marL="341313" indent="-341313" defTabSz="4492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b="1" i="1" dirty="0" smtClean="0">
                <a:latin typeface="Century Gothic" pitchFamily="34" charset="0"/>
              </a:rPr>
              <a:t>Тема урока: ______________________________________________________</a:t>
            </a:r>
            <a:endParaRPr lang="ru-RU" b="1" i="1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pPr>
              <a:defRPr/>
            </a:pPr>
            <a:r>
              <a:rPr lang="ru-RU" b="1" i="1" dirty="0" smtClean="0">
                <a:latin typeface="Century Gothic" pitchFamily="34" charset="0"/>
              </a:rPr>
              <a:t>Цель урока: </a:t>
            </a:r>
          </a:p>
          <a:p>
            <a:pPr>
              <a:defRPr/>
            </a:pPr>
            <a:endParaRPr lang="ru-RU" b="1" i="1" dirty="0" smtClean="0">
              <a:latin typeface="Century Gothic" pitchFamily="34" charset="0"/>
            </a:endParaRPr>
          </a:p>
          <a:p>
            <a:pPr>
              <a:defRPr/>
            </a:pPr>
            <a:r>
              <a:rPr lang="ru-RU" b="1" i="1" dirty="0" smtClean="0">
                <a:latin typeface="Century Gothic" pitchFamily="34" charset="0"/>
              </a:rPr>
              <a:t>Задачи урока: ________________________________________</a:t>
            </a:r>
          </a:p>
          <a:p>
            <a:pPr marL="341313" indent="-341313" defTabSz="4492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b="1" i="1" dirty="0" smtClean="0">
                <a:latin typeface="Century Gothic" pitchFamily="34" charset="0"/>
              </a:rPr>
              <a:t>Тип урока: _____________________________________________________</a:t>
            </a:r>
          </a:p>
          <a:p>
            <a:pPr marL="341313" indent="-341313" defTabSz="4492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b="1" i="1" dirty="0" smtClean="0">
                <a:latin typeface="Century Gothic" pitchFamily="34" charset="0"/>
              </a:rPr>
              <a:t>Необходимое </a:t>
            </a:r>
            <a:r>
              <a:rPr lang="ru-RU" b="1" i="1" dirty="0" err="1" smtClean="0">
                <a:latin typeface="Century Gothic" pitchFamily="34" charset="0"/>
              </a:rPr>
              <a:t>оборудование:_______________________________________</a:t>
            </a:r>
            <a:endParaRPr lang="ru-RU" b="1" i="1" dirty="0" smtClean="0">
              <a:latin typeface="Century Gothic" pitchFamily="34" charset="0"/>
            </a:endParaRPr>
          </a:p>
          <a:p>
            <a:pPr marL="341313" indent="-341313" algn="ctr" defTabSz="4492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ru-RU" b="1" i="1" dirty="0" smtClean="0">
              <a:latin typeface="Century Gothic" pitchFamily="34" charset="0"/>
            </a:endParaRPr>
          </a:p>
          <a:p>
            <a:pPr marL="341313" indent="-341313" algn="ctr" defTabSz="4492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Структура и ход урока</a:t>
            </a:r>
          </a:p>
          <a:p>
            <a:pPr marL="341313" indent="-341313" defTabSz="4492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ru-RU" b="1" dirty="0" smtClean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  <a:p>
            <a:pPr marL="341313" indent="-341313" defTabSz="4492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ru-RU" b="1" i="1" dirty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81001" y="4724402"/>
          <a:ext cx="8381999" cy="1752599"/>
        </p:xfrm>
        <a:graphic>
          <a:graphicData uri="http://schemas.openxmlformats.org/drawingml/2006/table">
            <a:tbl>
              <a:tblPr/>
              <a:tblGrid>
                <a:gridCol w="650039"/>
                <a:gridCol w="1516758"/>
                <a:gridCol w="2240086"/>
                <a:gridCol w="2241678"/>
                <a:gridCol w="1733438"/>
              </a:tblGrid>
              <a:tr h="8124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</a:rPr>
                        <a:t>№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</a:rPr>
                        <a:t>Этап урока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</a:rPr>
                        <a:t>Деятельность учителя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</a:rPr>
                        <a:t>Деятельность обучающихся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</a:rPr>
                        <a:t>Формируемые УУД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00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entury Gothic" pitchFamily="34" charset="0"/>
                        </a:rPr>
                        <a:t>1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entury Gothic" pitchFamily="34" charset="0"/>
                        </a:rPr>
                        <a:t>2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entury Gothic" pitchFamily="34" charset="0"/>
                        </a:rPr>
                        <a:t>3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entury Gothic" pitchFamily="34" charset="0"/>
                        </a:rPr>
                        <a:t>4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entury Gothic" pitchFamily="34" charset="0"/>
                        </a:rPr>
                        <a:t>5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00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32E8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32E8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32E8F"/>
                </a:solidFill>
                <a:latin typeface="Times New Roman" pitchFamily="18" charset="0"/>
                <a:cs typeface="Times New Roman" pitchFamily="18" charset="0"/>
              </a:rPr>
              <a:t>Требования к разработке технологической карты (конспекта) урока</a:t>
            </a:r>
            <a:r>
              <a:rPr lang="ru-RU" sz="36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262673"/>
                </a:solidFill>
                <a:latin typeface="Tahoma" pitchFamily="34" charset="0"/>
              </a:rPr>
              <a:t/>
            </a:r>
            <a:br>
              <a:rPr lang="ru-RU" sz="4800" b="1" dirty="0" smtClean="0">
                <a:solidFill>
                  <a:srgbClr val="262673"/>
                </a:solidFill>
                <a:latin typeface="Tahoma" pitchFamily="34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600200"/>
            <a:ext cx="8305800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indent="-341313" defTabSz="4492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41313" defTabSz="4492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Соответствие структуры урока положениям системно -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подхода</a:t>
            </a:r>
            <a:r>
              <a:rPr lang="ru-RU" sz="2400" dirty="0" smtClean="0">
                <a:solidFill>
                  <a:srgbClr val="666633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наличие мотивационного,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операционального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рефлексивно - оценочного этапов, </a:t>
            </a:r>
          </a:p>
          <a:p>
            <a:pPr marL="341313" indent="-341313" defTabSz="4492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Участие обучающихся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целеобразовании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планировании, поисковой деятельности по открытию нового знания, </a:t>
            </a:r>
          </a:p>
          <a:p>
            <a:pPr marL="341313" indent="-341313" defTabSz="4492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осуществление самоконтроля, самооценки, корректирующих действий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41313" indent="-341313" defTabSz="4492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Направленность деятельности обучающихся на формирование универсальных учебных действий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познавательных, регулятивных, коммуникативных, личностных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9600"/>
            <a:ext cx="8991600" cy="10668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32E8F"/>
                </a:solidFill>
                <a:latin typeface="Times New Roman" pitchFamily="18" charset="0"/>
                <a:cs typeface="Times New Roman" pitchFamily="18" charset="0"/>
              </a:rPr>
              <a:t>Требования к разработке технологической карты (конспекта) урока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1600201"/>
            <a:ext cx="8991600" cy="5156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indent="-341313" defTabSz="4492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Технологичность структуры урока</a:t>
            </a:r>
            <a:r>
              <a:rPr lang="ru-RU" sz="2800" dirty="0" smtClean="0">
                <a:solidFill>
                  <a:srgbClr val="666633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диагностичность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целей и задач, адекватность всех компонентов целям урока, соответствие целей и результата,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критериальная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оценка результата, строгая логика действий учителя и учащихся.</a:t>
            </a:r>
          </a:p>
          <a:p>
            <a:pPr marL="341313" indent="-341313" defTabSz="4492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Оптимальный отбор содержания</a:t>
            </a:r>
            <a:r>
              <a:rPr lang="ru-RU" sz="2800" dirty="0" smtClean="0">
                <a:solidFill>
                  <a:srgbClr val="666633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ценностные ориентиры, научность, доступность, отражение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межпредметных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связей, практическая направленность, достаточность и необходимость объема для изучения.</a:t>
            </a:r>
          </a:p>
          <a:p>
            <a:pPr marL="341313" indent="-341313" defTabSz="4492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Наличие разных форм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организации учебной деятельности (включая индивидуальную и групповую.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458200" cy="10668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32E8F"/>
                </a:solidFill>
              </a:rPr>
              <a:t>Общие подходы к формулировке цели урока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1676400"/>
            <a:ext cx="8305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 eaLnBrk="1" hangingPunct="1">
              <a:buFontTx/>
              <a:buAutoNum type="arabicPeriod"/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Цель</a:t>
            </a:r>
            <a:r>
              <a:rPr lang="ru-RU" sz="2800" dirty="0" smtClean="0">
                <a:solidFill>
                  <a:srgbClr val="002060"/>
                </a:solidFill>
              </a:rPr>
              <a:t> рассматривается как прогнозируемый результат урока</a:t>
            </a:r>
          </a:p>
          <a:p>
            <a:pPr marL="533400" indent="-533400" eaLnBrk="1" hangingPunct="1">
              <a:buFontTx/>
              <a:buAutoNum type="arabicPeriod"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Цели учителя и цели обучающихся на уроке взаимосвязаны</a:t>
            </a:r>
          </a:p>
          <a:p>
            <a:pPr marL="533400" indent="-533400" eaLnBrk="1" hangingPunct="1">
              <a:buFontTx/>
              <a:buAutoNum type="arabicPeriod"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Педагогическая цель прогнозирует изменения в личностных структурах обучающихся</a:t>
            </a:r>
          </a:p>
          <a:p>
            <a:pPr marL="533400" indent="-533400" eaLnBrk="1" hangingPunct="1">
              <a:buFontTx/>
              <a:buAutoNum type="arabicPeriod"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В </a:t>
            </a:r>
            <a:r>
              <a:rPr lang="ru-RU" sz="2800" dirty="0" smtClean="0">
                <a:solidFill>
                  <a:srgbClr val="FF0000"/>
                </a:solidFill>
              </a:rPr>
              <a:t>задачах урока </a:t>
            </a:r>
            <a:r>
              <a:rPr lang="ru-RU" sz="2800" dirty="0" smtClean="0">
                <a:solidFill>
                  <a:srgbClr val="002060"/>
                </a:solidFill>
              </a:rPr>
              <a:t>отражаются пути достижения цели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762000"/>
            <a:ext cx="8763000" cy="8382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32E8F"/>
                </a:solidFill>
              </a:rPr>
              <a:t>Требования к формулировке цели урока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905000"/>
            <a:ext cx="8077200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6575" indent="-45720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Специфичность</a:t>
            </a:r>
            <a:r>
              <a:rPr lang="ru-RU" sz="2400" dirty="0" smtClean="0">
                <a:solidFill>
                  <a:srgbClr val="FF0000"/>
                </a:solidFill>
              </a:rPr>
              <a:t>: </a:t>
            </a:r>
            <a:r>
              <a:rPr lang="ru-RU" sz="2400" dirty="0" smtClean="0"/>
              <a:t>отражает специфику предмета</a:t>
            </a:r>
          </a:p>
          <a:p>
            <a:pPr marL="536575" indent="-457200" algn="just"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marL="536575" indent="-45720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Конкретность</a:t>
            </a:r>
            <a:r>
              <a:rPr lang="ru-RU" sz="2400" dirty="0" smtClean="0">
                <a:solidFill>
                  <a:srgbClr val="FF0000"/>
                </a:solidFill>
              </a:rPr>
              <a:t>: </a:t>
            </a:r>
            <a:r>
              <a:rPr lang="ru-RU" sz="2400" dirty="0" smtClean="0"/>
              <a:t>включает ожидаемые к концу урока результаты (изменения в личностных структурах обучающихся): открытие новых знаний, усвоение умений,  развитие свойств, осознание ценностей и т.п.</a:t>
            </a:r>
          </a:p>
          <a:p>
            <a:pPr marL="536575" indent="-45720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Реалистичность</a:t>
            </a:r>
            <a:r>
              <a:rPr lang="ru-RU" sz="2400" dirty="0" smtClean="0">
                <a:solidFill>
                  <a:srgbClr val="FF0000"/>
                </a:solidFill>
              </a:rPr>
              <a:t>: </a:t>
            </a:r>
            <a:r>
              <a:rPr lang="ru-RU" sz="2400" dirty="0" smtClean="0"/>
              <a:t>соответствует реальным возможностям (возраст, индивидуальные особенности, обучающихся, численность класса, уровень подготовки, продолжительность урока, техническое обеспечение и т.п.)</a:t>
            </a:r>
          </a:p>
          <a:p>
            <a:pPr marL="536575" indent="-45720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400" b="1" dirty="0" err="1" smtClean="0">
                <a:solidFill>
                  <a:srgbClr val="FF0000"/>
                </a:solidFill>
              </a:rPr>
              <a:t>Диагностичность</a:t>
            </a:r>
            <a:r>
              <a:rPr lang="ru-RU" sz="2400" dirty="0" smtClean="0">
                <a:solidFill>
                  <a:srgbClr val="FF0000"/>
                </a:solidFill>
              </a:rPr>
              <a:t>: </a:t>
            </a:r>
            <a:r>
              <a:rPr lang="ru-RU" sz="2400" dirty="0" smtClean="0"/>
              <a:t>наличие критериев, которые позволяют определить достижение цели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685800"/>
            <a:ext cx="89154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32E8F"/>
                </a:solidFill>
              </a:rPr>
              <a:t>Цель урока – главный системообразующий элемент урока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1752600"/>
            <a:ext cx="8534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Arial" pitchFamily="34" charset="0"/>
              <a:buNone/>
            </a:pPr>
            <a:endParaRPr lang="ru-RU" sz="2400" dirty="0" smtClean="0"/>
          </a:p>
          <a:p>
            <a:pPr eaLnBrk="1" hangingPunct="1">
              <a:buFont typeface="Arial" pitchFamily="34" charset="0"/>
              <a:buNone/>
            </a:pPr>
            <a:r>
              <a:rPr lang="ru-RU" sz="2400" dirty="0" smtClean="0"/>
              <a:t>     Предпочтительнее определять </a:t>
            </a:r>
            <a:r>
              <a:rPr lang="ru-RU" sz="2400" b="1" dirty="0" smtClean="0">
                <a:solidFill>
                  <a:srgbClr val="FF0000"/>
                </a:solidFill>
              </a:rPr>
              <a:t>одну цель урока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или, по крайней мере, одну </a:t>
            </a:r>
            <a:r>
              <a:rPr lang="ru-RU" sz="2400" b="1" dirty="0" smtClean="0">
                <a:solidFill>
                  <a:srgbClr val="FF0000"/>
                </a:solidFill>
              </a:rPr>
              <a:t>главную цель урока</a:t>
            </a:r>
            <a:r>
              <a:rPr lang="ru-RU" sz="2400" dirty="0" smtClean="0">
                <a:solidFill>
                  <a:srgbClr val="FF0000"/>
                </a:solidFill>
              </a:rPr>
              <a:t>, </a:t>
            </a:r>
            <a:r>
              <a:rPr lang="ru-RU" sz="2400" dirty="0" smtClean="0"/>
              <a:t>реализация которой может привести к достижению различных видов результатов, представляющих педагогическую ценность.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400" dirty="0" smtClean="0"/>
              <a:t>Определив приоритетный результат образовательной деятельности учащихся,  можно ответить на вопрос о том, к чему, прежде всего, надо стремиться учителю на данном уроке – информировать, инструктировать, научить, </a:t>
            </a:r>
            <a:r>
              <a:rPr lang="ru-RU" sz="2400" dirty="0" err="1" smtClean="0"/>
              <a:t>проблематизировать</a:t>
            </a:r>
            <a:r>
              <a:rPr lang="ru-RU" sz="2400" dirty="0" smtClean="0"/>
              <a:t>, воздействовать на эмоциональную сферу учащихся и </a:t>
            </a:r>
            <a:r>
              <a:rPr lang="ru-RU" sz="2400" dirty="0" err="1" smtClean="0"/>
              <a:t>т.д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32E8F"/>
                </a:solidFill>
              </a:rPr>
              <a:t>При постановке целей урока учителю также следует ориентироваться на используемую технологию, учитывать  ее специфику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2057400"/>
            <a:ext cx="8305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000" dirty="0" smtClean="0">
                <a:solidFill>
                  <a:srgbClr val="FF0000"/>
                </a:solidFill>
              </a:rPr>
              <a:t>В </a:t>
            </a:r>
            <a:r>
              <a:rPr lang="ru-RU" sz="2000" b="1" dirty="0" smtClean="0">
                <a:solidFill>
                  <a:srgbClr val="FF0000"/>
                </a:solidFill>
              </a:rPr>
              <a:t>технологии </a:t>
            </a:r>
            <a:r>
              <a:rPr lang="ru-RU" sz="2000" b="1" dirty="0" err="1" smtClean="0">
                <a:solidFill>
                  <a:srgbClr val="FF0000"/>
                </a:solidFill>
              </a:rPr>
              <a:t>деятельностного</a:t>
            </a:r>
            <a:r>
              <a:rPr lang="ru-RU" sz="2000" b="1" dirty="0" smtClean="0">
                <a:solidFill>
                  <a:srgbClr val="FF0000"/>
                </a:solidFill>
              </a:rPr>
              <a:t> метода обучения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ru-RU" sz="2000" dirty="0" smtClean="0"/>
              <a:t>   Л.Г. </a:t>
            </a:r>
            <a:r>
              <a:rPr lang="ru-RU" sz="2000" dirty="0" err="1" smtClean="0"/>
              <a:t>Петерсон</a:t>
            </a:r>
            <a:r>
              <a:rPr lang="ru-RU" sz="2000" dirty="0" smtClean="0"/>
              <a:t> («Школа 2000») учителю предлагается формулировать </a:t>
            </a:r>
            <a:r>
              <a:rPr lang="ru-RU" sz="2000" dirty="0" err="1" smtClean="0"/>
              <a:t>деятельностные</a:t>
            </a:r>
            <a:r>
              <a:rPr lang="ru-RU" sz="2000" dirty="0" smtClean="0"/>
              <a:t> и образовательные цели урока, учитывая тип урока.</a:t>
            </a:r>
            <a:endParaRPr lang="ru-RU" sz="2000" u="sng" dirty="0" smtClean="0"/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ru-RU" sz="2000" dirty="0" smtClean="0"/>
              <a:t>Например, </a:t>
            </a:r>
            <a:r>
              <a:rPr lang="ru-RU" sz="2000" b="1" dirty="0" smtClean="0">
                <a:solidFill>
                  <a:srgbClr val="FF0000"/>
                </a:solidFill>
              </a:rPr>
              <a:t>урок «открытия» нового знания.</a:t>
            </a:r>
            <a:endParaRPr lang="ru-RU" sz="2000" b="1" i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b="1" i="1" dirty="0" smtClean="0">
                <a:solidFill>
                  <a:srgbClr val="FF0000"/>
                </a:solidFill>
              </a:rPr>
              <a:t>Образовательная цель:</a:t>
            </a:r>
            <a:r>
              <a:rPr lang="ru-RU" sz="2000" i="1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расширение понятийной базы за счет включения в нее новых элементов.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i="1" dirty="0" err="1" smtClean="0">
                <a:solidFill>
                  <a:srgbClr val="FF0000"/>
                </a:solidFill>
              </a:rPr>
              <a:t>Деятельностная</a:t>
            </a:r>
            <a:r>
              <a:rPr lang="ru-RU" sz="2000" b="1" i="1" dirty="0" smtClean="0">
                <a:solidFill>
                  <a:srgbClr val="FF0000"/>
                </a:solidFill>
              </a:rPr>
              <a:t> цель:</a:t>
            </a:r>
            <a:r>
              <a:rPr lang="ru-RU" sz="2000" i="1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формирование способности учащихся к новому способу действия.</a:t>
            </a:r>
            <a:endParaRPr lang="ru-RU" sz="2000" i="1" dirty="0" smtClean="0"/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ru-RU" sz="2000" dirty="0" smtClean="0"/>
              <a:t>Пример, физика, 7 класс: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i="1" dirty="0" smtClean="0">
                <a:solidFill>
                  <a:srgbClr val="FF0000"/>
                </a:solidFill>
              </a:rPr>
              <a:t>Образовательная цель: </a:t>
            </a:r>
            <a:r>
              <a:rPr lang="ru-RU" sz="2000" dirty="0" smtClean="0"/>
              <a:t>сформировать понятие «энергия» и определить ее виды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i="1" dirty="0" err="1" smtClean="0">
                <a:solidFill>
                  <a:srgbClr val="FF0000"/>
                </a:solidFill>
              </a:rPr>
              <a:t>Деятельностная</a:t>
            </a:r>
            <a:r>
              <a:rPr lang="ru-RU" sz="2000" b="1" i="1" dirty="0" smtClean="0">
                <a:solidFill>
                  <a:srgbClr val="FF0000"/>
                </a:solidFill>
              </a:rPr>
              <a:t> цель:</a:t>
            </a:r>
            <a:r>
              <a:rPr lang="ru-RU" sz="2000" i="1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формировать способность использовать понятие «энергии» к решению практических задач (формировать способность выявлять сущностные признаки потенциальной и кинетической энергий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3716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проблемно-диалоговой технологии («Школа 2100») целевые ориентации урока предлагается определять через формулирование предметных и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результатов, на достижение которых направлен урок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2209800"/>
            <a:ext cx="8305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679450" algn="l"/>
              </a:tabLst>
            </a:pPr>
            <a:r>
              <a:rPr lang="ru-RU" b="1" dirty="0" smtClean="0"/>
              <a:t>Урок «___________________________».</a:t>
            </a:r>
          </a:p>
          <a:p>
            <a:pPr>
              <a:tabLst>
                <a:tab pos="679450" algn="l"/>
              </a:tabLst>
            </a:pPr>
            <a:endParaRPr lang="ru-RU" dirty="0" smtClean="0"/>
          </a:p>
          <a:p>
            <a:pPr>
              <a:tabLst>
                <a:tab pos="679450" algn="l"/>
              </a:tabLst>
            </a:pPr>
            <a:r>
              <a:rPr lang="ru-RU" dirty="0" err="1" smtClean="0"/>
              <a:t>Цели._________________________________</a:t>
            </a:r>
            <a:endParaRPr lang="ru-RU" dirty="0" smtClean="0"/>
          </a:p>
          <a:p>
            <a:pPr>
              <a:tabLst>
                <a:tab pos="679450" algn="l"/>
              </a:tabLst>
            </a:pPr>
            <a:r>
              <a:rPr lang="ru-RU" b="1" dirty="0" smtClean="0"/>
              <a:t>Предметные результаты:</a:t>
            </a:r>
          </a:p>
          <a:p>
            <a:pPr>
              <a:tabLst>
                <a:tab pos="679450" algn="l"/>
              </a:tabLst>
            </a:pPr>
            <a:r>
              <a:rPr lang="ru-RU" dirty="0" smtClean="0"/>
              <a:t>сформировать умение объяснять значение живых организмов в жизни человека.</a:t>
            </a:r>
          </a:p>
          <a:p>
            <a:pPr>
              <a:tabLst>
                <a:tab pos="679450" algn="l"/>
              </a:tabLst>
            </a:pPr>
            <a:r>
              <a:rPr lang="ru-RU" b="1" dirty="0" err="1" smtClean="0"/>
              <a:t>Метапредметные</a:t>
            </a:r>
            <a:r>
              <a:rPr lang="ru-RU" b="1" dirty="0" smtClean="0"/>
              <a:t> и личностные результаты:</a:t>
            </a:r>
          </a:p>
          <a:p>
            <a:pPr>
              <a:tabLst>
                <a:tab pos="679450" algn="l"/>
              </a:tabLst>
            </a:pPr>
            <a:r>
              <a:rPr lang="ru-RU" b="1" dirty="0" smtClean="0"/>
              <a:t>Личностные УУД</a:t>
            </a:r>
            <a:endParaRPr lang="ru-RU" dirty="0" smtClean="0"/>
          </a:p>
          <a:p>
            <a:pPr>
              <a:tabLst>
                <a:tab pos="679450" algn="l"/>
              </a:tabLst>
            </a:pPr>
            <a:r>
              <a:rPr lang="ru-RU" dirty="0" smtClean="0"/>
              <a:t>- Постепенно выстраивать собственное целостное мировоззрение.</a:t>
            </a:r>
          </a:p>
          <a:p>
            <a:pPr>
              <a:tabLst>
                <a:tab pos="679450" algn="l"/>
              </a:tabLst>
            </a:pPr>
            <a:r>
              <a:rPr lang="ru-RU" dirty="0" smtClean="0"/>
              <a:t>- Оценивать жизненные ситуации с точки зрения безопасного образа жизни и сохранения здоровья.</a:t>
            </a:r>
          </a:p>
          <a:p>
            <a:pPr>
              <a:tabLst>
                <a:tab pos="679450" algn="l"/>
              </a:tabLst>
            </a:pPr>
            <a:r>
              <a:rPr lang="ru-RU" dirty="0" smtClean="0"/>
              <a:t>- Формировать  экологическое мышление: умение оценивать свою деятельность и поступки других людей с точки зрения сохранения окружающей среды – гаранта жизни и благополучия людей на Земле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5715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Технологическая карта урока</a:t>
            </a:r>
            <a:r>
              <a:rPr lang="ru-RU" dirty="0" smtClean="0"/>
              <a:t> </a:t>
            </a:r>
            <a:r>
              <a:rPr lang="ru-RU" b="1" dirty="0" smtClean="0">
                <a:solidFill>
                  <a:srgbClr val="0070C0"/>
                </a:solidFill>
              </a:rPr>
              <a:t>– это современная форма методической продукции, которая обеспечивает качественное и эффективное преподавание учебных предметов и возможность достижения планируемых результатов освоения основных образовательных программ в соответствии с ФГОС.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609600"/>
            <a:ext cx="84582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Познавательные УУД</a:t>
            </a:r>
            <a:endParaRPr lang="ru-RU" sz="2000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dirty="0" smtClean="0"/>
              <a:t>Формирование умения ориентироваться в учебнике, находить и использовать нужную информацию.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Формирование умения анализировать, сравнивать, классифицировать и обобщать факты и явления; выявлять причины и следствия простых явлений (работа по анализу схем и иллюстраций из учебника для начальной школы).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Создавать схематические модели с выделением существенных характеристик объекта. (Представлять информацию в развёрнутом и сжатом виде в форме текста, таблицы, схемы, опорного конспекта, сложного плана).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Коммуникативные УУД</a:t>
            </a:r>
            <a:endParaRPr lang="ru-RU" sz="2000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dirty="0" smtClean="0"/>
              <a:t>Формирование умения слушать и понимать речь других людей.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Формирование умения самостоятельно организовывать учебное взаимодействие при работе в группе.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Регулятивные УУД</a:t>
            </a:r>
            <a:endParaRPr lang="ru-RU" sz="2000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dirty="0" smtClean="0"/>
              <a:t>Формирование умения самостоятельно обнаруживать и формулировать учебную проблему, определять цель учебной деятельности (формулировка вопроса урока).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Формирование умения в диалоге с учителем совершенствовать самостоятельно выработанные критерии оценки.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Составлять (индивидуально или в группе) план решения проблемы (выполнения проекта).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32E8F"/>
                </a:solidFill>
              </a:rPr>
              <a:t>Формулировка задач урока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752600"/>
            <a:ext cx="838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Цель урока разбивается на задачи</a:t>
            </a:r>
            <a:r>
              <a:rPr lang="ru-RU" sz="2400" dirty="0" smtClean="0">
                <a:solidFill>
                  <a:srgbClr val="FF0000"/>
                </a:solidFill>
              </a:rPr>
              <a:t>. 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Задачи</a:t>
            </a:r>
            <a:r>
              <a:rPr lang="ru-RU" sz="2400" b="1" dirty="0" smtClean="0"/>
              <a:t> - </a:t>
            </a:r>
            <a:r>
              <a:rPr lang="ru-RU" sz="2400" dirty="0" smtClean="0"/>
              <a:t>это шаги по достижению поставленной цели, в них раскрыта </a:t>
            </a:r>
            <a:r>
              <a:rPr lang="ru-RU" sz="2400" b="1" dirty="0" smtClean="0">
                <a:solidFill>
                  <a:srgbClr val="FF0000"/>
                </a:solidFill>
              </a:rPr>
              <a:t>последовательность ее достижения. </a:t>
            </a:r>
          </a:p>
          <a:p>
            <a:r>
              <a:rPr lang="ru-RU" sz="2400" dirty="0" smtClean="0"/>
              <a:t>Задачи урока нужно формулировать так, чтобы было видно, посредством чего достигались поставленные цели урока.</a:t>
            </a:r>
          </a:p>
          <a:p>
            <a:r>
              <a:rPr lang="ru-RU" sz="2400" dirty="0" smtClean="0"/>
              <a:t>Отражают конкретные действия учащихся, которые необходимо осуществить для достижения цели.</a:t>
            </a:r>
          </a:p>
          <a:p>
            <a:r>
              <a:rPr lang="ru-RU" sz="2400" dirty="0" smtClean="0"/>
              <a:t>Количество задач может быть разным, но зависит от поставленной цели, содержания учебного материала, логики действий учащихся (логики урока).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4801" y="533400"/>
            <a:ext cx="8534400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Пример: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Предмет: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технология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Класс: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5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              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УМК: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Учебник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Н. В. Синица, В. Д. Симоненко. Технология. Технология ведения дома.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Тема урока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: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Изготовление выкройки на типовую фигуру. Изготовление выкройки по своим меркам.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Тип урока: контрольно-обобщающий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Оборудование: учебник,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мультимедийный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проектор, компьютер;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Характеристика учебных возможностей и предшествующих достижений учащихся класса, для которого проектируется урок: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Учащиеся владеют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• регулятивными УУД: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      - диагностировать результаты познавательно-трудовой деятельности по принятым критериям и показателям;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    -    формулировать вопросы по теме на основе опорных (ключевых и вопросительных);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         У большинства учащихся недостаточно сформированы: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• коммуникативные УУД: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     - обсуждать разные точки зрения и вырабатывать общую (групповую) позицию;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       -слушать других, пытаться принимать другую точку зрения, быть готовым изменить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   свою точку зрения;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• личностные УУД: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осуществлять рефлексию своего отношения к содержанию темы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304800"/>
            <a:ext cx="8763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Цели урока как планируемые результаты обучения, планируемый уровень достижения целей:</a:t>
            </a:r>
            <a:endParaRPr lang="ru-RU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04802" y="1066800"/>
          <a:ext cx="8686798" cy="5403437"/>
        </p:xfrm>
        <a:graphic>
          <a:graphicData uri="http://schemas.openxmlformats.org/drawingml/2006/table">
            <a:tbl>
              <a:tblPr/>
              <a:tblGrid>
                <a:gridCol w="1458373"/>
                <a:gridCol w="3259859"/>
                <a:gridCol w="3968566"/>
              </a:tblGrid>
              <a:tr h="8187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Вид планируемых учебных действий</a:t>
                      </a:r>
                    </a:p>
                  </a:txBody>
                  <a:tcPr marL="45072" marR="45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Учебные действия</a:t>
                      </a:r>
                    </a:p>
                  </a:txBody>
                  <a:tcPr marL="45072" marR="45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Планируемый уровень достижения результатов обучения</a:t>
                      </a:r>
                    </a:p>
                  </a:txBody>
                  <a:tcPr marL="45072" marR="45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Предметные </a:t>
                      </a:r>
                    </a:p>
                  </a:txBody>
                  <a:tcPr marL="45072" marR="45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- оценивать технологические свойства материалов и области их применения;</a:t>
                      </a:r>
                    </a:p>
                  </a:txBody>
                  <a:tcPr marL="45072" marR="45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1 уровень (понимание, узнавание, обоснованное применение)</a:t>
                      </a:r>
                    </a:p>
                  </a:txBody>
                  <a:tcPr marL="45072" marR="45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7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Регулятивные </a:t>
                      </a:r>
                    </a:p>
                  </a:txBody>
                  <a:tcPr marL="45072" marR="45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-определять цель дальнейшей деятельности;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-вырабатывать критерии для оценки своей деятельности;</a:t>
                      </a:r>
                    </a:p>
                  </a:txBody>
                  <a:tcPr marL="45072" marR="45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 уровень - самостоятельные  действия учащихся</a:t>
                      </a:r>
                    </a:p>
                  </a:txBody>
                  <a:tcPr marL="45072" marR="45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7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Познавательные</a:t>
                      </a:r>
                    </a:p>
                  </a:txBody>
                  <a:tcPr marL="45072" marR="45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-осуществлять анализ объектов с выделением существенных и несущественных признаков;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- осуществлять сравнение;</a:t>
                      </a:r>
                    </a:p>
                  </a:txBody>
                  <a:tcPr marL="45072" marR="45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3 уровень – самостоятельное действие учащихся на основе усвоенного алгоритма действий</a:t>
                      </a:r>
                    </a:p>
                  </a:txBody>
                  <a:tcPr marL="45072" marR="45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81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Коммуникативные </a:t>
                      </a:r>
                    </a:p>
                  </a:txBody>
                  <a:tcPr marL="45072" marR="45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- обсуждать разные точки зрения и вырабатывать общую (групповую) позицию;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-слушать других, пытаться принимать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другую точку зрения, быть готовым изменить свою точку зрения;</a:t>
                      </a:r>
                    </a:p>
                  </a:txBody>
                  <a:tcPr marL="45072" marR="45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3 уровень совместные (групповые) действия учащихся в условиях взаимопомощи и взаимоконтроля</a:t>
                      </a:r>
                    </a:p>
                  </a:txBody>
                  <a:tcPr marL="45072" marR="45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4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Личностные</a:t>
                      </a:r>
                      <a:r>
                        <a:rPr lang="ru-RU" sz="14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 </a:t>
                      </a:r>
                    </a:p>
                  </a:txBody>
                  <a:tcPr marL="45072" marR="45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- осуществлять рефлексию процесса и результата деятельности;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- ориентироваться на выполнение моральных норм (взаимопомощь);</a:t>
                      </a:r>
                    </a:p>
                  </a:txBody>
                  <a:tcPr marL="45072" marR="45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 уровень — самостоятельное выполнение действий с опорой на известный алгоритм</a:t>
                      </a:r>
                    </a:p>
                  </a:txBody>
                  <a:tcPr marL="45072" marR="45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04798" y="762000"/>
          <a:ext cx="8686801" cy="4988965"/>
        </p:xfrm>
        <a:graphic>
          <a:graphicData uri="http://schemas.openxmlformats.org/drawingml/2006/table">
            <a:tbl>
              <a:tblPr/>
              <a:tblGrid>
                <a:gridCol w="975754"/>
                <a:gridCol w="897463"/>
                <a:gridCol w="816296"/>
                <a:gridCol w="815718"/>
                <a:gridCol w="1795502"/>
                <a:gridCol w="1876672"/>
                <a:gridCol w="1509396"/>
              </a:tblGrid>
              <a:tr h="7968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Этап урока, время этапа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Задачи этапа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Методы, приемы обучения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Формы учебного </a:t>
                      </a:r>
                      <a:r>
                        <a:rPr lang="ru-RU" sz="1000" kern="50" dirty="0" smtClean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взаимодействия</a:t>
                      </a:r>
                      <a:endParaRPr lang="ru-RU" sz="1000" kern="50" dirty="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Деятельность учителя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Деятельность учащихся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Формируемые УУД и предметные действия 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31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Мотивационно-целевой этап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•формировать личностный мотив учения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• организовать  самостоятельную  постанов- ку цели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Беседа;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фронтальная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1. Предлагает учащимся сравнить конструкцию юбки и фартука.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2. Ставит проблему, каким образом можно построить изделие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3. Предлагает сформулировать вопросы, возникшие после обмена мнениями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1.Сравнивают и анализируют варианты швейных изделий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2.Высказывают мнение о способах построения выкройки.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3.Формулируют вопросы, на которые необходимо найти ответы, чтобы разрешить возникшие сомнения.(цель)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kern="50" dirty="0" smtClean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Познавательные </a:t>
                      </a:r>
                      <a:r>
                        <a:rPr lang="ru-RU" sz="1000" i="1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УУД</a:t>
                      </a:r>
                      <a:endParaRPr lang="ru-RU" sz="1000" kern="50" dirty="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:</a:t>
                      </a:r>
                      <a:r>
                        <a:rPr lang="ru-RU" sz="10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 -устанавливать причинно-следственные связи;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kern="50" dirty="0" smtClean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Регулятивные </a:t>
                      </a:r>
                      <a:r>
                        <a:rPr lang="ru-RU" sz="1000" i="1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УУД</a:t>
                      </a:r>
                      <a:endParaRPr lang="ru-RU" sz="1000" kern="50" dirty="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 определять цель дальнейшей деятельности;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Коммуникативные УУД</a:t>
                      </a:r>
                      <a:endParaRPr lang="ru-RU" sz="1000" kern="50" dirty="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 слушать других, быть готовым изменить свою точку зрения;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Личностные УУД</a:t>
                      </a:r>
                      <a:endParaRPr lang="ru-RU" sz="1000" kern="50" dirty="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 </a:t>
                      </a:r>
                      <a:r>
                        <a:rPr lang="ru-RU" sz="10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-формировать познавательный интерес к предметной деятельности;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- осознавать необходимость в новых знаниях, и их использовании в жизни;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89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Ориентиро-вочный этап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•  рганизовать  самостоятельное планирование и выбор методов исследования 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Беседа 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Групповая, фронталь-ная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Задает вопрос о способах получения нового знания, необходимого для решения проблемы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Называют известные им методы исследования и определяют последовательность действий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Регулятивные УУД: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планировать, т.е. составлять план действий с учетом конечного результата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57200" y="990601"/>
          <a:ext cx="8305800" cy="4633955"/>
        </p:xfrm>
        <a:graphic>
          <a:graphicData uri="http://schemas.openxmlformats.org/drawingml/2006/table">
            <a:tbl>
              <a:tblPr/>
              <a:tblGrid>
                <a:gridCol w="932958"/>
                <a:gridCol w="858100"/>
                <a:gridCol w="780493"/>
                <a:gridCol w="779941"/>
                <a:gridCol w="1716752"/>
                <a:gridCol w="1794362"/>
                <a:gridCol w="1443194"/>
              </a:tblGrid>
              <a:tr h="12260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 dirty="0" err="1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Поисково-исследова</a:t>
                      </a:r>
                      <a:r>
                        <a:rPr lang="ru-RU" sz="11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-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 dirty="0" err="1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тельский</a:t>
                      </a:r>
                      <a:r>
                        <a:rPr lang="ru-RU" sz="11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 этап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None/>
                        <a:tabLst>
                          <a:tab pos="145415" algn="l"/>
                        </a:tabLst>
                      </a:pPr>
                      <a:r>
                        <a:rPr lang="ru-RU" sz="1100" kern="50" dirty="0" err="1" smtClean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Организоват</a:t>
                      </a:r>
                      <a:endParaRPr lang="ru-RU" sz="1100" kern="50" dirty="0" smtClean="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None/>
                        <a:tabLst>
                          <a:tab pos="145415" algn="l"/>
                        </a:tabLst>
                      </a:pPr>
                      <a:r>
                        <a:rPr lang="ru-RU" sz="1100" kern="50" dirty="0" smtClean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поиск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None/>
                        <a:tabLst>
                          <a:tab pos="145415" algn="l"/>
                        </a:tabLst>
                      </a:pPr>
                      <a:r>
                        <a:rPr lang="ru-RU" sz="1100" kern="50" dirty="0" smtClean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решения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None/>
                        <a:tabLst>
                          <a:tab pos="145415" algn="l"/>
                        </a:tabLst>
                      </a:pPr>
                      <a:r>
                        <a:rPr lang="ru-RU" sz="1100" kern="50" dirty="0" smtClean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проблемы</a:t>
                      </a:r>
                      <a:endParaRPr lang="ru-RU" sz="1100" kern="50" dirty="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 kern="50" dirty="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Фронтальная 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1. Предлагает найти и провести анализ информации в учебнике.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2. Показывает последовательность построения чертежа фартука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1.Находят информацию в учебнике и анализируют ее.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2.На основе полученной информации высказывают предположение о возможных способах построения выкройки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i="1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Познавательные УУД:</a:t>
                      </a:r>
                      <a:endParaRPr lang="ru-RU" sz="1100" kern="5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i="1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- </a:t>
                      </a: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искать, выделять и анализировать необходимую информацию</a:t>
                      </a:r>
                      <a:r>
                        <a:rPr lang="ru-RU" sz="1100" i="1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 </a:t>
                      </a:r>
                      <a:endParaRPr lang="ru-RU" sz="1100" kern="5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i="1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Коммуникативные УУД</a:t>
                      </a:r>
                      <a:endParaRPr lang="ru-RU" sz="1100" kern="5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- формулировать вопросы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9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Практический этап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 dirty="0" smtClean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организовать </a:t>
                      </a:r>
                      <a:r>
                        <a:rPr lang="ru-RU" sz="11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поиск решения проблемы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Исследо-вание.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Индиви-дуальная 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Предлагает выбрать швейное изделие и изготовить выкройку по своим меркам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Строят выкройку в зависимости от выбранной модели по своим меркам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i="1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Регулитивные УУД</a:t>
                      </a:r>
                      <a:endParaRPr lang="ru-RU" sz="1100" kern="5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- осуществлять сравнение особенности построения выкройки фартука и юбки;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i="1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Личностные УУД</a:t>
                      </a:r>
                      <a:endParaRPr lang="ru-RU" sz="1100" kern="5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- обеспечить контроль и самоконтроль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799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Рефлексивно-оценочный этап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-оценивание своей способности и готовности к труду в конкретной предметной деятельности;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-самооценка;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Метод незаконченных высказываний.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Индивидуальная, групповая, фронтальная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1.Создает атмосферу эмоционального комфорта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2. Предлагает написать текст резюме, закончить фразы: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      «Я сегодня узнала……»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     « Я сегодня научилась….»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« Я смогла помочь…..»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1.Делают вывод по значимости приобретенных навыков и знаний;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Проговаривают возникшие сложности и анализируют ошибки;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2. Пишут текст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i="1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Регулятивные УУД</a:t>
                      </a:r>
                      <a:endParaRPr lang="ru-RU" sz="1100" kern="50" dirty="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- санкционировать факт завершения действий;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i="1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Коммуникативные  УУД:</a:t>
                      </a:r>
                      <a:endParaRPr lang="ru-RU" sz="1100" kern="50" dirty="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-обеспечить контроль и самоконтроль</a:t>
                      </a:r>
                    </a:p>
                  </a:txBody>
                  <a:tcPr marL="12949" marR="12949" marT="12949" marB="129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28600" y="1600201"/>
          <a:ext cx="8839199" cy="4955937"/>
        </p:xfrm>
        <a:graphic>
          <a:graphicData uri="http://schemas.openxmlformats.org/drawingml/2006/table">
            <a:tbl>
              <a:tblPr/>
              <a:tblGrid>
                <a:gridCol w="1185617"/>
                <a:gridCol w="1362636"/>
                <a:gridCol w="1470258"/>
                <a:gridCol w="1582000"/>
                <a:gridCol w="1569061"/>
                <a:gridCol w="1669627"/>
              </a:tblGrid>
              <a:tr h="3074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Этапы урока,</a:t>
                      </a:r>
                      <a:endParaRPr lang="ru-RU" sz="900" kern="50" dirty="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время</a:t>
                      </a:r>
                      <a:endParaRPr lang="ru-RU" sz="900" kern="50" dirty="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Вид планируемых учебных действий</a:t>
                      </a:r>
                      <a:endParaRPr lang="ru-RU" sz="900" kern="5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Учебные действия</a:t>
                      </a:r>
                      <a:endParaRPr lang="ru-RU" sz="900" kern="5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Планируемый уровень достижения результатов обучения</a:t>
                      </a:r>
                      <a:endParaRPr lang="ru-RU" sz="900" kern="5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Возможные риски</a:t>
                      </a:r>
                      <a:endParaRPr lang="ru-RU" sz="900" kern="5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Коррекционная работа</a:t>
                      </a:r>
                      <a:endParaRPr lang="ru-RU" sz="900" kern="5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4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1.Мотивационно-целевой этап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1)Позновательные УУД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2)Регулитивные УУД 3)Коммуникативные УУД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 4)Личностные УУД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 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1)устанавливать причинно-следственные связи;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2)Определять цель дальнейшей деятельности;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3)Слушать других, быть готовым изменить свою точку зрения;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4)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а)Формировать познавательный интерес к предметной деятельности;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б)Осознавать необходимость в новых знаниях, и их использовании в жизни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900" kern="50" dirty="0" smtClean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1 </a:t>
                      </a:r>
                      <a:r>
                        <a:rPr lang="ru-RU" sz="9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уровень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900" kern="50" dirty="0" smtClean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 </a:t>
                      </a:r>
                      <a:r>
                        <a:rPr lang="ru-RU" sz="9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уровень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900" kern="50" dirty="0" smtClean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 уровень </a:t>
                      </a:r>
                      <a:endParaRPr lang="ru-RU" sz="900" kern="50" dirty="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900" kern="50" dirty="0" smtClean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 </a:t>
                      </a:r>
                      <a:r>
                        <a:rPr lang="ru-RU" sz="9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уровень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900" kern="50" dirty="0" smtClean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3 </a:t>
                      </a:r>
                      <a:r>
                        <a:rPr lang="ru-RU" sz="9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уровень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kern="50" dirty="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kern="50" dirty="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6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2.Ориентировоч-ный этап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Регулятивные УУД: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Планировать, т.е. составлять план действий с учетом конечного результата.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3 уровень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Затрудняется составлять план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Наводящими вопросами учитель выводит на самостоятельное решение проблемы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5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3.Поисково-исследователь-ский этап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1) Познавательные УУД: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2)Коммуникативные УУД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1) Искать, выделять и анализировать необходимую информацию</a:t>
                      </a:r>
                      <a:r>
                        <a:rPr lang="ru-RU" sz="900" i="1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 </a:t>
                      </a:r>
                      <a:endParaRPr lang="ru-RU" sz="900" kern="50">
                        <a:solidFill>
                          <a:srgbClr val="002060"/>
                        </a:solidFill>
                        <a:latin typeface="Times New Roman"/>
                        <a:ea typeface="Andale Sans U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i="1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2)Ф</a:t>
                      </a: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ормулировать выводы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1) 2 уровень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2) 3 уровень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У учащихся затруднения с формулировкой выводов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Использование личного опыта группы, работа с источником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53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4. Практический этап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1) Регулятивные УУД: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2) Личностные УУД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1)Осуществлять сравнение особенности построения выкройки фартука и юбки;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i="1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2)</a:t>
                      </a: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Обеспечить контроль и самоконтроль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1) 2 уровень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2) 3 уровень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Не до конца понимают критерии оценки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Совместная разработка критериев оценки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5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5. Рефлексивно-оценочный этап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1145" algn="l"/>
                        </a:tabLs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1)Регулятивные УУД: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71145" algn="l"/>
                        </a:tabLs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2) Коммуникативные УУД: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1)Санкционировать факт завершения действий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2) Обеспечить контроль и самоконтроль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1) 3 уровень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2) 2 уровень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Затрудняются оценить уровень достижения цели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50" dirty="0">
                          <a:solidFill>
                            <a:srgbClr val="002060"/>
                          </a:solidFill>
                          <a:latin typeface="Times New Roman"/>
                          <a:ea typeface="Andale Sans UI"/>
                        </a:rPr>
                        <a:t>Совместная разработка критериев оценивание, требования к изделию</a:t>
                      </a:r>
                    </a:p>
                  </a:txBody>
                  <a:tcPr marL="32426" marR="324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81000" y="-161329"/>
            <a:ext cx="8534399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3" algn="l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ndale Sans UI" charset="-52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3" algn="l"/>
              </a:tabLst>
            </a:pPr>
            <a:endParaRPr lang="ru-RU" sz="1200" b="1" dirty="0" smtClean="0">
              <a:latin typeface="Times New Roman" pitchFamily="18" charset="0"/>
              <a:ea typeface="Andale Sans UI" charset="-52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3" algn="l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ndale Sans UI" charset="-52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 charset="-52"/>
                <a:cs typeface="Times New Roman" pitchFamily="18" charset="0"/>
              </a:rPr>
              <a:t>Самоанализ урока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 charset="-52"/>
                <a:cs typeface="Times New Roman" pitchFamily="18" charset="0"/>
              </a:rPr>
              <a:t>Предмет 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 charset="-52"/>
                <a:cs typeface="Times New Roman" pitchFamily="18" charset="0"/>
              </a:rPr>
              <a:t>Технология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 charset="-52"/>
                <a:cs typeface="Times New Roman" pitchFamily="18" charset="0"/>
              </a:rPr>
              <a:t> Класс: 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 charset="-52"/>
                <a:cs typeface="Times New Roman" pitchFamily="18" charset="0"/>
              </a:rPr>
              <a:t>5 </a:t>
            </a:r>
            <a:r>
              <a:rPr kumimoji="0" lang="ru-RU" sz="1200" b="0" i="1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 charset="-52"/>
                <a:cs typeface="Times New Roman" pitchFamily="18" charset="0"/>
              </a:rPr>
              <a:t>класс  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 charset="-52"/>
                <a:cs typeface="Times New Roman" pitchFamily="18" charset="0"/>
              </a:rPr>
              <a:t> Учебник</a:t>
            </a:r>
            <a:r>
              <a:rPr kumimoji="0" lang="ru-RU" sz="1200" b="0" i="0" u="none" strike="noStrike" cap="none" normalizeH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 charset="-52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 charset="-52"/>
                <a:cs typeface="Times New Roman" pitchFamily="18" charset="0"/>
              </a:rPr>
              <a:t> 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 charset="-52"/>
                <a:cs typeface="Times New Roman" pitchFamily="18" charset="0"/>
              </a:rPr>
              <a:t>Н.В. Синица, В.Д. Симоненко.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 charset="-52"/>
                <a:cs typeface="Times New Roman" pitchFamily="18" charset="0"/>
              </a:rPr>
              <a:t>Технология. Технология ведения дома.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 charset="-52"/>
                <a:cs typeface="Times New Roman" pitchFamily="18" charset="0"/>
              </a:rPr>
              <a:t>Тема урока (занятия): 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 charset="-52"/>
                <a:cs typeface="Times New Roman" pitchFamily="18" charset="0"/>
              </a:rPr>
              <a:t>Изготовление выкройки на типовую фигуру. Изготовление выкройки по своим меркам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 charset="-52"/>
                <a:cs typeface="Times New Roman" pitchFamily="18" charset="0"/>
              </a:rPr>
              <a:t>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 charset="-52"/>
                <a:cs typeface="Times New Roman" pitchFamily="18" charset="0"/>
              </a:rPr>
              <a:t>Тип урока: 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Andale Sans UI" charset="-52"/>
                <a:cs typeface="Times New Roman" pitchFamily="18" charset="0"/>
              </a:rPr>
              <a:t>изучение нового материала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2194" y="1905000"/>
            <a:ext cx="561920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Внимание!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685800"/>
            <a:ext cx="80772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      Обучение с использованием </a:t>
            </a:r>
            <a:r>
              <a:rPr lang="ru-RU" sz="2400" b="1" dirty="0" smtClean="0">
                <a:solidFill>
                  <a:srgbClr val="FF0000"/>
                </a:solidFill>
              </a:rPr>
              <a:t>технологической карты </a:t>
            </a:r>
            <a:r>
              <a:rPr lang="ru-RU" sz="2400" dirty="0" smtClean="0">
                <a:solidFill>
                  <a:srgbClr val="0070C0"/>
                </a:solidFill>
              </a:rPr>
              <a:t>позволяет организовать эффективный учебный процесс, обеспечить реализацию предметных, </a:t>
            </a:r>
            <a:r>
              <a:rPr lang="ru-RU" sz="2400" dirty="0" err="1" smtClean="0">
                <a:solidFill>
                  <a:srgbClr val="0070C0"/>
                </a:solidFill>
              </a:rPr>
              <a:t>метапредметных</a:t>
            </a:r>
            <a:r>
              <a:rPr lang="ru-RU" sz="2400" dirty="0" smtClean="0">
                <a:solidFill>
                  <a:srgbClr val="0070C0"/>
                </a:solidFill>
              </a:rPr>
              <a:t> и личностных умений (универсальных учебных действий (далее - УУД)) в соответствии с требованиями ФГОС, существенно сократить время на подготовку учителя к уроку. 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Сущность проектной педагогической деятельности с применением технологической карты заключается в использовании инновационной технологии работы с информацией, описании заданий для ученика по освоению темы, оформлении предполагаемых образовательных результатов. Технологическую карту отличают: интерактивность, структурированность, </a:t>
            </a:r>
            <a:r>
              <a:rPr lang="ru-RU" sz="2400" dirty="0" err="1" smtClean="0">
                <a:solidFill>
                  <a:srgbClr val="0070C0"/>
                </a:solidFill>
              </a:rPr>
              <a:t>алгоритмичность</a:t>
            </a:r>
            <a:r>
              <a:rPr lang="ru-RU" sz="2400" dirty="0" smtClean="0">
                <a:solidFill>
                  <a:srgbClr val="0070C0"/>
                </a:solidFill>
              </a:rPr>
              <a:t>, технологичность и обобщенность информации. 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3716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032E8F"/>
                </a:solidFill>
              </a:rPr>
              <a:t>Структура итоговой работы</a:t>
            </a:r>
            <a:br>
              <a:rPr lang="ru-RU" b="1" u="sng" dirty="0" smtClean="0">
                <a:solidFill>
                  <a:srgbClr val="032E8F"/>
                </a:solidFill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371600"/>
            <a:ext cx="85344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dirty="0" smtClean="0">
              <a:solidFill>
                <a:srgbClr val="0070C0"/>
              </a:solidFill>
            </a:endParaRPr>
          </a:p>
          <a:p>
            <a:r>
              <a:rPr lang="ru-RU" sz="1400" b="1" dirty="0" smtClean="0">
                <a:solidFill>
                  <a:srgbClr val="0070C0"/>
                </a:solidFill>
              </a:rPr>
              <a:t>Структура технологической карты включает: </a:t>
            </a:r>
            <a:br>
              <a:rPr lang="ru-RU" sz="1400" b="1" dirty="0" smtClean="0">
                <a:solidFill>
                  <a:srgbClr val="0070C0"/>
                </a:solidFill>
              </a:rPr>
            </a:br>
            <a:r>
              <a:rPr lang="ru-RU" sz="1400" b="1" dirty="0" smtClean="0">
                <a:solidFill>
                  <a:srgbClr val="0070C0"/>
                </a:solidFill>
              </a:rPr>
              <a:t>название темы с указанием часов, отведенных на ее изучение; </a:t>
            </a:r>
            <a:br>
              <a:rPr lang="ru-RU" sz="1400" b="1" dirty="0" smtClean="0">
                <a:solidFill>
                  <a:srgbClr val="0070C0"/>
                </a:solidFill>
              </a:rPr>
            </a:br>
            <a:r>
              <a:rPr lang="ru-RU" sz="1400" b="1" dirty="0" smtClean="0">
                <a:solidFill>
                  <a:srgbClr val="0070C0"/>
                </a:solidFill>
              </a:rPr>
              <a:t>цель освоения учебного содержания; </a:t>
            </a:r>
            <a:br>
              <a:rPr lang="ru-RU" sz="1400" b="1" dirty="0" smtClean="0">
                <a:solidFill>
                  <a:srgbClr val="0070C0"/>
                </a:solidFill>
              </a:rPr>
            </a:br>
            <a:r>
              <a:rPr lang="ru-RU" sz="1400" b="1" dirty="0" smtClean="0">
                <a:solidFill>
                  <a:srgbClr val="0070C0"/>
                </a:solidFill>
              </a:rPr>
              <a:t>планируемые результаты (личностные, предметные, метапредметные, информационно-интеллектуальную компетентность и УУД); </a:t>
            </a:r>
            <a:br>
              <a:rPr lang="ru-RU" sz="1400" b="1" dirty="0" smtClean="0">
                <a:solidFill>
                  <a:srgbClr val="0070C0"/>
                </a:solidFill>
              </a:rPr>
            </a:br>
            <a:r>
              <a:rPr lang="ru-RU" sz="1400" b="1" dirty="0" smtClean="0">
                <a:solidFill>
                  <a:srgbClr val="0070C0"/>
                </a:solidFill>
              </a:rPr>
              <a:t>метапредметные связи и организацию пространства (формы работы и ресурсы); основные понятия темы;</a:t>
            </a:r>
            <a:r>
              <a:rPr lang="ru-RU" sz="3200" b="1" dirty="0" smtClean="0">
                <a:solidFill>
                  <a:srgbClr val="0070C0"/>
                </a:solidFill>
              </a:rPr>
              <a:t> </a:t>
            </a:r>
          </a:p>
          <a:p>
            <a:pPr eaLnBrk="1" hangingPunct="1"/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Титульный лист</a:t>
            </a:r>
          </a:p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Технологическая карта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(конспект) урока</a:t>
            </a:r>
            <a:r>
              <a:rPr lang="ru-RU" sz="2800" dirty="0" smtClean="0">
                <a:hlinkClick r:id="" action="ppaction://noaction"/>
              </a:rPr>
              <a:t> </a:t>
            </a:r>
            <a:endParaRPr lang="ru-RU" sz="2800" dirty="0" smtClean="0"/>
          </a:p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Самоанализ </a:t>
            </a:r>
            <a:r>
              <a:rPr lang="ru-RU" sz="2800" dirty="0" smtClean="0">
                <a:solidFill>
                  <a:srgbClr val="FF0000"/>
                </a:solidFill>
              </a:rPr>
              <a:t>конспекта </a:t>
            </a:r>
            <a:r>
              <a:rPr lang="ru-RU" sz="2800" dirty="0" smtClean="0"/>
              <a:t>(технологической карты) урока с учетом требований ФГОС</a:t>
            </a:r>
          </a:p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Методические материалы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к проектированию урока</a:t>
            </a:r>
            <a:r>
              <a:rPr lang="ru-RU" sz="2800" dirty="0" smtClean="0">
                <a:solidFill>
                  <a:srgbClr val="0000FF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32E8F"/>
                </a:solidFill>
              </a:rPr>
              <a:t>Технологические карты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1752600"/>
            <a:ext cx="8610600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В технологических картах </a:t>
            </a:r>
            <a:r>
              <a:rPr lang="ru-RU" sz="3200" dirty="0" smtClean="0"/>
              <a:t>определены </a:t>
            </a:r>
            <a:r>
              <a:rPr lang="ru-RU" sz="3200" b="1" dirty="0" smtClean="0">
                <a:solidFill>
                  <a:srgbClr val="FF0000"/>
                </a:solidFill>
              </a:rPr>
              <a:t>задачи, планируемые результаты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(личностные и метапредметные), </a:t>
            </a:r>
            <a:r>
              <a:rPr lang="ru-RU" sz="3200" dirty="0" smtClean="0">
                <a:solidFill>
                  <a:srgbClr val="FF0000"/>
                </a:solidFill>
              </a:rPr>
              <a:t>указаны </a:t>
            </a:r>
            <a:r>
              <a:rPr lang="ru-RU" sz="3200" b="1" dirty="0" smtClean="0">
                <a:solidFill>
                  <a:srgbClr val="FF0000"/>
                </a:solidFill>
              </a:rPr>
              <a:t>возможные </a:t>
            </a:r>
            <a:r>
              <a:rPr lang="ru-RU" sz="3200" b="1" dirty="0" err="1" smtClean="0">
                <a:solidFill>
                  <a:srgbClr val="FF0000"/>
                </a:solidFill>
              </a:rPr>
              <a:t>межпредметные</a:t>
            </a:r>
            <a:r>
              <a:rPr lang="ru-RU" sz="3200" b="1" dirty="0" smtClean="0">
                <a:solidFill>
                  <a:srgbClr val="FF0000"/>
                </a:solidFill>
              </a:rPr>
              <a:t> связи</a:t>
            </a:r>
            <a:r>
              <a:rPr lang="ru-RU" sz="3200" dirty="0" smtClean="0">
                <a:solidFill>
                  <a:srgbClr val="FF0000"/>
                </a:solidFill>
              </a:rPr>
              <a:t>, </a:t>
            </a:r>
            <a:r>
              <a:rPr lang="ru-RU" sz="3200" b="1" dirty="0" smtClean="0">
                <a:solidFill>
                  <a:srgbClr val="FF0000"/>
                </a:solidFill>
              </a:rPr>
              <a:t>предложен алгоритм прохождения темы, диагностические работы</a:t>
            </a:r>
            <a:r>
              <a:rPr lang="ru-RU" sz="3200" dirty="0" smtClean="0"/>
              <a:t> (промежуточные и итоговые) для определения уровня освоения темы учащимися.</a:t>
            </a:r>
          </a:p>
          <a:p>
            <a:pPr>
              <a:lnSpc>
                <a:spcPct val="90000"/>
              </a:lnSpc>
            </a:pPr>
            <a:r>
              <a:rPr lang="ru-RU" sz="2400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32E8F"/>
                </a:solidFill>
              </a:rPr>
              <a:t>Технологическая карта позволит учителю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1752600"/>
            <a:ext cx="8305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реализовать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планируемые результаты ФГОС второго поколения;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системно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формировать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учащихся универсальные учебные действия;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проектировать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свою деятельность на четверть, полугодие, год посредством перехода от поурочного планирования к проектированию темы;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практике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реализовать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межпредметные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связи;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выполнять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диагностику достижения планируемых результатов учащимися на каждом этапе освоения темы;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соотнести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 целью обучения;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обеспечить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повышения качества образования.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32E8F"/>
                </a:solidFill>
              </a:rPr>
              <a:t>Требования, предъявляемые к современному уроку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3400" y="2057400"/>
            <a:ext cx="8305800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dirty="0" smtClean="0"/>
              <a:t>учитель должен спланировать свою деятельность и деятельность учащихся, четко сформулировать тему, цель, задачи урока;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dirty="0" smtClean="0"/>
              <a:t>урок должен быть проблемным и развивающим: учитель сам нацеливается на сотрудничество с учениками и </a:t>
            </a:r>
            <a:r>
              <a:rPr lang="ru-RU" sz="2400" b="1" dirty="0" smtClean="0">
                <a:solidFill>
                  <a:srgbClr val="FF0000"/>
                </a:solidFill>
              </a:rPr>
              <a:t>умеет направлять учеников на сотрудничество с учителем и одноклассниками</a:t>
            </a:r>
            <a:r>
              <a:rPr lang="ru-RU" sz="2400" dirty="0" smtClean="0">
                <a:solidFill>
                  <a:srgbClr val="FF0000"/>
                </a:solidFill>
              </a:rPr>
              <a:t>;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FF0000"/>
                </a:solidFill>
              </a:rPr>
              <a:t>учитель </a:t>
            </a:r>
            <a:r>
              <a:rPr lang="ru-RU" sz="2400" b="1" dirty="0" smtClean="0">
                <a:solidFill>
                  <a:srgbClr val="FF0000"/>
                </a:solidFill>
              </a:rPr>
              <a:t>организует проблемные и поисковые ситуации</a:t>
            </a:r>
            <a:r>
              <a:rPr lang="ru-RU" sz="2400" dirty="0" smtClean="0"/>
              <a:t>, активизирует деятельность учащихся;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</a:rPr>
              <a:t>вывод делают сами учащиеся</a:t>
            </a:r>
            <a:r>
              <a:rPr lang="ru-RU" sz="2400" dirty="0" smtClean="0">
                <a:solidFill>
                  <a:srgbClr val="FF0000"/>
                </a:solidFill>
              </a:rPr>
              <a:t>;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dirty="0" smtClean="0"/>
              <a:t>минимум репродукции и максимум творчества и сотворчества;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</a:rPr>
              <a:t>в центре внимания урока - дети</a:t>
            </a:r>
            <a:r>
              <a:rPr lang="ru-RU" sz="2400" b="1" dirty="0" smtClean="0"/>
              <a:t>; 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dirty="0" smtClean="0"/>
              <a:t>планирование </a:t>
            </a:r>
            <a:r>
              <a:rPr lang="ru-RU" sz="2400" b="1" dirty="0" smtClean="0">
                <a:solidFill>
                  <a:srgbClr val="FF0000"/>
                </a:solidFill>
              </a:rPr>
              <a:t>обратной связи.</a:t>
            </a:r>
            <a:endParaRPr lang="ru-RU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32E8F"/>
                </a:solidFill>
              </a:rPr>
              <a:t>Черты урока по ФГОС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524000"/>
            <a:ext cx="83058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endParaRPr lang="ru-RU" sz="2000" b="1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FF0000"/>
                </a:solidFill>
              </a:rPr>
              <a:t>Ученик - субъект обучения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FF0000"/>
                </a:solidFill>
              </a:rPr>
              <a:t>Разнообразие источников знаний</a:t>
            </a:r>
            <a:r>
              <a:rPr lang="ru-RU" sz="2000" dirty="0" smtClean="0">
                <a:solidFill>
                  <a:srgbClr val="FF0000"/>
                </a:solidFill>
              </a:rPr>
              <a:t>: </a:t>
            </a:r>
            <a:r>
              <a:rPr lang="ru-RU" sz="2000" dirty="0" smtClean="0"/>
              <a:t>слово учителя; самостоятельное наблюдение; исследования; учебные пособия;  справочная литература; практические работы.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FF0000"/>
                </a:solidFill>
              </a:rPr>
              <a:t>Структура урока динамична</a:t>
            </a:r>
            <a:r>
              <a:rPr lang="ru-RU" sz="2000" dirty="0" smtClean="0">
                <a:solidFill>
                  <a:srgbClr val="FF0000"/>
                </a:solidFill>
              </a:rPr>
              <a:t>, </a:t>
            </a:r>
            <a:r>
              <a:rPr lang="ru-RU" sz="2000" dirty="0" smtClean="0"/>
              <a:t>изменчива, присутствуют разнообразные приемы, призванные поддерживать динамичность  урока, работоспособность каждого учащегося.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FF0000"/>
                </a:solidFill>
              </a:rPr>
              <a:t>Ведущий способ обучения - коллективный</a:t>
            </a:r>
            <a:r>
              <a:rPr lang="ru-RU" sz="2000" dirty="0" smtClean="0">
                <a:solidFill>
                  <a:srgbClr val="FF0000"/>
                </a:solidFill>
              </a:rPr>
              <a:t>, </a:t>
            </a:r>
            <a:r>
              <a:rPr lang="ru-RU" sz="2000" dirty="0" smtClean="0"/>
              <a:t>основанный на принципах: «каждый учится сам»,  «все обучают всех», «все помогают всем».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FF0000"/>
                </a:solidFill>
              </a:rPr>
              <a:t>Учитель</a:t>
            </a:r>
            <a:r>
              <a:rPr lang="ru-RU" sz="2000" b="1" dirty="0" smtClean="0"/>
              <a:t> </a:t>
            </a:r>
            <a:r>
              <a:rPr lang="ru-RU" sz="2000" dirty="0" smtClean="0"/>
              <a:t>в класс идет не с ответом, а с вопросом; поддерживает инициативу ребенка в нужном направлении, но он </a:t>
            </a:r>
            <a:r>
              <a:rPr lang="ru-RU" sz="2000" b="1" dirty="0" smtClean="0">
                <a:solidFill>
                  <a:srgbClr val="FF0000"/>
                </a:solidFill>
              </a:rPr>
              <a:t>незрим</a:t>
            </a:r>
            <a:r>
              <a:rPr lang="ru-RU" sz="2000" dirty="0" smtClean="0">
                <a:solidFill>
                  <a:srgbClr val="FF0000"/>
                </a:solidFill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Правила, критерии, по которым учитель оценивает ученика известны, они прописаны в Положении о текущей аттестации, а также в Основной образовательной программе «система оценки достижения  планируемых результатов».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Каждая минута урока работает на цели, сформулированные каждым учеником как собственные.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609600"/>
            <a:ext cx="8839200" cy="12192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32E8F"/>
                </a:solidFill>
              </a:rPr>
              <a:t>Характеристика изменений в деятельности педагога, работающего по ФГОС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28601" y="1905000"/>
          <a:ext cx="8610598" cy="4648200"/>
        </p:xfrm>
        <a:graphic>
          <a:graphicData uri="http://schemas.openxmlformats.org/drawingml/2006/table">
            <a:tbl>
              <a:tblPr/>
              <a:tblGrid>
                <a:gridCol w="1618593"/>
                <a:gridCol w="3049522"/>
                <a:gridCol w="3942483"/>
              </a:tblGrid>
              <a:tr h="84039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32E8F"/>
                          </a:solidFill>
                          <a:effectLst/>
                          <a:latin typeface="Century Gothic" pitchFamily="34" charset="0"/>
                        </a:rPr>
                        <a:t>Предмет изменений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</a:rPr>
                        <a:t>Традиционная деятельность учителя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</a:rPr>
                        <a:t>Деятельность учителя, работающего по ФГОС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6088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entury Gothic" pitchFamily="34" charset="0"/>
                        </a:rPr>
                        <a:t>Подготов-ка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entury Gothic" pitchFamily="34" charset="0"/>
                        </a:rPr>
                        <a:t> к уроку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entury Gothic" pitchFamily="34" charset="0"/>
                        </a:rPr>
                        <a:t>Учитель пользуется жестко структурированным конспектом урока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entury Gothic" pitchFamily="34" charset="0"/>
                        </a:rPr>
                        <a:t>Учитель пользуется сценарным планом урока, предоставляющим ему свободу в выборе форм, способов и приемов обучения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17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entury Gothic" pitchFamily="34" charset="0"/>
                        </a:rPr>
                        <a:t>При подготовке к уроку учитель использует учебник и методические рекомендации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entury Gothic" pitchFamily="34" charset="0"/>
                        </a:rPr>
                        <a:t>При подготовке к уроку учитель использует учебник и методические рекомендации, интернет-ресурсы, материалы коллег. Обменивается конспектами с коллегами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</TotalTime>
  <Words>2455</Words>
  <Application>Microsoft Office PowerPoint</Application>
  <PresentationFormat>Экран (4:3)</PresentationFormat>
  <Paragraphs>346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 Технологическая карта урока  по ФГОС по предмету технология </vt:lpstr>
      <vt:lpstr>Технологическая карта урока – это современная форма методической продукции, которая обеспечивает качественное и эффективное преподавание учебных предметов и возможность достижения планируемых результатов освоения основных образовательных программ в соответствии с ФГОС.</vt:lpstr>
      <vt:lpstr>Слайд 3</vt:lpstr>
      <vt:lpstr>Структура итоговой работы </vt:lpstr>
      <vt:lpstr>Технологические карты</vt:lpstr>
      <vt:lpstr>Технологическая карта позволит учителю </vt:lpstr>
      <vt:lpstr>Требования, предъявляемые к современному уроку</vt:lpstr>
      <vt:lpstr>Черты урока по ФГОС</vt:lpstr>
      <vt:lpstr>Характеристика изменений в деятельности педагога, работающего по ФГОС</vt:lpstr>
      <vt:lpstr>Характеристика изменений в деятельности педагога, работающего по ФГОС</vt:lpstr>
      <vt:lpstr>Характеристика изменений в деятельности педагога, работающего по ФГОС</vt:lpstr>
      <vt:lpstr>  Технологическая карта урока   </vt:lpstr>
      <vt:lpstr> Требования к разработке технологической карты (конспекта) урока  </vt:lpstr>
      <vt:lpstr>Требования к разработке технологической карты (конспекта) урока</vt:lpstr>
      <vt:lpstr>Общие подходы к формулировке цели урока</vt:lpstr>
      <vt:lpstr>Требования к формулировке цели урока</vt:lpstr>
      <vt:lpstr>Цель урока – главный системообразующий элемент урока</vt:lpstr>
      <vt:lpstr>При постановке целей урока учителю также следует ориентироваться на используемую технологию, учитывать  ее специфику</vt:lpstr>
      <vt:lpstr>В проблемно-диалоговой технологии («Школа 2100») целевые ориентации урока предлагается определять через формулирование предметных и метапредметных результатов, на достижение которых направлен урок</vt:lpstr>
      <vt:lpstr>Слайд 20</vt:lpstr>
      <vt:lpstr>Формулировка задач урока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Технологические карты урока</dc:title>
  <dc:creator>Татьяна</dc:creator>
  <cp:lastModifiedBy>Mars</cp:lastModifiedBy>
  <cp:revision>39</cp:revision>
  <dcterms:created xsi:type="dcterms:W3CDTF">2016-02-03T14:24:43Z</dcterms:created>
  <dcterms:modified xsi:type="dcterms:W3CDTF">2017-02-12T04:12:52Z</dcterms:modified>
</cp:coreProperties>
</file>