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57" r:id="rId4"/>
    <p:sldId id="270" r:id="rId5"/>
    <p:sldId id="271" r:id="rId6"/>
    <p:sldId id="272" r:id="rId7"/>
    <p:sldId id="261" r:id="rId8"/>
    <p:sldId id="274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Segoe Script" panose="030B0504020000000003" pitchFamily="66" charset="0"/>
              </a:rPr>
              <a:t>Формирование системы ценностей в дошкольном возрасте</a:t>
            </a:r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16216" y="5661248"/>
            <a:ext cx="2480320" cy="91365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Выполнила педагог-психолог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Н.В.Шишкина 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Москва 2016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26625" name="Picture 1" descr="C:\Users\user\Desktop\0_833e9_d1cacb4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6"/>
            <a:ext cx="9144000" cy="2169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5040560"/>
          </a:xfrm>
        </p:spPr>
        <p:txBody>
          <a:bodyPr/>
          <a:lstStyle/>
          <a:p>
            <a:pPr lvl="0"/>
            <a:r>
              <a:rPr lang="ru-RU" dirty="0" smtClean="0"/>
              <a:t>— первоначальное прочувствованное восприятие </a:t>
            </a:r>
            <a:r>
              <a:rPr lang="ru-RU" dirty="0" err="1" smtClean="0"/>
              <a:t>социокультурных</a:t>
            </a:r>
            <a:r>
              <a:rPr lang="ru-RU" dirty="0" smtClean="0"/>
              <a:t> категорий </a:t>
            </a:r>
            <a:r>
              <a:rPr lang="ru-RU" b="1" dirty="0" smtClean="0"/>
              <a:t>Слово, Образ, Книга;</a:t>
            </a:r>
            <a:endParaRPr lang="ru-RU" dirty="0" smtClean="0"/>
          </a:p>
          <a:p>
            <a:pPr lvl="0"/>
            <a:r>
              <a:rPr lang="ru-RU" dirty="0" smtClean="0"/>
              <a:t>— развитие у детей способности видеть Образ, слышать Слово, чувствовать окружающий мир и проявлять к нему свое доброе отношение;</a:t>
            </a:r>
          </a:p>
          <a:p>
            <a:pPr lvl="0"/>
            <a:r>
              <a:rPr lang="ru-RU" dirty="0" smtClean="0"/>
              <a:t>— развитие доверия к взрослому, формирование ощущения собственной значимости;</a:t>
            </a:r>
          </a:p>
          <a:p>
            <a:pPr lvl="0"/>
            <a:r>
              <a:rPr lang="ru-RU" dirty="0" smtClean="0"/>
              <a:t>— развитие коммуникативных умений (умение слушать друг друга, проявлять свое отношение к услышанному).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2800" b="1" dirty="0" smtClean="0">
                <a:solidFill>
                  <a:schemeClr val="tx1"/>
                </a:solidFill>
              </a:rPr>
              <a:t>В младшей группе (возраст 3-4 года) главными целями воспитательной программы являются</a:t>
            </a:r>
            <a:r>
              <a:rPr lang="ru-RU" sz="2800" dirty="0" smtClean="0">
                <a:solidFill>
                  <a:schemeClr val="tx1"/>
                </a:solidFill>
              </a:rPr>
              <a:t>: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9457" name="Picture 1" descr="C:\Users\user\Desktop\article4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5301208"/>
            <a:ext cx="1895475" cy="1409700"/>
          </a:xfrm>
          <a:prstGeom prst="rect">
            <a:avLst/>
          </a:prstGeom>
          <a:noFill/>
        </p:spPr>
      </p:pic>
      <p:pic>
        <p:nvPicPr>
          <p:cNvPr id="19458" name="Picture 2" descr="C:\Users\user\Desktop\faf23cf1e12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373216"/>
            <a:ext cx="1194045" cy="1484784"/>
          </a:xfrm>
          <a:prstGeom prst="rect">
            <a:avLst/>
          </a:prstGeom>
          <a:noFill/>
        </p:spPr>
      </p:pic>
      <p:pic>
        <p:nvPicPr>
          <p:cNvPr id="19459" name="Picture 3" descr="C:\Users\user\Desktop\zanyatia-v-detskom-sadu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5300662"/>
            <a:ext cx="1666875" cy="1557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vosp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5" y="5259972"/>
            <a:ext cx="1872208" cy="145573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65376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— первоначальное прочувствованное восприятие детьми ближайшей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 среды и деятельности в ней человека;</a:t>
            </a:r>
          </a:p>
          <a:p>
            <a:pPr lvl="0"/>
            <a:r>
              <a:rPr lang="ru-RU" dirty="0" smtClean="0"/>
              <a:t>— развитие способности следовать нравственным нормам и правилам на основе формирующихся у детей потребностей в социальном соответствии;</a:t>
            </a:r>
          </a:p>
          <a:p>
            <a:pPr lvl="0"/>
            <a:r>
              <a:rPr lang="ru-RU" dirty="0" smtClean="0"/>
              <a:t>— развитие способности чувствовать эмоциональное состояние окружающих и быть благодарными, заботливыми и внимательными к родителям и другим близким людям;</a:t>
            </a:r>
          </a:p>
          <a:p>
            <a:pPr lvl="0"/>
            <a:r>
              <a:rPr lang="ru-RU" dirty="0" smtClean="0"/>
              <a:t>— развитие навыков делового, познавательного и личностного общения со сверстниками и взрослыми.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2800" b="1" dirty="0" smtClean="0">
                <a:solidFill>
                  <a:schemeClr val="tx1"/>
                </a:solidFill>
              </a:rPr>
              <a:t>В средней группе (возраст детей 4-5 лет) целями воспитательной программы являются</a:t>
            </a:r>
            <a:r>
              <a:rPr lang="ru-RU" sz="2800" dirty="0" smtClean="0">
                <a:solidFill>
                  <a:schemeClr val="tx1"/>
                </a:solidFill>
              </a:rPr>
              <a:t>: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8433" name="Picture 1" descr="C:\Users\user\Desktop\19852_8744e957d3b2acb71ef3b2aaf2e1aa2b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445224"/>
            <a:ext cx="2195736" cy="1432154"/>
          </a:xfrm>
          <a:prstGeom prst="rect">
            <a:avLst/>
          </a:prstGeom>
          <a:noFill/>
        </p:spPr>
      </p:pic>
      <p:pic>
        <p:nvPicPr>
          <p:cNvPr id="1026" name="Picture 2" descr="C:\Users\user\Desktop\d136918cfcddd3fd0ec064f42464af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5632097"/>
            <a:ext cx="2291408" cy="1225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a00f97b56ad2a463b8def8ed2e41de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501008"/>
            <a:ext cx="1905000" cy="1504950"/>
          </a:xfrm>
          <a:prstGeom prst="rect">
            <a:avLst/>
          </a:prstGeom>
          <a:noFill/>
        </p:spPr>
      </p:pic>
      <p:pic>
        <p:nvPicPr>
          <p:cNvPr id="17409" name="Picture 1" descr="C:\Users\user\Desktop\11.12.29_00.10.20_4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1300" y="5124450"/>
            <a:ext cx="2552700" cy="17335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lvl="0"/>
            <a:r>
              <a:rPr lang="ru-RU" dirty="0" smtClean="0"/>
              <a:t>первоначальное прочувствованное восприятие детьми ценностей внутреннего мира человека (</a:t>
            </a:r>
            <a:r>
              <a:rPr lang="ru-RU" b="1" dirty="0" smtClean="0"/>
              <a:t>Вера, Надежда, Любовь, Мудрость</a:t>
            </a:r>
            <a:r>
              <a:rPr lang="ru-RU" dirty="0" smtClean="0"/>
              <a:t>);</a:t>
            </a:r>
          </a:p>
          <a:p>
            <a:pPr lvl="0"/>
            <a:r>
              <a:rPr lang="ru-RU" dirty="0" smtClean="0"/>
              <a:t>— дальнейшее развитие опыта активного взаимодействия со взрослыми и сверстниками;</a:t>
            </a:r>
          </a:p>
          <a:p>
            <a:pPr lvl="0"/>
            <a:r>
              <a:rPr lang="ru-RU" dirty="0" smtClean="0"/>
              <a:t>— развитие способности сочувствовать, сопереживать и понимать эмоциональное состояние других людей;</a:t>
            </a:r>
          </a:p>
          <a:p>
            <a:pPr lvl="0"/>
            <a:r>
              <a:rPr lang="ru-RU" dirty="0" smtClean="0"/>
              <a:t>— создание условий для формирования правильной самооценки.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2800" b="1" dirty="0" smtClean="0">
                <a:solidFill>
                  <a:schemeClr val="tx1"/>
                </a:solidFill>
              </a:rPr>
              <a:t>В возрасте 5-6 лет целями воспитательной программы являются</a:t>
            </a:r>
            <a:r>
              <a:rPr lang="ru-RU" sz="2800" dirty="0" smtClean="0">
                <a:solidFill>
                  <a:schemeClr val="tx1"/>
                </a:solidFill>
              </a:rPr>
              <a:t>: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— первоначальное знакомство с истоками русских православных традиций, как важнейшего механизма передачи от поколения к поколению базовых </a:t>
            </a:r>
            <a:r>
              <a:rPr lang="ru-RU" dirty="0" err="1" smtClean="0"/>
              <a:t>социокультурных</a:t>
            </a:r>
            <a:r>
              <a:rPr lang="ru-RU" dirty="0" smtClean="0"/>
              <a:t> ценностей Российской цивилизации;</a:t>
            </a:r>
          </a:p>
          <a:p>
            <a:pPr lvl="0"/>
            <a:r>
              <a:rPr lang="ru-RU" dirty="0" smtClean="0"/>
              <a:t>— дальнейшее развитие умений и навыков делового, познавательного и личностного общения со сверстниками в ходе активных занятий (умение понять сверстника, встать на его точку зрения, поделиться своими знаниями, участвовать в общем деле);</a:t>
            </a:r>
          </a:p>
          <a:p>
            <a:pPr lvl="0"/>
            <a:r>
              <a:rPr lang="ru-RU" dirty="0" smtClean="0"/>
              <a:t>— создание условий для успешной адаптации ребенка в школе.</a:t>
            </a:r>
          </a:p>
          <a:p>
            <a:pPr lvl="0"/>
            <a:r>
              <a:rPr lang="ru-RU" dirty="0" smtClean="0"/>
              <a:t>Для ребенка 6-7 лет чувства перестают играть определяющую роль в отношении к действительности. Предметом его внимания становится мир во всем его многообразии: природа, люди, их отношения, связь прошлого, настоящего и будущего и т.д.</a:t>
            </a:r>
          </a:p>
          <a:p>
            <a:pPr lvl="0"/>
            <a:r>
              <a:rPr lang="ru-RU" dirty="0" smtClean="0"/>
              <a:t>Сказочное слово все еще играет значительную роль в жизни ребенка. Но теперь акцент делается на глубокий нравственный смысл сказки, который проявляется в качествах ее героев.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dirty="0" smtClean="0">
                <a:solidFill>
                  <a:schemeClr val="tx1"/>
                </a:solidFill>
              </a:rPr>
              <a:t>В возрастной группе 6-7- лет целями воспитательной программы являются: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6385" name="Picture 1" descr="C:\Users\user\Desktop\enfant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908720"/>
            <a:ext cx="1905000" cy="1133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user\Desktop\скачанные файлы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4179" y="4005064"/>
            <a:ext cx="4019821" cy="28529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949048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+mn-lt"/>
                <a:ea typeface="Times New Roman" pitchFamily="18" charset="0"/>
                <a:cs typeface="Arial" pitchFamily="34" charset="0"/>
              </a:rPr>
              <a:t>Чему прежде всего предстоит научить за годы дошкольного детства? Вере! Надежде! Любви! Как можно научить этому? Самим быть в Вере! Надежде! Любви! И в этом смысле педагогическое служение – это подвиг каждого воспитателя. По словам С.Рачинского</a:t>
            </a:r>
            <a:br>
              <a:rPr lang="ru-RU" sz="2800" dirty="0" smtClean="0">
                <a:solidFill>
                  <a:srgbClr val="333333"/>
                </a:solidFill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2800" dirty="0" smtClean="0">
                <a:solidFill>
                  <a:srgbClr val="333333"/>
                </a:solidFill>
                <a:latin typeface="+mn-lt"/>
                <a:ea typeface="Times New Roman" pitchFamily="18" charset="0"/>
                <a:cs typeface="Arial" pitchFamily="34" charset="0"/>
              </a:rPr>
              <a:t> «</a:t>
            </a:r>
            <a:r>
              <a:rPr lang="ru-RU" sz="2800" b="1" dirty="0" smtClean="0">
                <a:solidFill>
                  <a:srgbClr val="333333"/>
                </a:solidFill>
                <a:latin typeface="+mn-lt"/>
                <a:ea typeface="Times New Roman" pitchFamily="18" charset="0"/>
                <a:cs typeface="Arial" pitchFamily="34" charset="0"/>
              </a:rPr>
              <a:t>Сейчас, как никогда, нужен личный подвиг, бесконечно тяжкий, до смешного скромный, потому – великий!»</a:t>
            </a:r>
            <a:endParaRPr lang="ru-RU" sz="2800" dirty="0" smtClean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15362" name="Picture 2" descr="C:\Users\user\Desktop\скачанные файлы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112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114557677______2x__5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884744"/>
            <a:ext cx="8280919" cy="2804542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373360"/>
            <a:ext cx="847740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 flipV="1">
            <a:off x="2267744" y="3760860"/>
            <a:ext cx="46085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8640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Дошкольный возраст – время активной социализации ребёнка,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вхождение  в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культуру. Развитие  общения с взрослыми,  сверстниками,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пробуждение нравственных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чувств. Детский сад призван обеспечить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ребёнку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гармоничное взаимодействие с миром, правильное направление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его эмоционального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развития, пробудить добрые чувства, стремление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к сотрудничеству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и положительному самоутверждению.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latin typeface="Segoe Script" panose="030B0504020000000003" pitchFamily="66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 Мы уделяем порой большое внимание интеллектуальному,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физическому </a:t>
            </a:r>
            <a:r>
              <a:rPr lang="ru-RU" b="1" dirty="0" smtClean="0">
                <a:latin typeface="Segoe Script" panose="030B0504020000000003" pitchFamily="66" charset="0"/>
                <a:ea typeface="Times New Roman" pitchFamily="18" charset="0"/>
                <a:cs typeface="Arial" pitchFamily="34" charset="0"/>
              </a:rPr>
              <a:t>развитию детей. Забывая о душе ребенка, а его чувствах, переживаниях.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Segoe Script" panose="030B0504020000000003" pitchFamily="66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endParaRPr lang="ru-RU" sz="2400" b="1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849959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8798310" cy="587727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Segoe Script" panose="030B0504020000000003" pitchFamily="66" charset="0"/>
              </a:rPr>
              <a:t>В </a:t>
            </a:r>
            <a:r>
              <a:rPr lang="ru-RU" b="1" dirty="0" smtClean="0">
                <a:latin typeface="Segoe Script" panose="030B0504020000000003" pitchFamily="66" charset="0"/>
              </a:rPr>
              <a:t>Требованиях к структуре образовательной программы ДО и ее объему </a:t>
            </a:r>
            <a:r>
              <a:rPr lang="ru-RU" dirty="0" smtClean="0">
                <a:latin typeface="Segoe Script" panose="030B0504020000000003" pitchFamily="66" charset="0"/>
              </a:rPr>
              <a:t>раскрывается</a:t>
            </a:r>
            <a:r>
              <a:rPr lang="ru-RU" b="1" dirty="0" smtClean="0">
                <a:latin typeface="Segoe Script" panose="030B0504020000000003" pitchFamily="66" charset="0"/>
              </a:rPr>
              <a:t> </a:t>
            </a:r>
            <a:r>
              <a:rPr lang="ru-RU" dirty="0" smtClean="0">
                <a:latin typeface="Segoe Script" panose="030B0504020000000003" pitchFamily="66" charset="0"/>
              </a:rPr>
              <a:t>содержание программы.  Оно  должно обеспечивать развитие личности и охватывать определенные направления развития и образования детей, так называемые, образовательные области.</a:t>
            </a:r>
          </a:p>
          <a:p>
            <a:endParaRPr lang="ru-RU" dirty="0">
              <a:latin typeface="Segoe Script" panose="030B0504020000000003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081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Segoe Script" panose="030B0504020000000003" pitchFamily="66" charset="0"/>
              </a:rPr>
              <a:t>ФГОС ДО </a:t>
            </a:r>
            <a:r>
              <a:rPr lang="ru-RU" sz="2000" dirty="0" smtClean="0">
                <a:solidFill>
                  <a:schemeClr val="tx1"/>
                </a:solidFill>
                <a:latin typeface="Segoe Script" panose="030B0504020000000003" pitchFamily="66" charset="0"/>
              </a:rPr>
              <a:t>представляет собой совокупность обязательных требований к дошкольному образованию. Рассмотрим положения, касающиеся духовно-нравственного воспитания дошкольников.</a:t>
            </a:r>
            <a:r>
              <a:rPr lang="ru-RU" sz="2000" dirty="0" smtClean="0">
                <a:latin typeface="Segoe Script" panose="030B0504020000000003" pitchFamily="66" charset="0"/>
              </a:rPr>
              <a:t/>
            </a:r>
            <a:br>
              <a:rPr lang="ru-RU" sz="2000" dirty="0" smtClean="0">
                <a:latin typeface="Segoe Script" panose="030B0504020000000003" pitchFamily="66" charset="0"/>
              </a:rPr>
            </a:br>
            <a:endParaRPr lang="ru-RU" sz="2000" dirty="0">
              <a:latin typeface="Segoe Script" panose="030B0504020000000003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C:\Users\user\Desktop\653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58395"/>
            <a:ext cx="2016224" cy="136887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+mj-lt"/>
              </a:rPr>
              <a:t>усвоение норм и ценностей, принятых в обществе, включая моральные и нравственные ценности; </a:t>
            </a:r>
            <a:r>
              <a:rPr lang="ru-RU" dirty="0" smtClean="0">
                <a:latin typeface="+mj-lt"/>
              </a:rPr>
              <a:t>развитие общения и взаимодействия ребенка со взрослыми и сверстниками; становление самостоятельности, целенаправленности и </a:t>
            </a:r>
            <a:r>
              <a:rPr lang="ru-RU" dirty="0" err="1" smtClean="0">
                <a:latin typeface="+mj-lt"/>
              </a:rPr>
              <a:t>саморегуляции</a:t>
            </a:r>
            <a:r>
              <a:rPr lang="ru-RU" dirty="0" smtClean="0">
                <a:latin typeface="+mj-lt"/>
              </a:rPr>
              <a:t> собственных действий; 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 формирование позитивных установок к различным видам труда и творчества; формирование основ безопасного поведения в быту, социуме, природе. </a:t>
            </a:r>
          </a:p>
          <a:p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endParaRPr lang="ru-RU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Segoe Script" panose="030B0504020000000003" pitchFamily="66" charset="0"/>
              </a:rPr>
              <a:t>Социально-коммуникативное</a:t>
            </a:r>
            <a:r>
              <a:rPr lang="ru-RU" sz="3600" dirty="0" smtClean="0">
                <a:latin typeface="Segoe Script" panose="030B0504020000000003" pitchFamily="66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Segoe Script" panose="030B0504020000000003" pitchFamily="66" charset="0"/>
              </a:rPr>
              <a:t>развитие</a:t>
            </a:r>
            <a:endParaRPr lang="ru-RU" sz="3600" b="1" dirty="0">
              <a:solidFill>
                <a:schemeClr val="tx1"/>
              </a:solidFill>
              <a:latin typeface="Segoe Script" panose="030B0504020000000003" pitchFamily="66" charset="0"/>
            </a:endParaRPr>
          </a:p>
        </p:txBody>
      </p:sp>
      <p:pic>
        <p:nvPicPr>
          <p:cNvPr id="27650" name="Picture 2" descr="C:\Users\user\Desktop\49978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458216"/>
            <a:ext cx="1696843" cy="1255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C:\Users\user\Desktop\25605_1d4195b176460b8dc9491e92ac2ec104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157192"/>
            <a:ext cx="2259335" cy="1610290"/>
          </a:xfrm>
          <a:prstGeom prst="rect">
            <a:avLst/>
          </a:prstGeom>
          <a:noFill/>
        </p:spPr>
      </p:pic>
      <p:pic>
        <p:nvPicPr>
          <p:cNvPr id="28675" name="Picture 3" descr="C:\Users\user\Desktop\d0885b7392424aa819e1dbc408afe56061bd514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0569" y="4969768"/>
            <a:ext cx="2343431" cy="188823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8965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Развитие интересов </a:t>
            </a:r>
            <a:r>
              <a:rPr lang="ru-RU" dirty="0" err="1" smtClean="0"/>
              <a:t>детей,любознательности</a:t>
            </a:r>
            <a:r>
              <a:rPr lang="ru-RU" dirty="0" smtClean="0"/>
              <a:t>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др.), о малой родине и Отечестве, представлений о </a:t>
            </a:r>
            <a:r>
              <a:rPr lang="ru-RU" dirty="0" err="1" smtClean="0"/>
              <a:t>социокультурных</a:t>
            </a:r>
            <a:r>
              <a:rPr lang="ru-RU" dirty="0" smtClean="0"/>
              <a:t> </a:t>
            </a:r>
            <a:r>
              <a:rPr lang="ru-RU" b="1" dirty="0" smtClean="0"/>
              <a:t>ценностях</a:t>
            </a:r>
            <a:r>
              <a:rPr lang="ru-RU" dirty="0" smtClean="0"/>
              <a:t> нашего народа, об отечественных традициях и праздниках, о планете Земля как общем доме людей, об особенностях ее природы, многообразии стран и народов мира. 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Segoe Script" panose="030B0504020000000003" pitchFamily="66" charset="0"/>
              </a:rPr>
              <a:t>Познавательное развитие</a:t>
            </a:r>
            <a:r>
              <a:rPr lang="ru-RU" sz="3600" dirty="0" smtClean="0">
                <a:solidFill>
                  <a:schemeClr val="tx1"/>
                </a:solidFill>
                <a:latin typeface="Segoe Script" panose="030B0504020000000003" pitchFamily="66" charset="0"/>
              </a:rPr>
              <a:t> </a:t>
            </a:r>
            <a:endParaRPr lang="ru-RU" sz="3600" dirty="0">
              <a:solidFill>
                <a:schemeClr val="tx1"/>
              </a:solidFill>
              <a:latin typeface="Segoe Script" panose="030B0504020000000003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C:\Users\user\Desktop\скачанные файл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364756"/>
            <a:ext cx="2101602" cy="14932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j-lt"/>
              </a:rPr>
              <a:t>включает владение речью как средством общения и культуры; обогащение активного словаря; развитие связной, грамматически правильной диалогической и монологической речи; развитие речевого творчества; развитие звуковой и интонационной культуры речи, фонематического слуха; знакомство с книжной культурой, детской литературой, понимание на слух текстов различных жанров детской литературы; формирование звуковой аналитико-синтетической активности как предпосылки обучения грамоте. </a:t>
            </a:r>
            <a:endParaRPr lang="ru-RU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Речевое развитие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user\Desktop\1Kov2bNTw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544046"/>
            <a:ext cx="1723846" cy="13139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user\Desktop\275114_html_m6631b0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394894"/>
            <a:ext cx="3274062" cy="31304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ru-RU" b="1" dirty="0" smtClean="0">
                <a:latin typeface="+mj-lt"/>
              </a:rPr>
              <a:t>предполагает развитие предпосылок ценностно-смыслового восприятия и понимания </a:t>
            </a:r>
            <a:r>
              <a:rPr lang="ru-RU" dirty="0" smtClean="0">
                <a:latin typeface="+mj-lt"/>
              </a:rPr>
              <a:t>произведений искусства, мира природы; становление эстетического отношения к окружающему миру; восприятие музыки, художественной литературы, фольклора; реализацию самостоятельной творческой деятельности детей.</a:t>
            </a:r>
          </a:p>
          <a:p>
            <a:endParaRPr lang="ru-RU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Segoe Script" panose="030B0504020000000003" pitchFamily="66" charset="0"/>
              </a:rPr>
              <a:t>Художественно-эстетическое развитие </a:t>
            </a:r>
            <a:endParaRPr lang="ru-RU" b="1" dirty="0">
              <a:solidFill>
                <a:schemeClr val="tx1"/>
              </a:solidFill>
              <a:latin typeface="Segoe Script" panose="030B0504020000000003" pitchFamily="66" charset="0"/>
            </a:endParaRPr>
          </a:p>
        </p:txBody>
      </p:sp>
      <p:pic>
        <p:nvPicPr>
          <p:cNvPr id="21506" name="Picture 2" descr="C:\Users\user\Desktop\hea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191109"/>
            <a:ext cx="2376264" cy="2090827"/>
          </a:xfrm>
          <a:prstGeom prst="rect">
            <a:avLst/>
          </a:prstGeom>
          <a:noFill/>
        </p:spPr>
      </p:pic>
      <p:pic>
        <p:nvPicPr>
          <p:cNvPr id="21507" name="Picture 3" descr="C:\Users\user\Desktop\Поют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6985" y="4365104"/>
            <a:ext cx="2075041" cy="1916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user\Desktop\1360304920_risuno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800600"/>
            <a:ext cx="4019550" cy="20574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2484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+mj-lt"/>
              </a:rPr>
              <a:t>приобретение опыта в следующих видах деятельности детей: двигательной,; способствующих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с правильным, не наносящем ущерба организму выполнением основных движений (ходьба, бег, мягкие прыжки, повороты в обе стороны), формирование начальных представлений о некоторых видах спорта, овладение подвижными играми с правилами; становление целенаправленности и </a:t>
            </a:r>
            <a:r>
              <a:rPr lang="ru-RU" dirty="0" err="1" smtClean="0">
                <a:latin typeface="+mj-lt"/>
              </a:rPr>
              <a:t>саморегуляции</a:t>
            </a:r>
            <a:r>
              <a:rPr lang="ru-RU" dirty="0" smtClean="0">
                <a:latin typeface="+mj-lt"/>
              </a:rPr>
              <a:t> в двигательной сфере; </a:t>
            </a:r>
            <a:r>
              <a:rPr lang="ru-RU" b="1" dirty="0" smtClean="0">
                <a:latin typeface="+mj-lt"/>
              </a:rPr>
              <a:t>становление ценностей здорового образа жизни</a:t>
            </a:r>
            <a:r>
              <a:rPr lang="ru-RU" dirty="0" smtClean="0">
                <a:latin typeface="+mj-lt"/>
              </a:rPr>
              <a:t>, овладение его элементарными нормами и правилами (в питании, двигательном режиме, закаливании, при формировании полезных привычек и др.). </a:t>
            </a:r>
            <a:endParaRPr lang="ru-RU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pPr algn="ctr"/>
            <a:r>
              <a:rPr lang="ru-RU" dirty="0" smtClean="0">
                <a:latin typeface="Segoe Script" panose="030B0504020000000003" pitchFamily="66" charset="0"/>
              </a:rPr>
              <a:t> </a:t>
            </a:r>
            <a:r>
              <a:rPr lang="ru-RU" b="1" dirty="0" smtClean="0">
                <a:solidFill>
                  <a:schemeClr val="tx1"/>
                </a:solidFill>
                <a:latin typeface="Segoe Script" panose="030B0504020000000003" pitchFamily="66" charset="0"/>
              </a:rPr>
              <a:t>Физическое развитие</a:t>
            </a:r>
            <a:endParaRPr lang="ru-RU" b="1" dirty="0">
              <a:solidFill>
                <a:schemeClr val="tx1"/>
              </a:solidFill>
              <a:latin typeface="Segoe Script" panose="030B0504020000000003" pitchFamily="66" charset="0"/>
            </a:endParaRPr>
          </a:p>
        </p:txBody>
      </p:sp>
      <p:pic>
        <p:nvPicPr>
          <p:cNvPr id="29698" name="Picture 2" descr="C:\Users\user\Desktop\6546791c2751a06a84f1023f3630b5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5229200"/>
            <a:ext cx="2857500" cy="16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896544"/>
          </a:xfrm>
        </p:spPr>
        <p:txBody>
          <a:bodyPr/>
          <a:lstStyle/>
          <a:p>
            <a:r>
              <a:rPr lang="ru-RU" dirty="0" smtClean="0">
                <a:latin typeface="+mj-lt"/>
              </a:rPr>
              <a:t>Конкретное содержание образовательных областей в сфере духовно-нравственного воспитания детей дошкольного возраста (от 3 до 8 лет) зависит от возрастных и индивидуальных особенностей детей и реализовывается в различных видах деятельности: игровой, коммуникативной, восприятии художественной литературы и фольклора, конструировании из различного материала, изобразительной, музыкальной, музыкально-ритмической.</a:t>
            </a:r>
          </a:p>
          <a:p>
            <a:endParaRPr lang="ru-RU" dirty="0">
              <a:latin typeface="+mj-lt"/>
            </a:endParaRPr>
          </a:p>
        </p:txBody>
      </p:sp>
      <p:pic>
        <p:nvPicPr>
          <p:cNvPr id="20482" name="Picture 2" descr="C:\Users\user\Desktop\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2494" y="4149080"/>
            <a:ext cx="4821878" cy="2708920"/>
          </a:xfrm>
          <a:prstGeom prst="rect">
            <a:avLst/>
          </a:prstGeom>
          <a:noFill/>
        </p:spPr>
      </p:pic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653136"/>
            <a:ext cx="3708760" cy="2204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160</TotalTime>
  <Words>832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Формирование системы ценностей в дошкольном возрасте</vt:lpstr>
      <vt:lpstr>Презентация PowerPoint</vt:lpstr>
      <vt:lpstr>ФГОС ДО представляет собой совокупность обязательных требований к дошкольному образованию. Рассмотрим положения, касающиеся духовно-нравственного воспитания дошкольников. </vt:lpstr>
      <vt:lpstr>Социально-коммуникативное развитие</vt:lpstr>
      <vt:lpstr>Познавательное развитие </vt:lpstr>
      <vt:lpstr>Речевое развитие</vt:lpstr>
      <vt:lpstr>Художественно-эстетическое развитие </vt:lpstr>
      <vt:lpstr> Физическое развитие</vt:lpstr>
      <vt:lpstr>Презентация PowerPoint</vt:lpstr>
      <vt:lpstr>В младшей группе (возраст 3-4 года) главными целями воспитательной программы являются: </vt:lpstr>
      <vt:lpstr>В средней группе (возраст детей 4-5 лет) целями воспитательной программы являются: </vt:lpstr>
      <vt:lpstr>В возрасте 5-6 лет целями воспитательной программы являются: </vt:lpstr>
      <vt:lpstr>В возрастной группе 6-7- лет целями воспитательной программы являются: </vt:lpstr>
      <vt:lpstr>Чему прежде всего предстоит научить за годы дошкольного детства? Вере! Надежде! Любви! Как можно научить этому? Самим быть в Вере! Надежде! Любви! И в этом смысле педагогическое служение – это подвиг каждого воспитателя. По словам С.Рачинского  «Сейчас, как никогда, нужен личный подвиг, бесконечно тяжкий, до смешного скромный, потому – великий!»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системы ценностей в дошкольном возрасте</dc:title>
  <dc:creator>user</dc:creator>
  <cp:lastModifiedBy>Мама</cp:lastModifiedBy>
  <cp:revision>20</cp:revision>
  <dcterms:created xsi:type="dcterms:W3CDTF">2016-04-02T15:43:11Z</dcterms:created>
  <dcterms:modified xsi:type="dcterms:W3CDTF">2017-02-12T07:34:00Z</dcterms:modified>
</cp:coreProperties>
</file>